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95"/>
  </p:notesMasterIdLst>
  <p:handoutMasterIdLst>
    <p:handoutMasterId r:id="rId96"/>
  </p:handoutMasterIdLst>
  <p:sldIdLst>
    <p:sldId id="329" r:id="rId3"/>
    <p:sldId id="330" r:id="rId4"/>
    <p:sldId id="417" r:id="rId5"/>
    <p:sldId id="412" r:id="rId6"/>
    <p:sldId id="419" r:id="rId7"/>
    <p:sldId id="420" r:id="rId8"/>
    <p:sldId id="421" r:id="rId9"/>
    <p:sldId id="422" r:id="rId10"/>
    <p:sldId id="454" r:id="rId11"/>
    <p:sldId id="426" r:id="rId12"/>
    <p:sldId id="453" r:id="rId13"/>
    <p:sldId id="423" r:id="rId14"/>
    <p:sldId id="403" r:id="rId15"/>
    <p:sldId id="424" r:id="rId16"/>
    <p:sldId id="448" r:id="rId17"/>
    <p:sldId id="425" r:id="rId18"/>
    <p:sldId id="438" r:id="rId19"/>
    <p:sldId id="261" r:id="rId20"/>
    <p:sldId id="332" r:id="rId21"/>
    <p:sldId id="364" r:id="rId22"/>
    <p:sldId id="365" r:id="rId23"/>
    <p:sldId id="288" r:id="rId24"/>
    <p:sldId id="427" r:id="rId25"/>
    <p:sldId id="428" r:id="rId26"/>
    <p:sldId id="335" r:id="rId27"/>
    <p:sldId id="338" r:id="rId28"/>
    <p:sldId id="344" r:id="rId29"/>
    <p:sldId id="429" r:id="rId30"/>
    <p:sldId id="345" r:id="rId31"/>
    <p:sldId id="430" r:id="rId32"/>
    <p:sldId id="346" r:id="rId33"/>
    <p:sldId id="431" r:id="rId34"/>
    <p:sldId id="449" r:id="rId35"/>
    <p:sldId id="450" r:id="rId36"/>
    <p:sldId id="451" r:id="rId37"/>
    <p:sldId id="452" r:id="rId38"/>
    <p:sldId id="432" r:id="rId39"/>
    <p:sldId id="433" r:id="rId40"/>
    <p:sldId id="349" r:id="rId41"/>
    <p:sldId id="350" r:id="rId42"/>
    <p:sldId id="351" r:id="rId43"/>
    <p:sldId id="352" r:id="rId44"/>
    <p:sldId id="353" r:id="rId45"/>
    <p:sldId id="354" r:id="rId46"/>
    <p:sldId id="355" r:id="rId47"/>
    <p:sldId id="434" r:id="rId48"/>
    <p:sldId id="435" r:id="rId49"/>
    <p:sldId id="436" r:id="rId50"/>
    <p:sldId id="356" r:id="rId51"/>
    <p:sldId id="334" r:id="rId52"/>
    <p:sldId id="357" r:id="rId53"/>
    <p:sldId id="358" r:id="rId54"/>
    <p:sldId id="361" r:id="rId55"/>
    <p:sldId id="446" r:id="rId56"/>
    <p:sldId id="437" r:id="rId57"/>
    <p:sldId id="333" r:id="rId58"/>
    <p:sldId id="359" r:id="rId59"/>
    <p:sldId id="360" r:id="rId60"/>
    <p:sldId id="400" r:id="rId61"/>
    <p:sldId id="401" r:id="rId62"/>
    <p:sldId id="402" r:id="rId63"/>
    <p:sldId id="444" r:id="rId64"/>
    <p:sldId id="445" r:id="rId65"/>
    <p:sldId id="439" r:id="rId66"/>
    <p:sldId id="443" r:id="rId67"/>
    <p:sldId id="442" r:id="rId68"/>
    <p:sldId id="440" r:id="rId69"/>
    <p:sldId id="441" r:id="rId70"/>
    <p:sldId id="953" r:id="rId71"/>
    <p:sldId id="465" r:id="rId72"/>
    <p:sldId id="939" r:id="rId73"/>
    <p:sldId id="941" r:id="rId74"/>
    <p:sldId id="484" r:id="rId75"/>
    <p:sldId id="947" r:id="rId76"/>
    <p:sldId id="369" r:id="rId77"/>
    <p:sldId id="940" r:id="rId78"/>
    <p:sldId id="404" r:id="rId79"/>
    <p:sldId id="405" r:id="rId80"/>
    <p:sldId id="406" r:id="rId81"/>
    <p:sldId id="948" r:id="rId82"/>
    <p:sldId id="949" r:id="rId83"/>
    <p:sldId id="950" r:id="rId84"/>
    <p:sldId id="407" r:id="rId85"/>
    <p:sldId id="367" r:id="rId86"/>
    <p:sldId id="366" r:id="rId87"/>
    <p:sldId id="368" r:id="rId88"/>
    <p:sldId id="466" r:id="rId89"/>
    <p:sldId id="467" r:id="rId90"/>
    <p:sldId id="468" r:id="rId91"/>
    <p:sldId id="469" r:id="rId92"/>
    <p:sldId id="470" r:id="rId93"/>
    <p:sldId id="472" r:id="rId94"/>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99" autoAdjust="0"/>
    <p:restoredTop sz="83929" autoAdjust="0"/>
  </p:normalViewPr>
  <p:slideViewPr>
    <p:cSldViewPr snapToGrid="0" snapToObjects="1">
      <p:cViewPr varScale="1">
        <p:scale>
          <a:sx n="105" d="100"/>
          <a:sy n="105" d="100"/>
        </p:scale>
        <p:origin x="1296"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2" d="100"/>
          <a:sy n="72" d="100"/>
        </p:scale>
        <p:origin x="-2312"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sz="800"/>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37CC1B-517A-1049-A8BD-3F350744D516}" type="datetimeFigureOut">
              <a:rPr kumimoji="1" lang="ja-JP" altLang="en-US" sz="800" smtClean="0"/>
              <a:pPr/>
              <a:t>2020/11/3</a:t>
            </a:fld>
            <a:endParaRPr kumimoji="1" lang="ja-JP" altLang="en-US" sz="800"/>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sz="800"/>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92B88A-56B9-4E42-A9CD-FD8777F62E01}" type="slidenum">
              <a:rPr kumimoji="1" lang="ja-JP" altLang="en-US" sz="800" smtClean="0"/>
              <a:pPr/>
              <a:t>‹#›</a:t>
            </a:fld>
            <a:endParaRPr kumimoji="1" lang="ja-JP" altLang="en-US" sz="800"/>
          </a:p>
        </p:txBody>
      </p:sp>
    </p:spTree>
    <p:extLst>
      <p:ext uri="{BB962C8B-B14F-4D97-AF65-F5344CB8AC3E}">
        <p14:creationId xmlns:p14="http://schemas.microsoft.com/office/powerpoint/2010/main" val="41272278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800"/>
            </a:lvl1pPr>
          </a:lstStyle>
          <a:p>
            <a:endParaRPr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800"/>
            </a:lvl1pPr>
          </a:lstStyle>
          <a:p>
            <a:fld id="{E46F0E0A-B150-354E-BA42-2968E1F2CCCC}" type="datetimeFigureOut">
              <a:rPr lang="ja-JP" altLang="en-US" smtClean="0"/>
              <a:pPr/>
              <a:t>2020/11/3</a:t>
            </a:fld>
            <a:endParaRPr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800"/>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800"/>
            </a:lvl1pPr>
          </a:lstStyle>
          <a:p>
            <a:fld id="{6208FA52-6648-3346-AD91-4A0FC4E5F15C}" type="slidenum">
              <a:rPr lang="ja-JP" altLang="en-US" smtClean="0"/>
              <a:pPr/>
              <a:t>‹#›</a:t>
            </a:fld>
            <a:endParaRPr lang="ja-JP" altLang="en-US"/>
          </a:p>
        </p:txBody>
      </p:sp>
    </p:spTree>
    <p:extLst>
      <p:ext uri="{BB962C8B-B14F-4D97-AF65-F5344CB8AC3E}">
        <p14:creationId xmlns:p14="http://schemas.microsoft.com/office/powerpoint/2010/main" val="24094956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800" kern="1200">
        <a:solidFill>
          <a:schemeClr val="tx1"/>
        </a:solidFill>
        <a:latin typeface="+mn-lt"/>
        <a:ea typeface="+mn-ea"/>
        <a:cs typeface="+mn-cs"/>
      </a:defRPr>
    </a:lvl1pPr>
    <a:lvl2pPr marL="457200" algn="l" defTabSz="457200" rtl="0" eaLnBrk="1" latinLnBrk="0" hangingPunct="1">
      <a:defRPr kumimoji="1" sz="800" kern="1200">
        <a:solidFill>
          <a:schemeClr val="tx1"/>
        </a:solidFill>
        <a:latin typeface="+mn-lt"/>
        <a:ea typeface="+mn-ea"/>
        <a:cs typeface="+mn-cs"/>
      </a:defRPr>
    </a:lvl2pPr>
    <a:lvl3pPr marL="914400" algn="l" defTabSz="457200" rtl="0" eaLnBrk="1" latinLnBrk="0" hangingPunct="1">
      <a:defRPr kumimoji="1" sz="800" kern="1200">
        <a:solidFill>
          <a:schemeClr val="tx1"/>
        </a:solidFill>
        <a:latin typeface="+mn-lt"/>
        <a:ea typeface="+mn-ea"/>
        <a:cs typeface="+mn-cs"/>
      </a:defRPr>
    </a:lvl3pPr>
    <a:lvl4pPr marL="1371600" algn="l" defTabSz="457200" rtl="0" eaLnBrk="1" latinLnBrk="0" hangingPunct="1">
      <a:defRPr kumimoji="1" sz="800" kern="1200">
        <a:solidFill>
          <a:schemeClr val="tx1"/>
        </a:solidFill>
        <a:latin typeface="+mn-lt"/>
        <a:ea typeface="+mn-ea"/>
        <a:cs typeface="+mn-cs"/>
      </a:defRPr>
    </a:lvl4pPr>
    <a:lvl5pPr marL="1828800" algn="l" defTabSz="457200" rtl="0" eaLnBrk="1" latinLnBrk="0" hangingPunct="1">
      <a:defRPr kumimoji="1" sz="8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lang="ja-JP" altLang="en-US" smtClean="0"/>
              <a:pPr/>
              <a:t>5</a:t>
            </a:fld>
            <a:endParaRPr lang="ja-JP" altLang="en-US"/>
          </a:p>
        </p:txBody>
      </p:sp>
    </p:spTree>
    <p:extLst>
      <p:ext uri="{BB962C8B-B14F-4D97-AF65-F5344CB8AC3E}">
        <p14:creationId xmlns:p14="http://schemas.microsoft.com/office/powerpoint/2010/main" val="3902778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kumimoji="1" lang="ja-JP" altLang="en-US" smtClean="0"/>
              <a:pPr/>
              <a:t>21</a:t>
            </a:fld>
            <a:endParaRPr kumimoji="1" lang="ja-JP" altLang="en-US"/>
          </a:p>
        </p:txBody>
      </p:sp>
    </p:spTree>
    <p:extLst>
      <p:ext uri="{BB962C8B-B14F-4D97-AF65-F5344CB8AC3E}">
        <p14:creationId xmlns:p14="http://schemas.microsoft.com/office/powerpoint/2010/main" val="1066836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kumimoji="1" lang="ja-JP" altLang="en-US" smtClean="0"/>
              <a:pPr/>
              <a:t>29</a:t>
            </a:fld>
            <a:endParaRPr kumimoji="1" lang="ja-JP" altLang="en-US"/>
          </a:p>
        </p:txBody>
      </p:sp>
    </p:spTree>
    <p:extLst>
      <p:ext uri="{BB962C8B-B14F-4D97-AF65-F5344CB8AC3E}">
        <p14:creationId xmlns:p14="http://schemas.microsoft.com/office/powerpoint/2010/main" val="1376623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08FA52-6648-3346-AD91-4A0FC4E5F15C}" type="slidenum">
              <a:rPr lang="ja-JP" altLang="en-US" smtClean="0"/>
              <a:pPr/>
              <a:t>38</a:t>
            </a:fld>
            <a:endParaRPr lang="ja-JP" altLang="en-US"/>
          </a:p>
        </p:txBody>
      </p:sp>
    </p:spTree>
    <p:extLst>
      <p:ext uri="{BB962C8B-B14F-4D97-AF65-F5344CB8AC3E}">
        <p14:creationId xmlns:p14="http://schemas.microsoft.com/office/powerpoint/2010/main" val="1666479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kumimoji="1" lang="ja-JP" altLang="en-US" smtClean="0"/>
              <a:pPr/>
              <a:t>46</a:t>
            </a:fld>
            <a:endParaRPr kumimoji="1" lang="ja-JP" altLang="en-US"/>
          </a:p>
        </p:txBody>
      </p:sp>
    </p:spTree>
    <p:extLst>
      <p:ext uri="{BB962C8B-B14F-4D97-AF65-F5344CB8AC3E}">
        <p14:creationId xmlns:p14="http://schemas.microsoft.com/office/powerpoint/2010/main" val="1505547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kumimoji="1" lang="ja-JP" altLang="en-US" smtClean="0"/>
              <a:pPr/>
              <a:t>51</a:t>
            </a:fld>
            <a:endParaRPr kumimoji="1" lang="ja-JP" altLang="en-US"/>
          </a:p>
        </p:txBody>
      </p:sp>
    </p:spTree>
    <p:extLst>
      <p:ext uri="{BB962C8B-B14F-4D97-AF65-F5344CB8AC3E}">
        <p14:creationId xmlns:p14="http://schemas.microsoft.com/office/powerpoint/2010/main" val="1621394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kumimoji="1" lang="ja-JP" altLang="en-US" smtClean="0"/>
              <a:pPr/>
              <a:t>54</a:t>
            </a:fld>
            <a:endParaRPr kumimoji="1" lang="ja-JP" altLang="en-US"/>
          </a:p>
        </p:txBody>
      </p:sp>
    </p:spTree>
    <p:extLst>
      <p:ext uri="{BB962C8B-B14F-4D97-AF65-F5344CB8AC3E}">
        <p14:creationId xmlns:p14="http://schemas.microsoft.com/office/powerpoint/2010/main" val="2034729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kumimoji="1" lang="ja-JP" altLang="en-US" smtClean="0"/>
              <a:pPr/>
              <a:t>57</a:t>
            </a:fld>
            <a:endParaRPr kumimoji="1" lang="ja-JP" altLang="en-US"/>
          </a:p>
        </p:txBody>
      </p:sp>
    </p:spTree>
    <p:extLst>
      <p:ext uri="{BB962C8B-B14F-4D97-AF65-F5344CB8AC3E}">
        <p14:creationId xmlns:p14="http://schemas.microsoft.com/office/powerpoint/2010/main" val="9336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CBBA053-500F-B64B-841D-86D56909E7CB}" type="slidenum">
              <a:rPr lang="ja-JP" altLang="en-US" smtClean="0">
                <a:solidFill>
                  <a:prstClr val="black"/>
                </a:solidFill>
              </a:rPr>
              <a:pPr/>
              <a:t>71</a:t>
            </a:fld>
            <a:endParaRPr lang="ja-JP" altLang="en-US">
              <a:solidFill>
                <a:prstClr val="black"/>
              </a:solidFill>
            </a:endParaRPr>
          </a:p>
        </p:txBody>
      </p:sp>
    </p:spTree>
    <p:extLst>
      <p:ext uri="{BB962C8B-B14F-4D97-AF65-F5344CB8AC3E}">
        <p14:creationId xmlns:p14="http://schemas.microsoft.com/office/powerpoint/2010/main" val="2061584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5DA8A6F7-A109-7D4B-BDAD-1B929D8A7E3D}" type="slidenum">
              <a:rPr kumimoji="1" lang="ja-JP" altLang="en-US" smtClean="0"/>
              <a:t>73</a:t>
            </a:fld>
            <a:endParaRPr kumimoji="1" lang="ja-JP" altLang="en-US"/>
          </a:p>
        </p:txBody>
      </p:sp>
    </p:spTree>
    <p:extLst>
      <p:ext uri="{BB962C8B-B14F-4D97-AF65-F5344CB8AC3E}">
        <p14:creationId xmlns:p14="http://schemas.microsoft.com/office/powerpoint/2010/main" val="1232812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5DA8A6F7-A109-7D4B-BDAD-1B929D8A7E3D}" type="slidenum">
              <a:rPr kumimoji="1" lang="ja-JP" altLang="en-US" smtClean="0"/>
              <a:t>76</a:t>
            </a:fld>
            <a:endParaRPr kumimoji="1" lang="ja-JP" altLang="en-US"/>
          </a:p>
        </p:txBody>
      </p:sp>
    </p:spTree>
    <p:extLst>
      <p:ext uri="{BB962C8B-B14F-4D97-AF65-F5344CB8AC3E}">
        <p14:creationId xmlns:p14="http://schemas.microsoft.com/office/powerpoint/2010/main" val="806317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lang="ja-JP" altLang="en-US" smtClean="0"/>
              <a:pPr/>
              <a:t>7</a:t>
            </a:fld>
            <a:endParaRPr lang="ja-JP" altLang="en-US"/>
          </a:p>
        </p:txBody>
      </p:sp>
    </p:spTree>
    <p:extLst>
      <p:ext uri="{BB962C8B-B14F-4D97-AF65-F5344CB8AC3E}">
        <p14:creationId xmlns:p14="http://schemas.microsoft.com/office/powerpoint/2010/main" val="1012941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kumimoji="1" lang="ja-JP" altLang="en-US" smtClean="0"/>
              <a:t>77</a:t>
            </a:fld>
            <a:endParaRPr kumimoji="1" lang="ja-JP" altLang="en-US"/>
          </a:p>
        </p:txBody>
      </p:sp>
    </p:spTree>
    <p:extLst>
      <p:ext uri="{BB962C8B-B14F-4D97-AF65-F5344CB8AC3E}">
        <p14:creationId xmlns:p14="http://schemas.microsoft.com/office/powerpoint/2010/main" val="1388749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kumimoji="1" lang="ja-JP" altLang="en-US" smtClean="0"/>
              <a:t>78</a:t>
            </a:fld>
            <a:endParaRPr kumimoji="1" lang="ja-JP" altLang="en-US"/>
          </a:p>
        </p:txBody>
      </p:sp>
    </p:spTree>
    <p:extLst>
      <p:ext uri="{BB962C8B-B14F-4D97-AF65-F5344CB8AC3E}">
        <p14:creationId xmlns:p14="http://schemas.microsoft.com/office/powerpoint/2010/main" val="1388749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kumimoji="1" lang="ja-JP" altLang="en-US" smtClean="0"/>
              <a:t>79</a:t>
            </a:fld>
            <a:endParaRPr kumimoji="1" lang="ja-JP" altLang="en-US"/>
          </a:p>
        </p:txBody>
      </p:sp>
    </p:spTree>
    <p:extLst>
      <p:ext uri="{BB962C8B-B14F-4D97-AF65-F5344CB8AC3E}">
        <p14:creationId xmlns:p14="http://schemas.microsoft.com/office/powerpoint/2010/main" val="1388749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lang="ja-JP" altLang="en-US" smtClean="0"/>
              <a:pPr/>
              <a:t>80</a:t>
            </a:fld>
            <a:endParaRPr lang="ja-JP" altLang="en-US"/>
          </a:p>
        </p:txBody>
      </p:sp>
    </p:spTree>
    <p:extLst>
      <p:ext uri="{BB962C8B-B14F-4D97-AF65-F5344CB8AC3E}">
        <p14:creationId xmlns:p14="http://schemas.microsoft.com/office/powerpoint/2010/main" val="2109179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lang="ja-JP" altLang="en-US" smtClean="0"/>
              <a:pPr/>
              <a:t>81</a:t>
            </a:fld>
            <a:endParaRPr lang="ja-JP" altLang="en-US"/>
          </a:p>
        </p:txBody>
      </p:sp>
    </p:spTree>
    <p:extLst>
      <p:ext uri="{BB962C8B-B14F-4D97-AF65-F5344CB8AC3E}">
        <p14:creationId xmlns:p14="http://schemas.microsoft.com/office/powerpoint/2010/main" val="2340612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lang="ja-JP" altLang="en-US" smtClean="0"/>
              <a:pPr/>
              <a:t>82</a:t>
            </a:fld>
            <a:endParaRPr lang="ja-JP" altLang="en-US"/>
          </a:p>
        </p:txBody>
      </p:sp>
    </p:spTree>
    <p:extLst>
      <p:ext uri="{BB962C8B-B14F-4D97-AF65-F5344CB8AC3E}">
        <p14:creationId xmlns:p14="http://schemas.microsoft.com/office/powerpoint/2010/main" val="32281780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lang="ja-JP" altLang="en-US" smtClean="0"/>
              <a:pPr/>
              <a:t>83</a:t>
            </a:fld>
            <a:endParaRPr lang="ja-JP" altLang="en-US"/>
          </a:p>
        </p:txBody>
      </p:sp>
    </p:spTree>
    <p:extLst>
      <p:ext uri="{BB962C8B-B14F-4D97-AF65-F5344CB8AC3E}">
        <p14:creationId xmlns:p14="http://schemas.microsoft.com/office/powerpoint/2010/main" val="2459069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lang="ja-JP" altLang="en-US" smtClean="0"/>
              <a:pPr/>
              <a:t>84</a:t>
            </a:fld>
            <a:endParaRPr lang="ja-JP" altLang="en-US"/>
          </a:p>
        </p:txBody>
      </p:sp>
    </p:spTree>
    <p:extLst>
      <p:ext uri="{BB962C8B-B14F-4D97-AF65-F5344CB8AC3E}">
        <p14:creationId xmlns:p14="http://schemas.microsoft.com/office/powerpoint/2010/main" val="3183881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lang="ja-JP" altLang="en-US" smtClean="0"/>
              <a:pPr/>
              <a:t>85</a:t>
            </a:fld>
            <a:endParaRPr lang="ja-JP" altLang="en-US"/>
          </a:p>
        </p:txBody>
      </p:sp>
    </p:spTree>
    <p:extLst>
      <p:ext uri="{BB962C8B-B14F-4D97-AF65-F5344CB8AC3E}">
        <p14:creationId xmlns:p14="http://schemas.microsoft.com/office/powerpoint/2010/main" val="3183881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lang="ja-JP" altLang="en-US" smtClean="0"/>
              <a:pPr/>
              <a:t>86</a:t>
            </a:fld>
            <a:endParaRPr lang="ja-JP" altLang="en-US"/>
          </a:p>
        </p:txBody>
      </p:sp>
    </p:spTree>
    <p:extLst>
      <p:ext uri="{BB962C8B-B14F-4D97-AF65-F5344CB8AC3E}">
        <p14:creationId xmlns:p14="http://schemas.microsoft.com/office/powerpoint/2010/main" val="3183881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lang="ja-JP" altLang="en-US" smtClean="0"/>
              <a:pPr/>
              <a:t>10</a:t>
            </a:fld>
            <a:endParaRPr lang="ja-JP" altLang="en-US"/>
          </a:p>
        </p:txBody>
      </p:sp>
    </p:spTree>
    <p:extLst>
      <p:ext uri="{BB962C8B-B14F-4D97-AF65-F5344CB8AC3E}">
        <p14:creationId xmlns:p14="http://schemas.microsoft.com/office/powerpoint/2010/main" val="4071772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kumimoji="1" lang="ja-JP" altLang="en-US" smtClean="0"/>
              <a:t>13</a:t>
            </a:fld>
            <a:endParaRPr kumimoji="1" lang="ja-JP" altLang="en-US"/>
          </a:p>
        </p:txBody>
      </p:sp>
    </p:spTree>
    <p:extLst>
      <p:ext uri="{BB962C8B-B14F-4D97-AF65-F5344CB8AC3E}">
        <p14:creationId xmlns:p14="http://schemas.microsoft.com/office/powerpoint/2010/main" val="1016730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kumimoji="1" lang="ja-JP" altLang="en-US" smtClean="0"/>
              <a:t>14</a:t>
            </a:fld>
            <a:endParaRPr kumimoji="1" lang="ja-JP" altLang="en-US"/>
          </a:p>
        </p:txBody>
      </p:sp>
    </p:spTree>
    <p:extLst>
      <p:ext uri="{BB962C8B-B14F-4D97-AF65-F5344CB8AC3E}">
        <p14:creationId xmlns:p14="http://schemas.microsoft.com/office/powerpoint/2010/main" val="1016730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kumimoji="1" lang="ja-JP" altLang="en-US" smtClean="0"/>
              <a:t>15</a:t>
            </a:fld>
            <a:endParaRPr kumimoji="1" lang="ja-JP" altLang="en-US"/>
          </a:p>
        </p:txBody>
      </p:sp>
    </p:spTree>
    <p:extLst>
      <p:ext uri="{BB962C8B-B14F-4D97-AF65-F5344CB8AC3E}">
        <p14:creationId xmlns:p14="http://schemas.microsoft.com/office/powerpoint/2010/main" val="1016730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kumimoji="1" lang="ja-JP" altLang="en-US" smtClean="0"/>
              <a:t>16</a:t>
            </a:fld>
            <a:endParaRPr kumimoji="1" lang="ja-JP" altLang="en-US"/>
          </a:p>
        </p:txBody>
      </p:sp>
    </p:spTree>
    <p:extLst>
      <p:ext uri="{BB962C8B-B14F-4D97-AF65-F5344CB8AC3E}">
        <p14:creationId xmlns:p14="http://schemas.microsoft.com/office/powerpoint/2010/main" val="1016730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kumimoji="1" lang="ja-JP" altLang="en-US" smtClean="0"/>
              <a:t>17</a:t>
            </a:fld>
            <a:endParaRPr kumimoji="1" lang="ja-JP" altLang="en-US"/>
          </a:p>
        </p:txBody>
      </p:sp>
    </p:spTree>
    <p:extLst>
      <p:ext uri="{BB962C8B-B14F-4D97-AF65-F5344CB8AC3E}">
        <p14:creationId xmlns:p14="http://schemas.microsoft.com/office/powerpoint/2010/main" val="1016730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208FA52-6648-3346-AD91-4A0FC4E5F15C}" type="slidenum">
              <a:rPr kumimoji="1" lang="ja-JP" altLang="en-US" smtClean="0"/>
              <a:pPr/>
              <a:t>20</a:t>
            </a:fld>
            <a:endParaRPr kumimoji="1" lang="ja-JP" altLang="en-US"/>
          </a:p>
        </p:txBody>
      </p:sp>
    </p:spTree>
    <p:extLst>
      <p:ext uri="{BB962C8B-B14F-4D97-AF65-F5344CB8AC3E}">
        <p14:creationId xmlns:p14="http://schemas.microsoft.com/office/powerpoint/2010/main" val="1562357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5F7BC128-DCA9-2447-8CDE-7BD3FF9FEB6C}" type="datetime1">
              <a:rPr kumimoji="1" lang="ja-JP" altLang="en-US" smtClean="0"/>
              <a:t>2020/11/3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3732073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2DDBF361-E6D6-0348-8AD4-347EF87A66AB}" type="datetime1">
              <a:rPr kumimoji="1" lang="ja-JP" altLang="en-US" smtClean="0"/>
              <a:t>2020/11/3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967300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AD5C16F-A494-344A-B5B1-AC4C87F3AE8A}" type="datetime1">
              <a:rPr kumimoji="1" lang="ja-JP" altLang="en-US" smtClean="0"/>
              <a:t>2020/11/3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3956258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タイトル &amp; 箇条書き">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r>
              <a:t>タイトルテキスト</a:t>
            </a:r>
          </a:p>
        </p:txBody>
      </p:sp>
      <p:sp>
        <p:nvSpPr>
          <p:cNvPr id="24" name="Shape 24"/>
          <p:cNvSpPr>
            <a:spLocks noGrp="1"/>
          </p:cNvSpPr>
          <p:nvPr>
            <p:ph type="body" idx="1"/>
          </p:nvPr>
        </p:nvSpPr>
        <p:spPr>
          <a:prstGeom prst="rect">
            <a:avLst/>
          </a:prstGeom>
        </p:spPr>
        <p:txBody>
          <a:bodyPr/>
          <a:lstStyle/>
          <a:p>
            <a:r>
              <a:t>本文レベル1</a:t>
            </a:r>
          </a:p>
          <a:p>
            <a:pPr lvl="1"/>
            <a:r>
              <a:t>本文レベル2</a:t>
            </a:r>
          </a:p>
          <a:p>
            <a:pPr lvl="2"/>
            <a:r>
              <a:t>本文レベル3</a:t>
            </a:r>
          </a:p>
          <a:p>
            <a:pPr lvl="3"/>
            <a:r>
              <a:t>本文レベル4</a:t>
            </a:r>
          </a:p>
          <a:p>
            <a:pPr lvl="4"/>
            <a:r>
              <a:t>本文レベル 5</a:t>
            </a:r>
          </a:p>
        </p:txBody>
      </p:sp>
      <p:sp>
        <p:nvSpPr>
          <p:cNvPr id="25" name="Shape 25"/>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pic>
        <p:nvPicPr>
          <p:cNvPr id="32" name="cmsi-logo-green.pdf"/>
          <p:cNvPicPr>
            <a:picLocks noChangeAspect="1"/>
          </p:cNvPicPr>
          <p:nvPr/>
        </p:nvPicPr>
        <p:blipFill>
          <a:blip r:embed="rId2">
            <a:extLst/>
          </a:blip>
          <a:stretch>
            <a:fillRect/>
          </a:stretch>
        </p:blipFill>
        <p:spPr>
          <a:xfrm>
            <a:off x="7722206" y="292889"/>
            <a:ext cx="1036826" cy="342910"/>
          </a:xfrm>
          <a:prstGeom prst="rect">
            <a:avLst/>
          </a:prstGeom>
          <a:ln w="12700">
            <a:miter lim="400000"/>
          </a:ln>
        </p:spPr>
      </p:pic>
      <p:sp>
        <p:nvSpPr>
          <p:cNvPr id="33" name="Shape 33"/>
          <p:cNvSpPr>
            <a:spLocks noGrp="1"/>
          </p:cNvSpPr>
          <p:nvPr>
            <p:ph type="sldNum" sz="quarter" idx="2"/>
          </p:nvPr>
        </p:nvSpPr>
        <p:spPr>
          <a:xfrm>
            <a:off x="351479" y="6491883"/>
            <a:ext cx="169515" cy="177210"/>
          </a:xfrm>
          <a:prstGeom prst="rect">
            <a:avLst/>
          </a:prstGeom>
        </p:spPr>
        <p:txBody>
          <a:bodyPr/>
          <a:lstStyle/>
          <a:p>
            <a:fld id="{86CB4B4D-7CA3-9044-876B-883B54F8677D}" type="slidenum">
              <a:rPr/>
              <a:pPr/>
              <a:t>‹#›</a:t>
            </a:fld>
            <a:endParaRPr/>
          </a:p>
        </p:txBody>
      </p:sp>
      <p:sp>
        <p:nvSpPr>
          <p:cNvPr id="34" name="Shape 34"/>
          <p:cNvSpPr/>
          <p:nvPr/>
        </p:nvSpPr>
        <p:spPr>
          <a:xfrm>
            <a:off x="-2771" y="6437392"/>
            <a:ext cx="3992304" cy="287575"/>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sz="1400">
                <a:latin typeface="ヒラギノ角ゴ ProN W3"/>
                <a:ea typeface="ヒラギノ角ゴ ProN W3"/>
                <a:cs typeface="ヒラギノ角ゴ ProN W3"/>
                <a:sym typeface="ヒラギノ角ゴ ProN W3"/>
              </a:defRPr>
            </a:lvl1pPr>
          </a:lstStyle>
          <a:p>
            <a:pPr algn="ctr" defTabSz="410751" hangingPunct="0"/>
            <a:r>
              <a:rPr kumimoji="0" kern="0">
                <a:solidFill>
                  <a:srgbClr val="000000"/>
                </a:solidFill>
              </a:rPr>
              <a:t>MateriApps, 2013-2017. All rights reserved.</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D3BD7CB-ECD1-4A49-BBB8-72BA2FECDD03}" type="datetime1">
              <a:rPr kumimoji="1" lang="ja-JP" altLang="en-US" smtClean="0"/>
              <a:t>2020/11/3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3863890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C6E0E887-D754-0441-A51D-366BF5890911}" type="datetime1">
              <a:rPr kumimoji="1" lang="ja-JP" altLang="en-US" smtClean="0"/>
              <a:t>2020/11/3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3750638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F321E34D-AB17-6541-A749-20BFE99F392C}" type="datetime1">
              <a:rPr kumimoji="1" lang="ja-JP" altLang="en-US" smtClean="0"/>
              <a:t>2020/11/3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1905781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C12400D7-B0B9-6B48-81E9-D8581FEF5228}" type="datetime1">
              <a:rPr kumimoji="1" lang="ja-JP" altLang="en-US" smtClean="0"/>
              <a:t>2020/11/3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3413181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CD901D95-6183-9442-BBBF-D31CFBF54A70}" type="datetime1">
              <a:rPr kumimoji="1" lang="ja-JP" altLang="en-US" smtClean="0"/>
              <a:t>2020/11/3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3309699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A1C5E0B-4A10-224E-9BE4-C24F6F8B3A72}" type="datetime1">
              <a:rPr kumimoji="1" lang="ja-JP" altLang="en-US" smtClean="0"/>
              <a:t>2020/11/3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1875505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FC373EB-81FE-034C-B796-E122D20C93A3}" type="datetime1">
              <a:rPr kumimoji="1" lang="ja-JP" altLang="en-US" smtClean="0"/>
              <a:t>2020/11/3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25227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C49B22C-18E5-9942-8C3C-3062AB6879B8}" type="datetime1">
              <a:rPr kumimoji="1" lang="ja-JP" altLang="en-US" smtClean="0"/>
              <a:t>2020/11/3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2123801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n-lt"/>
                <a:ea typeface="+mn-ea"/>
              </a:defRPr>
            </a:lvl1pPr>
          </a:lstStyle>
          <a:p>
            <a:fld id="{756D6CD7-E0E3-464B-BDEA-B75E18EB40B1}" type="datetime1">
              <a:rPr lang="ja-JP" altLang="en-US" smtClean="0"/>
              <a:t>2020/11/3</a:t>
            </a:fld>
            <a:endParaRPr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n-lt"/>
                <a:ea typeface="+mn-ea"/>
              </a:defRPr>
            </a:lvl1pPr>
          </a:lstStyle>
          <a:p>
            <a:endParaRPr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mn-lt"/>
                <a:ea typeface="+mn-ea"/>
              </a:defRPr>
            </a:lvl1pPr>
          </a:lstStyle>
          <a:p>
            <a:fld id="{AFDF1CC8-78FC-444A-A46F-F0C924EEE8AE}" type="slidenum">
              <a:rPr lang="ja-JP" altLang="en-US" smtClean="0"/>
              <a:pPr/>
              <a:t>‹#›</a:t>
            </a:fld>
            <a:endParaRPr lang="ja-JP" altLang="en-US"/>
          </a:p>
        </p:txBody>
      </p:sp>
      <p:pic>
        <p:nvPicPr>
          <p:cNvPr id="7" name="図 6" descr="カラーロゴ_縦.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407400" y="0"/>
            <a:ext cx="736600" cy="822960"/>
          </a:xfrm>
          <a:prstGeom prst="rect">
            <a:avLst/>
          </a:prstGeom>
        </p:spPr>
      </p:pic>
    </p:spTree>
    <p:extLst>
      <p:ext uri="{BB962C8B-B14F-4D97-AF65-F5344CB8AC3E}">
        <p14:creationId xmlns:p14="http://schemas.microsoft.com/office/powerpoint/2010/main" val="414414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kumimoji="1" sz="4000" b="1" kern="1200">
          <a:solidFill>
            <a:schemeClr val="tx2"/>
          </a:solidFill>
          <a:latin typeface="+mn-lt"/>
          <a:ea typeface="+mn-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4"/>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455414" y="1205508"/>
            <a:ext cx="8233172" cy="0"/>
          </a:xfrm>
          <a:prstGeom prst="line">
            <a:avLst/>
          </a:prstGeom>
          <a:ln w="12700">
            <a:solidFill>
              <a:srgbClr val="9A9A9A"/>
            </a:solidFill>
            <a:miter lim="400000"/>
          </a:ln>
        </p:spPr>
        <p:txBody>
          <a:bodyPr lIns="35717" tIns="35717" rIns="35717" bIns="35717" anchor="ctr"/>
          <a:lstStyle/>
          <a:p>
            <a:pPr defTabSz="321457" hangingPunct="0">
              <a:defRPr sz="1200">
                <a:latin typeface="Helvetica"/>
                <a:ea typeface="Helvetica"/>
                <a:cs typeface="Helvetica"/>
                <a:sym typeface="Helvetica"/>
              </a:defRPr>
            </a:pPr>
            <a:endParaRPr kumimoji="0" sz="1200" kern="0">
              <a:solidFill>
                <a:srgbClr val="000000"/>
              </a:solidFill>
              <a:latin typeface="Helvetica"/>
              <a:ea typeface="Helvetica"/>
              <a:cs typeface="Helvetica"/>
              <a:sym typeface="Helvetica"/>
            </a:endParaRPr>
          </a:p>
        </p:txBody>
      </p:sp>
      <p:sp>
        <p:nvSpPr>
          <p:cNvPr id="3" name="Shape 3"/>
          <p:cNvSpPr>
            <a:spLocks noGrp="1"/>
          </p:cNvSpPr>
          <p:nvPr>
            <p:ph type="title"/>
          </p:nvPr>
        </p:nvSpPr>
        <p:spPr>
          <a:xfrm>
            <a:off x="446485" y="133945"/>
            <a:ext cx="7031850" cy="982266"/>
          </a:xfrm>
          <a:prstGeom prst="rect">
            <a:avLst/>
          </a:prstGeom>
          <a:ln w="12700">
            <a:miter lim="400000"/>
          </a:ln>
          <a:extLst>
            <a:ext uri="{C572A759-6A51-4108-AA02-DFA0A04FC94B}">
              <ma14:wrappingTextBoxFlag xmlns="" xmlns:ma14="http://schemas.microsoft.com/office/mac/drawingml/2011/main" val="1"/>
            </a:ext>
          </a:extLst>
        </p:spPr>
        <p:txBody>
          <a:bodyPr lIns="26788" tIns="26788" rIns="26788" bIns="26788" anchor="b"/>
          <a:lstStyle/>
          <a:p>
            <a:r>
              <a:t>タイトルテキスト</a:t>
            </a:r>
          </a:p>
        </p:txBody>
      </p:sp>
      <p:sp>
        <p:nvSpPr>
          <p:cNvPr id="4" name="Shape 4"/>
          <p:cNvSpPr>
            <a:spLocks noGrp="1"/>
          </p:cNvSpPr>
          <p:nvPr>
            <p:ph type="body" idx="1"/>
          </p:nvPr>
        </p:nvSpPr>
        <p:spPr>
          <a:xfrm>
            <a:off x="508992" y="1348383"/>
            <a:ext cx="8126016" cy="4902398"/>
          </a:xfrm>
          <a:prstGeom prst="rect">
            <a:avLst/>
          </a:prstGeom>
          <a:ln w="12700">
            <a:miter lim="400000"/>
          </a:ln>
          <a:extLst>
            <a:ext uri="{C572A759-6A51-4108-AA02-DFA0A04FC94B}">
              <ma14:wrappingTextBoxFlag xmlns="" xmlns:ma14="http://schemas.microsoft.com/office/mac/drawingml/2011/main" val="1"/>
            </a:ext>
          </a:extLst>
        </p:spPr>
        <p:txBody>
          <a:bodyPr lIns="26788" tIns="26788" rIns="26788" bIns="26788"/>
          <a:lstStyle/>
          <a:p>
            <a:r>
              <a:t>本文レベル1</a:t>
            </a:r>
          </a:p>
          <a:p>
            <a:pPr lvl="1"/>
            <a:r>
              <a:t>本文レベル2</a:t>
            </a:r>
          </a:p>
          <a:p>
            <a:pPr lvl="2"/>
            <a:r>
              <a:t>本文レベル3</a:t>
            </a:r>
          </a:p>
          <a:p>
            <a:pPr lvl="3"/>
            <a:r>
              <a:t>本文レベル4</a:t>
            </a:r>
          </a:p>
          <a:p>
            <a:pPr lvl="4"/>
            <a:r>
              <a:t>本文レベル 5</a:t>
            </a:r>
          </a:p>
        </p:txBody>
      </p:sp>
      <p:sp>
        <p:nvSpPr>
          <p:cNvPr id="5" name="Shape 5"/>
          <p:cNvSpPr/>
          <p:nvPr/>
        </p:nvSpPr>
        <p:spPr>
          <a:xfrm>
            <a:off x="-2771" y="6437392"/>
            <a:ext cx="3992304" cy="287575"/>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sz="1400">
                <a:latin typeface="ヒラギノ角ゴ ProN W3"/>
                <a:ea typeface="ヒラギノ角ゴ ProN W3"/>
                <a:cs typeface="ヒラギノ角ゴ ProN W3"/>
                <a:sym typeface="ヒラギノ角ゴ ProN W3"/>
              </a:defRPr>
            </a:lvl1pPr>
          </a:lstStyle>
          <a:p>
            <a:pPr algn="ctr" defTabSz="410751" hangingPunct="0"/>
            <a:r>
              <a:rPr kumimoji="0" kern="0">
                <a:solidFill>
                  <a:srgbClr val="000000"/>
                </a:solidFill>
              </a:rPr>
              <a:t>MateriApps, 2013-2017. All rights reserved.</a:t>
            </a:r>
          </a:p>
        </p:txBody>
      </p:sp>
      <p:pic>
        <p:nvPicPr>
          <p:cNvPr id="6" name="cmsi-logo-green.pdf"/>
          <p:cNvPicPr>
            <a:picLocks noChangeAspect="1"/>
          </p:cNvPicPr>
          <p:nvPr/>
        </p:nvPicPr>
        <p:blipFill>
          <a:blip r:embed="rId5">
            <a:extLst/>
          </a:blip>
          <a:stretch>
            <a:fillRect/>
          </a:stretch>
        </p:blipFill>
        <p:spPr>
          <a:xfrm>
            <a:off x="7722206" y="292889"/>
            <a:ext cx="1036826" cy="342910"/>
          </a:xfrm>
          <a:prstGeom prst="rect">
            <a:avLst/>
          </a:prstGeom>
          <a:ln w="12700">
            <a:miter lim="400000"/>
          </a:ln>
        </p:spPr>
      </p:pic>
      <p:sp>
        <p:nvSpPr>
          <p:cNvPr id="7" name="Shape 7"/>
          <p:cNvSpPr>
            <a:spLocks noGrp="1"/>
          </p:cNvSpPr>
          <p:nvPr>
            <p:ph type="sldNum" sz="quarter" idx="2"/>
          </p:nvPr>
        </p:nvSpPr>
        <p:spPr>
          <a:xfrm>
            <a:off x="348045" y="6493383"/>
            <a:ext cx="169515" cy="177210"/>
          </a:xfrm>
          <a:prstGeom prst="rect">
            <a:avLst/>
          </a:prstGeom>
          <a:ln w="12700">
            <a:miter lim="400000"/>
          </a:ln>
        </p:spPr>
        <p:txBody>
          <a:bodyPr wrap="none" lIns="26788" tIns="26788" rIns="26788" bIns="26788">
            <a:spAutoFit/>
          </a:bodyPr>
          <a:lstStyle>
            <a:lvl1pPr algn="r">
              <a:defRPr sz="800">
                <a:latin typeface="Helvetica Neue"/>
                <a:ea typeface="Helvetica Neue"/>
                <a:cs typeface="Helvetica Neue"/>
                <a:sym typeface="Helvetica Neue"/>
              </a:defRPr>
            </a:lvl1pPr>
          </a:lstStyle>
          <a:p>
            <a:pPr defTabSz="410751" hangingPunct="0"/>
            <a:fld id="{86CB4B4D-7CA3-9044-876B-883B54F8677D}" type="slidenum">
              <a:rPr kumimoji="0" kern="0">
                <a:solidFill>
                  <a:srgbClr val="000000"/>
                </a:solidFill>
              </a:rPr>
              <a:pPr defTabSz="410751" hangingPunct="0"/>
              <a:t>‹#›</a:t>
            </a:fld>
            <a:endParaRPr kumimoji="0" kern="0">
              <a:solidFill>
                <a:srgbClr val="000000"/>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Lst>
  <p:transition spd="med"/>
  <p:hf hdr="0" ftr="0" dt="0"/>
  <p:txStyles>
    <p:titleStyle>
      <a:lvl1pPr marL="0" marR="0" indent="0"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1pPr>
      <a:lvl2pPr marL="0" marR="0" indent="160729"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2pPr>
      <a:lvl3pPr marL="0" marR="0" indent="321457"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3pPr>
      <a:lvl4pPr marL="0" marR="0" indent="482186"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4pPr>
      <a:lvl5pPr marL="0" marR="0" indent="642915"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5pPr>
      <a:lvl6pPr marL="0" marR="0" indent="803643"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6pPr>
      <a:lvl7pPr marL="0" marR="0" indent="964372"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7pPr>
      <a:lvl8pPr marL="0" marR="0" indent="1125101"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8pPr>
      <a:lvl9pPr marL="0" marR="0" indent="1285829"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9pPr>
    </p:titleStyle>
    <p:bodyStyle>
      <a:lvl1pPr marL="142870"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1pPr>
      <a:lvl2pPr marL="383963"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2pPr>
      <a:lvl3pPr marL="625056"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3pPr>
      <a:lvl4pPr marL="866149"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4pPr>
      <a:lvl5pPr marL="1107242"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5pPr>
      <a:lvl6pPr marL="1348335"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6pPr>
      <a:lvl7pPr marL="1589428"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7pPr>
      <a:lvl8pPr marL="1830521"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8pPr>
      <a:lvl9pPr marL="2071614"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1pPr>
      <a:lvl2pPr marL="0" marR="0" indent="160729"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2pPr>
      <a:lvl3pPr marL="0" marR="0" indent="321457"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3pPr>
      <a:lvl4pPr marL="0" marR="0" indent="482186"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4pPr>
      <a:lvl5pPr marL="0" marR="0" indent="642915"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5pPr>
      <a:lvl6pPr marL="0" marR="0" indent="803643"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6pPr>
      <a:lvl7pPr marL="0" marR="0" indent="964372"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7pPr>
      <a:lvl8pPr marL="0" marR="0" indent="1125101"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8pPr>
      <a:lvl9pPr marL="0" marR="0" indent="1285829"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lammps.sandia.gov/download.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ourceforge.net/projects/materiappslive/files/" TargetMode="External"/><Relationship Id="rId2" Type="http://schemas.openxmlformats.org/officeDocument/2006/relationships/hyperlink" Target="https://www.virtualbox.org/wiki/Downloads" TargetMode="Externa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hyperlink" Target="https://github.com/cmsi/MateriAppsLive/wiki/MateriAppsLive-ov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1.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05891" y="1201043"/>
            <a:ext cx="8280909" cy="2399408"/>
          </a:xfrm>
        </p:spPr>
        <p:txBody>
          <a:bodyPr>
            <a:normAutofit/>
          </a:bodyPr>
          <a:lstStyle/>
          <a:p>
            <a:r>
              <a:rPr lang="ja-JP" altLang="en-US"/>
              <a:t>￼</a:t>
            </a:r>
            <a:r>
              <a:rPr lang="ja-JP" altLang="en-US">
                <a:solidFill>
                  <a:schemeClr val="accent1">
                    <a:lumMod val="50000"/>
                  </a:schemeClr>
                </a:solidFill>
              </a:rPr>
              <a:t>第３回</a:t>
            </a:r>
            <a:r>
              <a:rPr lang="en-US" altLang="ja-JP" dirty="0">
                <a:solidFill>
                  <a:schemeClr val="accent1">
                    <a:lumMod val="50000"/>
                  </a:schemeClr>
                </a:solidFill>
              </a:rPr>
              <a:t>LAMMPS</a:t>
            </a:r>
            <a:r>
              <a:rPr lang="ja-JP" altLang="en-US">
                <a:solidFill>
                  <a:schemeClr val="accent1">
                    <a:lumMod val="50000"/>
                  </a:schemeClr>
                </a:solidFill>
              </a:rPr>
              <a:t>入門講習会</a:t>
            </a:r>
            <a:endParaRPr kumimoji="1" lang="ja-JP" altLang="en-US" b="1" dirty="0">
              <a:solidFill>
                <a:schemeClr val="accent1">
                  <a:lumMod val="50000"/>
                </a:schemeClr>
              </a:solidFill>
            </a:endParaRPr>
          </a:p>
        </p:txBody>
      </p:sp>
      <p:sp>
        <p:nvSpPr>
          <p:cNvPr id="3" name="サブタイトル 2"/>
          <p:cNvSpPr>
            <a:spLocks noGrp="1"/>
          </p:cNvSpPr>
          <p:nvPr>
            <p:ph type="subTitle" idx="1"/>
          </p:nvPr>
        </p:nvSpPr>
        <p:spPr/>
        <p:txBody>
          <a:bodyPr/>
          <a:lstStyle/>
          <a:p>
            <a:r>
              <a:rPr lang="ja-JP" altLang="en-US" dirty="0"/>
              <a:t>高度情報科学技術研究機構（</a:t>
            </a:r>
            <a:r>
              <a:rPr lang="en-US" altLang="ja-JP" dirty="0"/>
              <a:t>RIST</a:t>
            </a:r>
            <a:r>
              <a:rPr lang="ja-JP" altLang="en-US" dirty="0"/>
              <a:t>）</a:t>
            </a:r>
            <a:endParaRPr lang="en-US" altLang="ja-JP" dirty="0"/>
          </a:p>
          <a:p>
            <a:r>
              <a:rPr lang="en-US" altLang="en-US" dirty="0"/>
              <a:t>利用支援部　吉澤香奈子</a:t>
            </a:r>
            <a:endParaRPr kumimoji="1" lang="ja-JP" altLang="en-US" dirty="0"/>
          </a:p>
        </p:txBody>
      </p:sp>
      <p:sp>
        <p:nvSpPr>
          <p:cNvPr id="5" name="テキスト ボックス 4"/>
          <p:cNvSpPr txBox="1"/>
          <p:nvPr/>
        </p:nvSpPr>
        <p:spPr>
          <a:xfrm>
            <a:off x="238131" y="113402"/>
            <a:ext cx="5764023" cy="461665"/>
          </a:xfrm>
          <a:prstGeom prst="rect">
            <a:avLst/>
          </a:prstGeom>
          <a:noFill/>
        </p:spPr>
        <p:txBody>
          <a:bodyPr wrap="square" rtlCol="0">
            <a:spAutoFit/>
          </a:bodyPr>
          <a:lstStyle/>
          <a:p>
            <a:r>
              <a:rPr kumimoji="1" lang="en-US" altLang="ja-JP" sz="2400" dirty="0">
                <a:latin typeface="+mj-ea"/>
                <a:ea typeface="+mj-ea"/>
              </a:rPr>
              <a:t>2019</a:t>
            </a:r>
            <a:r>
              <a:rPr lang="ja-JP" altLang="en-US" sz="2400">
                <a:latin typeface="+mj-ea"/>
                <a:ea typeface="+mj-ea"/>
              </a:rPr>
              <a:t>年</a:t>
            </a:r>
            <a:r>
              <a:rPr lang="ja-JP" altLang="ja-JP" sz="2400" dirty="0">
                <a:latin typeface="+mj-ea"/>
                <a:ea typeface="+mj-ea"/>
              </a:rPr>
              <a:t>1</a:t>
            </a:r>
            <a:r>
              <a:rPr lang="en-US" altLang="ja-JP" sz="2400" dirty="0">
                <a:latin typeface="+mj-ea"/>
                <a:ea typeface="+mj-ea"/>
              </a:rPr>
              <a:t>1</a:t>
            </a:r>
            <a:r>
              <a:rPr lang="ja-JP" altLang="en-US" sz="2400">
                <a:latin typeface="+mj-ea"/>
                <a:ea typeface="+mj-ea"/>
              </a:rPr>
              <a:t>月</a:t>
            </a:r>
            <a:r>
              <a:rPr lang="ja-JP" altLang="ja-JP" sz="2400">
                <a:latin typeface="+mj-ea"/>
                <a:ea typeface="+mj-ea"/>
              </a:rPr>
              <a:t>2</a:t>
            </a:r>
            <a:r>
              <a:rPr lang="en-US" altLang="ja-JP" sz="2400" dirty="0">
                <a:latin typeface="+mj-ea"/>
                <a:ea typeface="+mj-ea"/>
              </a:rPr>
              <a:t>9</a:t>
            </a:r>
            <a:r>
              <a:rPr lang="ja-JP" altLang="en-US" sz="2400">
                <a:latin typeface="+mj-ea"/>
                <a:ea typeface="+mj-ea"/>
              </a:rPr>
              <a:t>日（金）</a:t>
            </a:r>
            <a:r>
              <a:rPr lang="ja-JP" altLang="en-US" sz="2400" dirty="0">
                <a:ea typeface="+mj-ea"/>
              </a:rPr>
              <a:t>　</a:t>
            </a:r>
            <a:r>
              <a:rPr lang="en-US" altLang="en-US" sz="2400" dirty="0">
                <a:ea typeface="+mj-ea"/>
              </a:rPr>
              <a:t>RIST</a:t>
            </a:r>
            <a:r>
              <a:rPr lang="ja-JP" altLang="en-US" sz="2400" dirty="0">
                <a:latin typeface="+mj-ea"/>
                <a:ea typeface="+mj-ea"/>
              </a:rPr>
              <a:t>東京事務所</a:t>
            </a:r>
            <a:endParaRPr kumimoji="1" lang="ja-JP" altLang="en-US" sz="2400" dirty="0">
              <a:latin typeface="+mj-ea"/>
              <a:ea typeface="+mj-ea"/>
            </a:endParaRP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1</a:t>
            </a:fld>
            <a:endParaRPr kumimoji="1" lang="ja-JP" altLang="en-US"/>
          </a:p>
        </p:txBody>
      </p:sp>
    </p:spTree>
    <p:extLst>
      <p:ext uri="{BB962C8B-B14F-4D97-AF65-F5344CB8AC3E}">
        <p14:creationId xmlns:p14="http://schemas.microsoft.com/office/powerpoint/2010/main" val="1254362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スクリーンショット 2018-11-21 3.47.45.png"/>
          <p:cNvPicPr>
            <a:picLocks noChangeAspect="1"/>
          </p:cNvPicPr>
          <p:nvPr/>
        </p:nvPicPr>
        <p:blipFill rotWithShape="1">
          <a:blip r:embed="rId3">
            <a:extLst>
              <a:ext uri="{28A0092B-C50C-407E-A947-70E740481C1C}">
                <a14:useLocalDpi xmlns:a14="http://schemas.microsoft.com/office/drawing/2010/main" val="0"/>
              </a:ext>
            </a:extLst>
          </a:blip>
          <a:srcRect t="56806" r="61111" b="6568"/>
          <a:stretch/>
        </p:blipFill>
        <p:spPr>
          <a:xfrm>
            <a:off x="4511314" y="1296731"/>
            <a:ext cx="4257878" cy="2980543"/>
          </a:xfrm>
          <a:prstGeom prst="rect">
            <a:avLst/>
          </a:prstGeom>
        </p:spPr>
      </p:pic>
      <p:sp>
        <p:nvSpPr>
          <p:cNvPr id="152" name="Shape 152"/>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defTabSz="321440" hangingPunct="0">
              <a:defRPr sz="1200">
                <a:latin typeface="Helvetica"/>
                <a:ea typeface="Helvetica"/>
                <a:cs typeface="Helvetica"/>
                <a:sym typeface="Helvetica"/>
              </a:defRPr>
            </a:pPr>
            <a:endParaRPr kumimoji="0" sz="800" kern="0">
              <a:solidFill>
                <a:srgbClr val="000000"/>
              </a:solidFill>
              <a:latin typeface="Helvetica"/>
              <a:ea typeface="Helvetica"/>
              <a:cs typeface="Helvetica"/>
              <a:sym typeface="Helvetica"/>
            </a:endParaRPr>
          </a:p>
        </p:txBody>
      </p:sp>
      <p:sp>
        <p:nvSpPr>
          <p:cNvPr id="153" name="Shape 153"/>
          <p:cNvSpPr>
            <a:spLocks noGrp="1"/>
          </p:cNvSpPr>
          <p:nvPr>
            <p:ph type="title"/>
          </p:nvPr>
        </p:nvSpPr>
        <p:spPr>
          <a:prstGeom prst="rect">
            <a:avLst/>
          </a:prstGeom>
        </p:spPr>
        <p:txBody>
          <a:bodyPr/>
          <a:lstStyle/>
          <a:p>
            <a:r>
              <a:rPr lang="ja-JP" altLang="en-US" dirty="0"/>
              <a:t>ターミナル</a:t>
            </a:r>
            <a:r>
              <a:rPr dirty="0"/>
              <a:t> </a:t>
            </a:r>
            <a:r>
              <a:rPr lang="ja-JP" altLang="en-US" dirty="0"/>
              <a:t>の起動</a:t>
            </a:r>
            <a:endParaRPr dirty="0"/>
          </a:p>
        </p:txBody>
      </p:sp>
      <p:sp>
        <p:nvSpPr>
          <p:cNvPr id="154" name="Shape 154"/>
          <p:cNvSpPr>
            <a:spLocks noGrp="1"/>
          </p:cNvSpPr>
          <p:nvPr>
            <p:ph type="body" idx="1"/>
          </p:nvPr>
        </p:nvSpPr>
        <p:spPr>
          <a:prstGeom prst="rect">
            <a:avLst/>
          </a:prstGeom>
        </p:spPr>
        <p:txBody>
          <a:bodyPr/>
          <a:lstStyle/>
          <a:p>
            <a:pPr>
              <a:lnSpc>
                <a:spcPct val="110000"/>
              </a:lnSpc>
              <a:spcBef>
                <a:spcPts val="703"/>
              </a:spcBef>
            </a:pPr>
            <a:r>
              <a:rPr lang="ja-JP" altLang="en-US" dirty="0"/>
              <a:t>「スタートメニュー」</a:t>
            </a:r>
            <a:br>
              <a:rPr lang="en-US" altLang="ja-JP" dirty="0"/>
            </a:br>
            <a:r>
              <a:rPr lang="en-US" altLang="ja-JP" dirty="0">
                <a:solidFill>
                  <a:schemeClr val="tx1"/>
                </a:solidFill>
              </a:rPr>
              <a:t>⇒</a:t>
            </a:r>
            <a:r>
              <a:rPr lang="ja-JP" altLang="en-US" dirty="0"/>
              <a:t>「</a:t>
            </a:r>
            <a:r>
              <a:rPr lang="en-US" altLang="ja-JP" dirty="0"/>
              <a:t>System Tools</a:t>
            </a:r>
            <a:r>
              <a:rPr lang="ja-JP" altLang="en-US" dirty="0"/>
              <a:t>」</a:t>
            </a:r>
            <a:br>
              <a:rPr lang="en-US" altLang="ja-JP" dirty="0"/>
            </a:br>
            <a:r>
              <a:rPr lang="en-US" altLang="ja-JP" dirty="0">
                <a:solidFill>
                  <a:schemeClr val="tx1"/>
                </a:solidFill>
              </a:rPr>
              <a:t>⇒</a:t>
            </a:r>
            <a:r>
              <a:rPr lang="ja-JP" altLang="en-US" dirty="0"/>
              <a:t>「</a:t>
            </a:r>
            <a:r>
              <a:rPr lang="en-US" altLang="ja-JP" dirty="0" err="1">
                <a:solidFill>
                  <a:srgbClr val="FF0000"/>
                </a:solidFill>
              </a:rPr>
              <a:t>LXTerminal</a:t>
            </a:r>
            <a:r>
              <a:rPr lang="ja-JP" altLang="en-US" dirty="0"/>
              <a:t>」</a:t>
            </a:r>
            <a:endParaRPr dirty="0"/>
          </a:p>
        </p:txBody>
      </p:sp>
      <p:sp>
        <p:nvSpPr>
          <p:cNvPr id="155" name="Shape 155"/>
          <p:cNvSpPr/>
          <p:nvPr/>
        </p:nvSpPr>
        <p:spPr>
          <a:xfrm>
            <a:off x="-2769" y="6437394"/>
            <a:ext cx="3992299" cy="287571"/>
          </a:xfrm>
          <a:prstGeom prst="rect">
            <a:avLst/>
          </a:prstGeom>
          <a:ln w="12700">
            <a:miter lim="400000"/>
          </a:ln>
          <a:extLst>
            <a:ext uri="{C572A759-6A51-4108-AA02-DFA0A04FC94B}">
              <ma14:wrappingTextBoxFlag xmlns="" xmlns:ma14="http://schemas.microsoft.com/office/mac/drawingml/2011/main"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algn="ctr" defTabSz="410730" hangingPunct="0"/>
            <a:r>
              <a:rPr kumimoji="0" kern="0">
                <a:solidFill>
                  <a:srgbClr val="000000"/>
                </a:solidFill>
              </a:rPr>
              <a:t>MateriApps, 2013-2017. All rights reserved.</a:t>
            </a:r>
          </a:p>
        </p:txBody>
      </p:sp>
      <p:pic>
        <p:nvPicPr>
          <p:cNvPr id="156" name="cmsi-logo-green.pdf"/>
          <p:cNvPicPr>
            <a:picLocks noChangeAspect="1"/>
          </p:cNvPicPr>
          <p:nvPr/>
        </p:nvPicPr>
        <p:blipFill>
          <a:blip r:embed="rId4">
            <a:extLst/>
          </a:blip>
          <a:stretch>
            <a:fillRect/>
          </a:stretch>
        </p:blipFill>
        <p:spPr>
          <a:xfrm>
            <a:off x="7722206" y="292889"/>
            <a:ext cx="1036826" cy="342910"/>
          </a:xfrm>
          <a:prstGeom prst="rect">
            <a:avLst/>
          </a:prstGeom>
          <a:ln w="12700">
            <a:miter lim="400000"/>
          </a:ln>
        </p:spPr>
      </p:pic>
      <p:sp>
        <p:nvSpPr>
          <p:cNvPr id="13" name="正方形/長方形 12"/>
          <p:cNvSpPr/>
          <p:nvPr/>
        </p:nvSpPr>
        <p:spPr>
          <a:xfrm>
            <a:off x="6489365" y="3530100"/>
            <a:ext cx="1152124" cy="218989"/>
          </a:xfrm>
          <a:prstGeom prst="rect">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3400" b="0" i="0" u="none" strike="noStrike" cap="none" spc="0" normalizeH="0" baseline="0">
              <a:ln>
                <a:noFill/>
              </a:ln>
              <a:solidFill>
                <a:srgbClr val="000000"/>
              </a:solidFill>
              <a:effectLst/>
              <a:uFillTx/>
              <a:latin typeface="+mn-lt"/>
              <a:ea typeface="+mn-ea"/>
              <a:cs typeface="+mn-cs"/>
              <a:sym typeface="Helvetica Neue Light"/>
            </a:endParaRPr>
          </a:p>
        </p:txBody>
      </p:sp>
      <p:sp>
        <p:nvSpPr>
          <p:cNvPr id="3" name="正方形/長方形 2"/>
          <p:cNvSpPr/>
          <p:nvPr/>
        </p:nvSpPr>
        <p:spPr>
          <a:xfrm>
            <a:off x="4574846" y="3044251"/>
            <a:ext cx="1836114" cy="218989"/>
          </a:xfrm>
          <a:prstGeom prst="rect">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3400" b="0" i="0" u="none" strike="noStrike" cap="none" spc="0" normalizeH="0" baseline="0">
              <a:ln>
                <a:noFill/>
              </a:ln>
              <a:solidFill>
                <a:srgbClr val="000000"/>
              </a:solidFill>
              <a:effectLst/>
              <a:uFillTx/>
              <a:latin typeface="+mn-lt"/>
              <a:ea typeface="+mn-ea"/>
              <a:cs typeface="+mn-cs"/>
              <a:sym typeface="Helvetica Neue Light"/>
            </a:endParaRPr>
          </a:p>
        </p:txBody>
      </p:sp>
      <p:sp>
        <p:nvSpPr>
          <p:cNvPr id="2" name="スライド番号プレースホルダー 1"/>
          <p:cNvSpPr>
            <a:spLocks noGrp="1"/>
          </p:cNvSpPr>
          <p:nvPr>
            <p:ph type="sldNum" sz="quarter" idx="2"/>
          </p:nvPr>
        </p:nvSpPr>
        <p:spPr/>
        <p:txBody>
          <a:bodyPr/>
          <a:lstStyle/>
          <a:p>
            <a:fld id="{86CB4B4D-7CA3-9044-876B-883B54F8677D}" type="slidenum">
              <a:rPr lang="uk-UA" smtClean="0"/>
              <a:pPr/>
              <a:t>10</a:t>
            </a:fld>
            <a:endParaRPr lang="uk-UA"/>
          </a:p>
        </p:txBody>
      </p:sp>
      <p:pic>
        <p:nvPicPr>
          <p:cNvPr id="7" name="図 6" descr="スクリーンショット 2018-11-21 3.48.0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560" y="2815732"/>
            <a:ext cx="3915664" cy="2429383"/>
          </a:xfrm>
          <a:prstGeom prst="rect">
            <a:avLst/>
          </a:prstGeom>
        </p:spPr>
      </p:pic>
    </p:spTree>
    <p:extLst>
      <p:ext uri="{BB962C8B-B14F-4D97-AF65-F5344CB8AC3E}">
        <p14:creationId xmlns:p14="http://schemas.microsoft.com/office/powerpoint/2010/main" val="32522503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8-11-21 4.04.33.png"/>
          <p:cNvPicPr>
            <a:picLocks noChangeAspect="1"/>
          </p:cNvPicPr>
          <p:nvPr/>
        </p:nvPicPr>
        <p:blipFill rotWithShape="1">
          <a:blip r:embed="rId2">
            <a:extLst>
              <a:ext uri="{28A0092B-C50C-407E-A947-70E740481C1C}">
                <a14:useLocalDpi xmlns:a14="http://schemas.microsoft.com/office/drawing/2010/main" val="0"/>
              </a:ext>
            </a:extLst>
          </a:blip>
          <a:srcRect t="56520" r="82000" b="3470"/>
          <a:stretch/>
        </p:blipFill>
        <p:spPr>
          <a:xfrm>
            <a:off x="4846316" y="1287423"/>
            <a:ext cx="2008823" cy="3335600"/>
          </a:xfrm>
          <a:prstGeom prst="rect">
            <a:avLst/>
          </a:prstGeom>
        </p:spPr>
      </p:pic>
      <p:sp>
        <p:nvSpPr>
          <p:cNvPr id="152" name="Shape 152"/>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defTabSz="321440" hangingPunct="0">
              <a:defRPr sz="1200">
                <a:latin typeface="Helvetica"/>
                <a:ea typeface="Helvetica"/>
                <a:cs typeface="Helvetica"/>
                <a:sym typeface="Helvetica"/>
              </a:defRPr>
            </a:pPr>
            <a:endParaRPr kumimoji="0" sz="800" kern="0">
              <a:solidFill>
                <a:srgbClr val="000000"/>
              </a:solidFill>
              <a:latin typeface="Helvetica"/>
              <a:ea typeface="Helvetica"/>
              <a:cs typeface="Helvetica"/>
              <a:sym typeface="Helvetica"/>
            </a:endParaRPr>
          </a:p>
        </p:txBody>
      </p:sp>
      <p:sp>
        <p:nvSpPr>
          <p:cNvPr id="153" name="Shape 153"/>
          <p:cNvSpPr>
            <a:spLocks noGrp="1"/>
          </p:cNvSpPr>
          <p:nvPr>
            <p:ph type="title"/>
          </p:nvPr>
        </p:nvSpPr>
        <p:spPr>
          <a:prstGeom prst="rect">
            <a:avLst/>
          </a:prstGeom>
        </p:spPr>
        <p:txBody>
          <a:bodyPr/>
          <a:lstStyle/>
          <a:p>
            <a:r>
              <a:rPr dirty="0">
                <a:solidFill>
                  <a:schemeClr val="tx1"/>
                </a:solidFill>
              </a:rPr>
              <a:t>MateriApps LIVE! </a:t>
            </a:r>
            <a:r>
              <a:rPr lang="en-US" dirty="0">
                <a:solidFill>
                  <a:schemeClr val="tx1"/>
                </a:solidFill>
              </a:rPr>
              <a:t>の終了</a:t>
            </a:r>
            <a:endParaRPr dirty="0">
              <a:solidFill>
                <a:schemeClr val="tx1"/>
              </a:solidFill>
            </a:endParaRPr>
          </a:p>
        </p:txBody>
      </p:sp>
      <p:sp>
        <p:nvSpPr>
          <p:cNvPr id="154" name="Shape 154"/>
          <p:cNvSpPr>
            <a:spLocks noGrp="1"/>
          </p:cNvSpPr>
          <p:nvPr>
            <p:ph type="body" idx="1"/>
          </p:nvPr>
        </p:nvSpPr>
        <p:spPr>
          <a:prstGeom prst="rect">
            <a:avLst/>
          </a:prstGeom>
        </p:spPr>
        <p:txBody>
          <a:bodyPr/>
          <a:lstStyle/>
          <a:p>
            <a:pPr marL="142870" lvl="1">
              <a:spcBef>
                <a:spcPts val="703"/>
              </a:spcBef>
              <a:defRPr>
                <a:solidFill>
                  <a:srgbClr val="FF2600"/>
                </a:solidFill>
              </a:defRPr>
            </a:pPr>
            <a:r>
              <a:rPr lang="ja-JP" altLang="en-US" dirty="0">
                <a:solidFill>
                  <a:schemeClr val="tx1"/>
                </a:solidFill>
              </a:rPr>
              <a:t>「スタートメニュー」</a:t>
            </a:r>
            <a:br>
              <a:rPr lang="en-US" altLang="ja-JP" dirty="0">
                <a:solidFill>
                  <a:schemeClr val="tx1"/>
                </a:solidFill>
              </a:rPr>
            </a:br>
            <a:r>
              <a:rPr lang="en-US" altLang="ja-JP" dirty="0">
                <a:solidFill>
                  <a:schemeClr val="tx1"/>
                </a:solidFill>
              </a:rPr>
              <a:t>⇒</a:t>
            </a:r>
            <a:r>
              <a:rPr lang="ja-JP" altLang="en-US" dirty="0">
                <a:solidFill>
                  <a:schemeClr val="tx1"/>
                </a:solidFill>
              </a:rPr>
              <a:t>「</a:t>
            </a:r>
            <a:r>
              <a:rPr lang="en-US" altLang="ja-JP" dirty="0">
                <a:solidFill>
                  <a:schemeClr val="tx1"/>
                </a:solidFill>
              </a:rPr>
              <a:t>Logout</a:t>
            </a:r>
            <a:r>
              <a:rPr lang="ja-JP" altLang="en-US" dirty="0">
                <a:solidFill>
                  <a:schemeClr val="tx1"/>
                </a:solidFill>
              </a:rPr>
              <a:t>」</a:t>
            </a:r>
            <a:endParaRPr lang="en-US" altLang="ja-JP" dirty="0">
              <a:solidFill>
                <a:schemeClr val="tx1"/>
              </a:solidFill>
            </a:endParaRPr>
          </a:p>
          <a:p>
            <a:pPr>
              <a:spcBef>
                <a:spcPts val="703"/>
              </a:spcBef>
              <a:defRPr>
                <a:solidFill>
                  <a:srgbClr val="FF2600"/>
                </a:solidFill>
              </a:defRPr>
            </a:pPr>
            <a:r>
              <a:rPr lang="ja-JP" altLang="en-US" dirty="0">
                <a:solidFill>
                  <a:schemeClr val="tx1"/>
                </a:solidFill>
              </a:rPr>
              <a:t>下の画面の「</a:t>
            </a:r>
            <a:r>
              <a:rPr lang="en-US" altLang="ja-JP" dirty="0">
                <a:solidFill>
                  <a:schemeClr val="tx1"/>
                </a:solidFill>
              </a:rPr>
              <a:t>Shutdown</a:t>
            </a:r>
            <a:r>
              <a:rPr lang="ja-JP" altLang="en-US" dirty="0">
                <a:solidFill>
                  <a:schemeClr val="tx1"/>
                </a:solidFill>
              </a:rPr>
              <a:t>」選択</a:t>
            </a:r>
          </a:p>
        </p:txBody>
      </p:sp>
      <p:sp>
        <p:nvSpPr>
          <p:cNvPr id="155" name="Shape 155"/>
          <p:cNvSpPr/>
          <p:nvPr/>
        </p:nvSpPr>
        <p:spPr>
          <a:xfrm>
            <a:off x="-2769" y="6437394"/>
            <a:ext cx="3992299" cy="287571"/>
          </a:xfrm>
          <a:prstGeom prst="rect">
            <a:avLst/>
          </a:prstGeom>
          <a:ln w="12700">
            <a:miter lim="400000"/>
          </a:ln>
          <a:extLst>
            <a:ext uri="{C572A759-6A51-4108-AA02-DFA0A04FC94B}">
              <ma14:wrappingTextBoxFlag xmlns="" xmlns:ma14="http://schemas.microsoft.com/office/mac/drawingml/2011/main"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algn="ctr" defTabSz="410730" hangingPunct="0"/>
            <a:r>
              <a:rPr kumimoji="0" kern="0">
                <a:solidFill>
                  <a:srgbClr val="000000"/>
                </a:solidFill>
              </a:rPr>
              <a:t>MateriApps, 2013-2017. All rights reserved.</a:t>
            </a:r>
          </a:p>
        </p:txBody>
      </p:sp>
      <p:pic>
        <p:nvPicPr>
          <p:cNvPr id="156" name="cmsi-logo-green.pdf"/>
          <p:cNvPicPr>
            <a:picLocks noChangeAspect="1"/>
          </p:cNvPicPr>
          <p:nvPr/>
        </p:nvPicPr>
        <p:blipFill>
          <a:blip r:embed="rId3">
            <a:extLst/>
          </a:blip>
          <a:stretch>
            <a:fillRect/>
          </a:stretch>
        </p:blipFill>
        <p:spPr>
          <a:xfrm>
            <a:off x="7722206" y="292889"/>
            <a:ext cx="1036826" cy="342910"/>
          </a:xfrm>
          <a:prstGeom prst="rect">
            <a:avLst/>
          </a:prstGeom>
          <a:ln w="12700">
            <a:miter lim="400000"/>
          </a:ln>
        </p:spPr>
      </p:pic>
      <p:sp>
        <p:nvSpPr>
          <p:cNvPr id="2" name="スライド番号プレースホルダー 1"/>
          <p:cNvSpPr>
            <a:spLocks noGrp="1"/>
          </p:cNvSpPr>
          <p:nvPr>
            <p:ph type="sldNum" sz="quarter" idx="2"/>
          </p:nvPr>
        </p:nvSpPr>
        <p:spPr/>
        <p:txBody>
          <a:bodyPr/>
          <a:lstStyle/>
          <a:p>
            <a:fld id="{86CB4B4D-7CA3-9044-876B-883B54F8677D}" type="slidenum">
              <a:rPr lang="uk-UA" smtClean="0"/>
              <a:pPr/>
              <a:t>11</a:t>
            </a:fld>
            <a:endParaRPr lang="uk-UA"/>
          </a:p>
        </p:txBody>
      </p:sp>
      <p:sp>
        <p:nvSpPr>
          <p:cNvPr id="6" name="円/楕円 5"/>
          <p:cNvSpPr>
            <a:spLocks noChangeAspect="1"/>
          </p:cNvSpPr>
          <p:nvPr/>
        </p:nvSpPr>
        <p:spPr>
          <a:xfrm>
            <a:off x="4846316" y="4350703"/>
            <a:ext cx="324000" cy="324000"/>
          </a:xfrm>
          <a:prstGeom prst="ellipse">
            <a:avLst/>
          </a:prstGeom>
          <a:noFill/>
          <a:ln w="3175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3400" b="0" i="0" u="none" strike="noStrike" cap="none" spc="0" normalizeH="0" baseline="0">
              <a:ln>
                <a:noFill/>
              </a:ln>
              <a:solidFill>
                <a:srgbClr val="000000"/>
              </a:solidFill>
              <a:effectLst/>
              <a:uFillTx/>
              <a:latin typeface="+mn-lt"/>
              <a:ea typeface="+mn-ea"/>
              <a:cs typeface="+mn-cs"/>
              <a:sym typeface="Helvetica Neue Light"/>
            </a:endParaRPr>
          </a:p>
        </p:txBody>
      </p:sp>
      <p:pic>
        <p:nvPicPr>
          <p:cNvPr id="5" name="図 4" descr="スクリーンショット 2018-11-21 4.05.02.png"/>
          <p:cNvPicPr>
            <a:picLocks noChangeAspect="1"/>
          </p:cNvPicPr>
          <p:nvPr/>
        </p:nvPicPr>
        <p:blipFill rotWithShape="1">
          <a:blip r:embed="rId4">
            <a:extLst>
              <a:ext uri="{28A0092B-C50C-407E-A947-70E740481C1C}">
                <a14:useLocalDpi xmlns:a14="http://schemas.microsoft.com/office/drawing/2010/main" val="0"/>
              </a:ext>
            </a:extLst>
          </a:blip>
          <a:srcRect b="5308"/>
          <a:stretch/>
        </p:blipFill>
        <p:spPr>
          <a:xfrm>
            <a:off x="739644" y="2349357"/>
            <a:ext cx="2483104" cy="3820864"/>
          </a:xfrm>
          <a:prstGeom prst="rect">
            <a:avLst/>
          </a:prstGeom>
        </p:spPr>
      </p:pic>
      <p:sp>
        <p:nvSpPr>
          <p:cNvPr id="14" name="正方形/長方形 13"/>
          <p:cNvSpPr/>
          <p:nvPr/>
        </p:nvSpPr>
        <p:spPr>
          <a:xfrm>
            <a:off x="4856476" y="4100891"/>
            <a:ext cx="1137924" cy="218989"/>
          </a:xfrm>
          <a:prstGeom prst="rect">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3400" b="0" i="0" u="none" strike="noStrike" cap="none" spc="0" normalizeH="0" baseline="0">
              <a:ln>
                <a:noFill/>
              </a:ln>
              <a:solidFill>
                <a:srgbClr val="000000"/>
              </a:solidFill>
              <a:effectLst/>
              <a:uFillTx/>
              <a:latin typeface="+mn-lt"/>
              <a:ea typeface="+mn-ea"/>
              <a:cs typeface="+mn-cs"/>
              <a:sym typeface="Helvetica Neue Light"/>
            </a:endParaRPr>
          </a:p>
        </p:txBody>
      </p:sp>
      <p:sp>
        <p:nvSpPr>
          <p:cNvPr id="15" name="正方形/長方形 14"/>
          <p:cNvSpPr/>
          <p:nvPr/>
        </p:nvSpPr>
        <p:spPr>
          <a:xfrm>
            <a:off x="853436" y="3653851"/>
            <a:ext cx="2275844" cy="218989"/>
          </a:xfrm>
          <a:prstGeom prst="rect">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3400" b="0" i="0" u="none" strike="noStrike" cap="none" spc="0" normalizeH="0" baseline="0">
              <a:ln>
                <a:noFill/>
              </a:ln>
              <a:solidFill>
                <a:srgbClr val="000000"/>
              </a:solidFill>
              <a:effectLst/>
              <a:uFillTx/>
              <a:latin typeface="+mn-lt"/>
              <a:ea typeface="+mn-ea"/>
              <a:cs typeface="+mn-cs"/>
              <a:sym typeface="Helvetica Neue Light"/>
            </a:endParaRPr>
          </a:p>
        </p:txBody>
      </p:sp>
    </p:spTree>
    <p:extLst>
      <p:ext uri="{BB962C8B-B14F-4D97-AF65-F5344CB8AC3E}">
        <p14:creationId xmlns:p14="http://schemas.microsoft.com/office/powerpoint/2010/main" val="3915787077"/>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defTabSz="321440" hangingPunct="0">
              <a:defRPr sz="1200">
                <a:latin typeface="Helvetica"/>
                <a:ea typeface="Helvetica"/>
                <a:cs typeface="Helvetica"/>
                <a:sym typeface="Helvetica"/>
              </a:defRPr>
            </a:pPr>
            <a:endParaRPr kumimoji="0" sz="800" kern="0">
              <a:solidFill>
                <a:srgbClr val="000000"/>
              </a:solidFill>
              <a:latin typeface="Helvetica"/>
              <a:ea typeface="Helvetica"/>
              <a:cs typeface="Helvetica"/>
              <a:sym typeface="Helvetica"/>
            </a:endParaRPr>
          </a:p>
        </p:txBody>
      </p:sp>
      <p:sp>
        <p:nvSpPr>
          <p:cNvPr id="165" name="Shape 165"/>
          <p:cNvSpPr>
            <a:spLocks noGrp="1"/>
          </p:cNvSpPr>
          <p:nvPr>
            <p:ph type="title"/>
          </p:nvPr>
        </p:nvSpPr>
        <p:spPr>
          <a:prstGeom prst="rect">
            <a:avLst/>
          </a:prstGeom>
        </p:spPr>
        <p:txBody>
          <a:bodyPr/>
          <a:lstStyle/>
          <a:p>
            <a:r>
              <a:t>日本語キーボード、コピー&amp;ペースト</a:t>
            </a:r>
          </a:p>
        </p:txBody>
      </p:sp>
      <p:sp>
        <p:nvSpPr>
          <p:cNvPr id="166" name="Shape 166"/>
          <p:cNvSpPr>
            <a:spLocks noGrp="1"/>
          </p:cNvSpPr>
          <p:nvPr>
            <p:ph type="body" idx="1"/>
          </p:nvPr>
        </p:nvSpPr>
        <p:spPr>
          <a:prstGeom prst="rect">
            <a:avLst/>
          </a:prstGeom>
        </p:spPr>
        <p:txBody>
          <a:bodyPr/>
          <a:lstStyle/>
          <a:p>
            <a:pPr>
              <a:spcBef>
                <a:spcPts val="703"/>
              </a:spcBef>
            </a:pPr>
            <a:r>
              <a:rPr dirty="0"/>
              <a:t>日本語キーボード(「＠」が「P」の右にあるタイプ)では、記号が正しく入力できません。その場合、以下の設定を行ってください</a:t>
            </a:r>
          </a:p>
          <a:p>
            <a:pPr lvl="1">
              <a:spcBef>
                <a:spcPts val="703"/>
              </a:spcBef>
            </a:pPr>
            <a:r>
              <a:rPr dirty="0"/>
              <a:t>「スタートメニュー」⇒「</a:t>
            </a:r>
            <a:r>
              <a:rPr lang="en-US" altLang="ja-JP" dirty="0"/>
              <a:t>System Tools</a:t>
            </a:r>
            <a:r>
              <a:rPr dirty="0"/>
              <a:t>」⇒「LXTerminal」</a:t>
            </a:r>
          </a:p>
          <a:p>
            <a:pPr lvl="1">
              <a:spcBef>
                <a:spcPts val="703"/>
              </a:spcBef>
            </a:pPr>
            <a:r>
              <a:rPr dirty="0"/>
              <a:t>ターミナル(端末)が立ち上がるので「</a:t>
            </a:r>
            <a:r>
              <a:rPr i="1" dirty="0"/>
              <a:t>setxkbmap -layout jp</a:t>
            </a:r>
            <a:r>
              <a:rPr dirty="0"/>
              <a:t>」と入力しリターン</a:t>
            </a:r>
          </a:p>
          <a:p>
            <a:pPr lvl="1">
              <a:spcBef>
                <a:spcPts val="703"/>
              </a:spcBef>
            </a:pPr>
            <a:r>
              <a:rPr dirty="0"/>
              <a:t>「＠」が正しく入力できることを確認</a:t>
            </a:r>
          </a:p>
          <a:p>
            <a:pPr lvl="1">
              <a:spcBef>
                <a:spcPts val="703"/>
              </a:spcBef>
            </a:pPr>
            <a:r>
              <a:rPr dirty="0"/>
              <a:t>(英語配列に戻したいとき: 「</a:t>
            </a:r>
            <a:r>
              <a:rPr i="1" dirty="0"/>
              <a:t>setxkbmap -layout us</a:t>
            </a:r>
            <a:r>
              <a:rPr dirty="0"/>
              <a:t>」)</a:t>
            </a:r>
          </a:p>
          <a:p>
            <a:pPr>
              <a:spcBef>
                <a:spcPts val="703"/>
              </a:spcBef>
            </a:pPr>
            <a:r>
              <a:rPr dirty="0"/>
              <a:t>ホストOSでPDFファイルからコピーした文字列を、仮想マシンの端末でペーストする方法</a:t>
            </a:r>
          </a:p>
          <a:p>
            <a:pPr lvl="1">
              <a:spcBef>
                <a:spcPts val="703"/>
              </a:spcBef>
            </a:pPr>
            <a:r>
              <a:rPr dirty="0"/>
              <a:t>端末上で右クリック ⇒「Paste」</a:t>
            </a:r>
          </a:p>
          <a:p>
            <a:pPr lvl="1">
              <a:spcBef>
                <a:spcPts val="703"/>
              </a:spcBef>
            </a:pPr>
            <a:r>
              <a:rPr dirty="0"/>
              <a:t> あるいは、「shift」と「control」を同時に押しながら「V」</a:t>
            </a:r>
          </a:p>
          <a:p>
            <a:pPr lvl="1">
              <a:spcBef>
                <a:spcPts val="703"/>
              </a:spcBef>
            </a:pPr>
            <a:r>
              <a:rPr dirty="0"/>
              <a:t>文字列のコピーは、右クリック ⇒「Copy」あるいは「shift + control + C」</a:t>
            </a:r>
          </a:p>
        </p:txBody>
      </p:sp>
      <p:sp>
        <p:nvSpPr>
          <p:cNvPr id="167" name="Shape 167"/>
          <p:cNvSpPr/>
          <p:nvPr/>
        </p:nvSpPr>
        <p:spPr>
          <a:xfrm>
            <a:off x="-2769" y="6437394"/>
            <a:ext cx="3992299" cy="287571"/>
          </a:xfrm>
          <a:prstGeom prst="rect">
            <a:avLst/>
          </a:prstGeom>
          <a:ln w="12700">
            <a:miter lim="400000"/>
          </a:ln>
          <a:extLst>
            <a:ext uri="{C572A759-6A51-4108-AA02-DFA0A04FC94B}">
              <ma14:wrappingTextBoxFlag xmlns="" xmlns:ma14="http://schemas.microsoft.com/office/mac/drawingml/2011/main"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algn="ctr" defTabSz="410730" hangingPunct="0"/>
            <a:r>
              <a:rPr kumimoji="0" kern="0">
                <a:solidFill>
                  <a:srgbClr val="000000"/>
                </a:solidFill>
              </a:rPr>
              <a:t>MateriApps, 2013-2017. All rights reserved.</a:t>
            </a:r>
          </a:p>
        </p:txBody>
      </p:sp>
      <p:pic>
        <p:nvPicPr>
          <p:cNvPr id="168" name="cmsi-logo-green.pdf"/>
          <p:cNvPicPr>
            <a:picLocks noChangeAspect="1"/>
          </p:cNvPicPr>
          <p:nvPr/>
        </p:nvPicPr>
        <p:blipFill>
          <a:blip r:embed="rId2">
            <a:extLst/>
          </a:blip>
          <a:stretch>
            <a:fillRect/>
          </a:stretch>
        </p:blipFill>
        <p:spPr>
          <a:xfrm>
            <a:off x="7722206" y="292889"/>
            <a:ext cx="1036826" cy="342910"/>
          </a:xfrm>
          <a:prstGeom prst="rect">
            <a:avLst/>
          </a:prstGeom>
          <a:ln w="12700">
            <a:miter lim="400000"/>
          </a:ln>
        </p:spPr>
      </p:pic>
      <p:sp>
        <p:nvSpPr>
          <p:cNvPr id="2" name="スライド番号プレースホルダー 1"/>
          <p:cNvSpPr>
            <a:spLocks noGrp="1"/>
          </p:cNvSpPr>
          <p:nvPr>
            <p:ph type="sldNum" sz="quarter" idx="2"/>
          </p:nvPr>
        </p:nvSpPr>
        <p:spPr/>
        <p:txBody>
          <a:bodyPr/>
          <a:lstStyle/>
          <a:p>
            <a:fld id="{86CB4B4D-7CA3-9044-876B-883B54F8677D}" type="slidenum">
              <a:rPr lang="uk-UA" smtClean="0"/>
              <a:pPr/>
              <a:t>12</a:t>
            </a:fld>
            <a:endParaRPr lang="uk-UA"/>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8078"/>
            <a:ext cx="8229600" cy="930073"/>
          </a:xfrm>
        </p:spPr>
        <p:txBody>
          <a:bodyPr/>
          <a:lstStyle/>
          <a:p>
            <a:pPr marL="0" indent="0"/>
            <a:r>
              <a:rPr lang="en-US" altLang="ja-JP" b="1" dirty="0">
                <a:solidFill>
                  <a:srgbClr val="1F497D"/>
                </a:solidFill>
              </a:rPr>
              <a:t>LAMMPS</a:t>
            </a:r>
            <a:r>
              <a:rPr lang="ja-JP" altLang="en-US" dirty="0">
                <a:solidFill>
                  <a:srgbClr val="1F497D"/>
                </a:solidFill>
              </a:rPr>
              <a:t>について</a:t>
            </a:r>
            <a:endParaRPr lang="en-US" altLang="ja-JP" b="1" dirty="0">
              <a:solidFill>
                <a:srgbClr val="1F497D"/>
              </a:solidFill>
            </a:endParaRPr>
          </a:p>
        </p:txBody>
      </p:sp>
      <p:sp>
        <p:nvSpPr>
          <p:cNvPr id="3" name="コンテンツ プレースホルダー 2"/>
          <p:cNvSpPr>
            <a:spLocks noGrp="1"/>
          </p:cNvSpPr>
          <p:nvPr>
            <p:ph idx="1"/>
          </p:nvPr>
        </p:nvSpPr>
        <p:spPr>
          <a:xfrm>
            <a:off x="183526" y="789683"/>
            <a:ext cx="8776947" cy="6068317"/>
          </a:xfrm>
        </p:spPr>
        <p:txBody>
          <a:bodyPr>
            <a:noAutofit/>
          </a:bodyPr>
          <a:lstStyle/>
          <a:p>
            <a:r>
              <a:rPr lang="en-US" altLang="ja-JP" sz="2400" b="1" dirty="0">
                <a:solidFill>
                  <a:srgbClr val="0000FF"/>
                </a:solidFill>
              </a:rPr>
              <a:t>L</a:t>
            </a:r>
            <a:r>
              <a:rPr lang="en-US" altLang="ja-JP" sz="2400" dirty="0"/>
              <a:t>arge-scale </a:t>
            </a:r>
            <a:r>
              <a:rPr lang="en-US" altLang="ja-JP" sz="2400" b="1" dirty="0">
                <a:solidFill>
                  <a:srgbClr val="0000FF"/>
                </a:solidFill>
              </a:rPr>
              <a:t>A</a:t>
            </a:r>
            <a:r>
              <a:rPr lang="en-US" altLang="ja-JP" sz="2400" dirty="0"/>
              <a:t>tomic/</a:t>
            </a:r>
            <a:r>
              <a:rPr lang="en-US" altLang="ja-JP" sz="2400" b="1" dirty="0">
                <a:solidFill>
                  <a:srgbClr val="0000FF"/>
                </a:solidFill>
              </a:rPr>
              <a:t>M</a:t>
            </a:r>
            <a:r>
              <a:rPr lang="en-US" altLang="ja-JP" sz="2400" dirty="0"/>
              <a:t>olecular </a:t>
            </a:r>
            <a:r>
              <a:rPr lang="en-US" altLang="ja-JP" sz="2400" b="1" dirty="0">
                <a:solidFill>
                  <a:srgbClr val="0000FF"/>
                </a:solidFill>
              </a:rPr>
              <a:t>M</a:t>
            </a:r>
            <a:r>
              <a:rPr lang="en-US" altLang="ja-JP" sz="2400" dirty="0"/>
              <a:t>assively </a:t>
            </a:r>
            <a:r>
              <a:rPr lang="en-US" altLang="ja-JP" sz="2400" b="1" dirty="0">
                <a:solidFill>
                  <a:srgbClr val="0000FF"/>
                </a:solidFill>
              </a:rPr>
              <a:t>P</a:t>
            </a:r>
            <a:r>
              <a:rPr lang="en-US" altLang="ja-JP" sz="2400" dirty="0"/>
              <a:t>arallel </a:t>
            </a:r>
            <a:r>
              <a:rPr lang="en-US" altLang="ja-JP" sz="2400" b="1" dirty="0">
                <a:solidFill>
                  <a:srgbClr val="0000FF"/>
                </a:solidFill>
              </a:rPr>
              <a:t>S</a:t>
            </a:r>
            <a:r>
              <a:rPr lang="en-US" altLang="ja-JP" sz="2400" dirty="0"/>
              <a:t>imulator</a:t>
            </a:r>
            <a:br>
              <a:rPr lang="en-US" altLang="ja-JP" sz="2400" dirty="0"/>
            </a:br>
            <a:r>
              <a:rPr lang="en-US" altLang="ja-JP" sz="2000" dirty="0">
                <a:solidFill>
                  <a:srgbClr val="0000FF"/>
                </a:solidFill>
              </a:rPr>
              <a:t>http://</a:t>
            </a:r>
            <a:r>
              <a:rPr lang="en-US" altLang="ja-JP" sz="2000" dirty="0" err="1">
                <a:solidFill>
                  <a:srgbClr val="0000FF"/>
                </a:solidFill>
              </a:rPr>
              <a:t>lammps.sandia.gov</a:t>
            </a:r>
            <a:r>
              <a:rPr lang="en-US" altLang="ja-JP" sz="2000" dirty="0">
                <a:solidFill>
                  <a:srgbClr val="0000FF"/>
                </a:solidFill>
              </a:rPr>
              <a:t>/</a:t>
            </a:r>
          </a:p>
          <a:p>
            <a:r>
              <a:rPr lang="ja-JP" altLang="en-US" sz="2400" dirty="0"/>
              <a:t>並列計算機のために設計された分子動力学シミュレータ</a:t>
            </a:r>
          </a:p>
          <a:p>
            <a:pPr lvl="1"/>
            <a:r>
              <a:rPr lang="ja-JP" altLang="en-US" sz="2000" dirty="0"/>
              <a:t>物質系を構成する原子や分子の１つ１つに対する運動方程式を数値的に計算している</a:t>
            </a:r>
            <a:endParaRPr lang="en-US" altLang="ja-JP" sz="2000" dirty="0"/>
          </a:p>
          <a:p>
            <a:pPr lvl="1"/>
            <a:r>
              <a:rPr lang="ja-JP" altLang="en-US" sz="2000" dirty="0"/>
              <a:t>高並列計算のため</a:t>
            </a:r>
            <a:r>
              <a:rPr lang="en-US" altLang="ja-JP" sz="2000" dirty="0"/>
              <a:t>2007</a:t>
            </a:r>
            <a:r>
              <a:rPr lang="ja-JP" altLang="en-US" sz="2000" dirty="0"/>
              <a:t>年に</a:t>
            </a:r>
            <a:r>
              <a:rPr lang="en-US" altLang="ja-JP" sz="2000" dirty="0"/>
              <a:t>C++</a:t>
            </a:r>
            <a:r>
              <a:rPr lang="ja-JP" altLang="en-US" sz="2000" dirty="0"/>
              <a:t>でオブジェクト指向で完全に、</a:t>
            </a:r>
            <a:r>
              <a:rPr lang="en-US" altLang="ja-JP" sz="2000" dirty="0"/>
              <a:t>rewrite</a:t>
            </a:r>
            <a:r>
              <a:rPr lang="ja-JP" altLang="en-US" sz="2000" dirty="0"/>
              <a:t>されている</a:t>
            </a:r>
            <a:br>
              <a:rPr lang="en-US" altLang="ja-JP" sz="2000" dirty="0"/>
            </a:br>
            <a:r>
              <a:rPr lang="ja-JP" altLang="en-US" sz="2000" dirty="0"/>
              <a:t>オブジェクト指向</a:t>
            </a:r>
            <a:r>
              <a:rPr lang="en-US" altLang="ja-JP" sz="2000" dirty="0"/>
              <a:t> </a:t>
            </a:r>
            <a:r>
              <a:rPr lang="en-US" altLang="ja-JP" sz="2000" dirty="0">
                <a:sym typeface="Wingdings"/>
              </a:rPr>
              <a:t> </a:t>
            </a:r>
            <a:r>
              <a:rPr lang="ja-JP" altLang="en-US" sz="2000" dirty="0"/>
              <a:t>コード拡張・公開</a:t>
            </a:r>
            <a:r>
              <a:rPr lang="en-US" altLang="ja-JP" sz="2000" dirty="0"/>
              <a:t> </a:t>
            </a:r>
            <a:r>
              <a:rPr lang="en-US" altLang="ja-JP" sz="2000" dirty="0">
                <a:sym typeface="Wingdings"/>
              </a:rPr>
              <a:t> </a:t>
            </a:r>
            <a:r>
              <a:rPr lang="ja-JP" altLang="en-US" sz="2000" dirty="0"/>
              <a:t>多分野・多スケールに渡る計算</a:t>
            </a:r>
            <a:endParaRPr lang="en-US" altLang="ja-JP" sz="2000" dirty="0"/>
          </a:p>
          <a:p>
            <a:pPr lvl="1"/>
            <a:r>
              <a:rPr lang="ja-JP" altLang="en-US" sz="2000" dirty="0"/>
              <a:t>現在、粒子系統合シミュレータとして高い支持</a:t>
            </a:r>
            <a:endParaRPr lang="en-US" altLang="ja-JP" sz="2000" dirty="0"/>
          </a:p>
          <a:p>
            <a:r>
              <a:rPr lang="ja-JP" altLang="en-US" sz="2400" dirty="0"/>
              <a:t>ソースコードダウンロード</a:t>
            </a:r>
            <a:br>
              <a:rPr lang="en-US" altLang="ja-JP" sz="2400" dirty="0"/>
            </a:br>
            <a:r>
              <a:rPr lang="en-US" altLang="ja-JP" sz="2000" dirty="0">
                <a:solidFill>
                  <a:srgbClr val="0000FF"/>
                </a:solidFill>
                <a:hlinkClick r:id="rId3"/>
              </a:rPr>
              <a:t>http://lammps.sandia.gov/download.html</a:t>
            </a:r>
            <a:endParaRPr lang="en-US" altLang="ja-JP" sz="2000" dirty="0">
              <a:solidFill>
                <a:srgbClr val="0000FF"/>
              </a:solidFill>
            </a:endParaRPr>
          </a:p>
          <a:p>
            <a:pPr lvl="1"/>
            <a:r>
              <a:rPr lang="ja-JP" altLang="en-US" sz="2000" dirty="0"/>
              <a:t>最新の</a:t>
            </a:r>
            <a:r>
              <a:rPr lang="en-US" altLang="ja-JP" sz="2000" dirty="0"/>
              <a:t>Stable version (</a:t>
            </a:r>
            <a:r>
              <a:rPr lang="is-IS" altLang="ja-JP" sz="2000"/>
              <a:t>7 Aug 2019</a:t>
            </a:r>
            <a:r>
              <a:rPr lang="en-US" altLang="ja-JP" sz="2000" dirty="0"/>
              <a:t>) </a:t>
            </a:r>
            <a:r>
              <a:rPr lang="ja-JP" altLang="en-US" sz="2000"/>
              <a:t>：</a:t>
            </a:r>
            <a:r>
              <a:rPr lang="en-US" altLang="ja-JP" sz="2000" b="1" dirty="0">
                <a:solidFill>
                  <a:schemeClr val="accent2"/>
                </a:solidFill>
              </a:rPr>
              <a:t>2019</a:t>
            </a:r>
            <a:r>
              <a:rPr lang="ja-JP" altLang="en-US" sz="2000" b="1">
                <a:solidFill>
                  <a:schemeClr val="accent2"/>
                </a:solidFill>
              </a:rPr>
              <a:t>年</a:t>
            </a:r>
            <a:r>
              <a:rPr lang="en-US" altLang="en-US" sz="2000" b="1" dirty="0">
                <a:solidFill>
                  <a:schemeClr val="accent2"/>
                </a:solidFill>
              </a:rPr>
              <a:t>11</a:t>
            </a:r>
            <a:r>
              <a:rPr lang="ja-JP" altLang="en-US" sz="2000" b="1">
                <a:solidFill>
                  <a:schemeClr val="accent2"/>
                </a:solidFill>
              </a:rPr>
              <a:t>月</a:t>
            </a:r>
            <a:r>
              <a:rPr lang="en-US" altLang="ja-JP" sz="2000" b="1" dirty="0">
                <a:solidFill>
                  <a:schemeClr val="accent2"/>
                </a:solidFill>
              </a:rPr>
              <a:t>15</a:t>
            </a:r>
            <a:r>
              <a:rPr lang="ja-JP" altLang="en-US" sz="2000" b="1">
                <a:solidFill>
                  <a:schemeClr val="accent2"/>
                </a:solidFill>
              </a:rPr>
              <a:t>日</a:t>
            </a:r>
            <a:r>
              <a:rPr lang="ja-JP" altLang="en-US" sz="2000" b="1" dirty="0">
                <a:solidFill>
                  <a:schemeClr val="accent2"/>
                </a:solidFill>
              </a:rPr>
              <a:t>現在</a:t>
            </a:r>
            <a:br>
              <a:rPr lang="en-US" altLang="ja-JP" sz="2000" dirty="0"/>
            </a:br>
            <a:r>
              <a:rPr lang="ja-JP" altLang="en-US" sz="2000" dirty="0"/>
              <a:t>ソースファイル名：</a:t>
            </a:r>
            <a:r>
              <a:rPr lang="en-US" altLang="ja-JP" sz="2000" dirty="0" err="1">
                <a:solidFill>
                  <a:srgbClr val="FF0000"/>
                </a:solidFill>
              </a:rPr>
              <a:t>lammps-stable.tar.gz</a:t>
            </a:r>
            <a:endParaRPr lang="en-US" altLang="ja-JP" sz="2000" dirty="0">
              <a:solidFill>
                <a:srgbClr val="FF0000"/>
              </a:solidFill>
            </a:endParaRPr>
          </a:p>
          <a:p>
            <a:pPr lvl="1"/>
            <a:r>
              <a:rPr lang="en-US" altLang="ja-JP" sz="2000" dirty="0"/>
              <a:t>Stable</a:t>
            </a:r>
            <a:r>
              <a:rPr lang="ja-JP" altLang="en-US" sz="2000" dirty="0"/>
              <a:t>以外の最新のコードもある</a:t>
            </a:r>
            <a:br>
              <a:rPr lang="en-US" altLang="ja-JP" sz="2000" dirty="0">
                <a:solidFill>
                  <a:srgbClr val="FF0000"/>
                </a:solidFill>
              </a:rPr>
            </a:br>
            <a:r>
              <a:rPr lang="ja-JP" altLang="en-US" sz="2000" dirty="0"/>
              <a:t>過去のメジャーなコード：</a:t>
            </a:r>
            <a:r>
              <a:rPr lang="en-US" altLang="ja-JP" sz="2000" dirty="0">
                <a:solidFill>
                  <a:srgbClr val="0070C0"/>
                </a:solidFill>
              </a:rPr>
              <a:t>http://</a:t>
            </a:r>
            <a:r>
              <a:rPr lang="en-US" altLang="ja-JP" sz="2000" dirty="0" err="1">
                <a:solidFill>
                  <a:srgbClr val="0070C0"/>
                </a:solidFill>
              </a:rPr>
              <a:t>lammps.sandia.gov</a:t>
            </a:r>
            <a:r>
              <a:rPr lang="en-US" altLang="ja-JP" sz="2000" dirty="0">
                <a:solidFill>
                  <a:srgbClr val="0070C0"/>
                </a:solidFill>
              </a:rPr>
              <a:t>/tars/</a:t>
            </a:r>
          </a:p>
          <a:p>
            <a:r>
              <a:rPr lang="ja-JP" altLang="en-US" sz="2400" dirty="0"/>
              <a:t>ドキュメント</a:t>
            </a:r>
            <a:br>
              <a:rPr lang="en-US" altLang="ja-JP" sz="2400" dirty="0"/>
            </a:br>
            <a:r>
              <a:rPr lang="en-US" altLang="ja-JP" sz="2000" dirty="0">
                <a:solidFill>
                  <a:srgbClr val="0000FF"/>
                </a:solidFill>
              </a:rPr>
              <a:t>http://</a:t>
            </a:r>
            <a:r>
              <a:rPr lang="en-US" altLang="ja-JP" sz="2000" dirty="0" err="1">
                <a:solidFill>
                  <a:srgbClr val="0000FF"/>
                </a:solidFill>
              </a:rPr>
              <a:t>lammps.sandia.gov</a:t>
            </a:r>
            <a:r>
              <a:rPr lang="en-US" altLang="ja-JP" sz="2000" dirty="0">
                <a:solidFill>
                  <a:srgbClr val="0000FF"/>
                </a:solidFill>
              </a:rPr>
              <a:t>/doc/</a:t>
            </a:r>
            <a:r>
              <a:rPr lang="en-US" altLang="ja-JP" sz="2000" dirty="0" err="1">
                <a:solidFill>
                  <a:srgbClr val="0000FF"/>
                </a:solidFill>
              </a:rPr>
              <a:t>Manual.html</a:t>
            </a:r>
            <a:endParaRPr lang="en-US" altLang="ja-JP" sz="2000" dirty="0">
              <a:solidFill>
                <a:srgbClr val="0000FF"/>
              </a:solidFill>
            </a:endParaRPr>
          </a:p>
        </p:txBody>
      </p:sp>
      <p:sp>
        <p:nvSpPr>
          <p:cNvPr id="5" name="テキスト ボックス 4"/>
          <p:cNvSpPr txBox="1"/>
          <p:nvPr/>
        </p:nvSpPr>
        <p:spPr>
          <a:xfrm>
            <a:off x="5491424" y="6193912"/>
            <a:ext cx="2777693" cy="646331"/>
          </a:xfrm>
          <a:prstGeom prst="rect">
            <a:avLst/>
          </a:prstGeom>
          <a:noFill/>
          <a:ln>
            <a:solidFill>
              <a:schemeClr val="tx1"/>
            </a:solidFill>
          </a:ln>
        </p:spPr>
        <p:txBody>
          <a:bodyPr wrap="square" rtlCol="0">
            <a:spAutoFit/>
          </a:bodyPr>
          <a:lstStyle/>
          <a:p>
            <a:r>
              <a:rPr kumimoji="1" lang="ja-JP" altLang="en-US" dirty="0"/>
              <a:t>何か不明なことがあったらこのページを見る</a:t>
            </a: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13</a:t>
            </a:fld>
            <a:endParaRPr kumimoji="1" lang="ja-JP" altLang="en-US"/>
          </a:p>
        </p:txBody>
      </p:sp>
    </p:spTree>
    <p:extLst>
      <p:ext uri="{BB962C8B-B14F-4D97-AF65-F5344CB8AC3E}">
        <p14:creationId xmlns:p14="http://schemas.microsoft.com/office/powerpoint/2010/main" val="3530257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8079"/>
            <a:ext cx="8229600" cy="558378"/>
          </a:xfrm>
        </p:spPr>
        <p:txBody>
          <a:bodyPr>
            <a:noAutofit/>
          </a:bodyPr>
          <a:lstStyle/>
          <a:p>
            <a:pPr marL="0" indent="0"/>
            <a:r>
              <a:rPr lang="ja-JP" altLang="en-US" sz="2800" dirty="0">
                <a:solidFill>
                  <a:srgbClr val="1F497D"/>
                </a:solidFill>
              </a:rPr>
              <a:t>力場（ポテンシャル）について（１）</a:t>
            </a:r>
            <a:endParaRPr lang="en-US" altLang="ja-JP" sz="2800" b="1" dirty="0">
              <a:solidFill>
                <a:srgbClr val="1F497D"/>
              </a:solidFill>
            </a:endParaRPr>
          </a:p>
        </p:txBody>
      </p:sp>
      <p:sp>
        <p:nvSpPr>
          <p:cNvPr id="3" name="コンテンツ プレースホルダー 2"/>
          <p:cNvSpPr>
            <a:spLocks noGrp="1"/>
          </p:cNvSpPr>
          <p:nvPr>
            <p:ph idx="1"/>
          </p:nvPr>
        </p:nvSpPr>
        <p:spPr>
          <a:xfrm>
            <a:off x="0" y="502501"/>
            <a:ext cx="9144000" cy="6441152"/>
          </a:xfrm>
        </p:spPr>
        <p:txBody>
          <a:bodyPr>
            <a:noAutofit/>
          </a:bodyPr>
          <a:lstStyle/>
          <a:p>
            <a:r>
              <a:rPr lang="en-US" altLang="ja-JP" sz="2000" dirty="0">
                <a:solidFill>
                  <a:srgbClr val="000000"/>
                </a:solidFill>
              </a:rPr>
              <a:t>LAMMPS Force Fields</a:t>
            </a:r>
            <a:br>
              <a:rPr lang="en-US" altLang="ja-JP" sz="2000" dirty="0">
                <a:solidFill>
                  <a:srgbClr val="000000"/>
                </a:solidFill>
              </a:rPr>
            </a:br>
            <a:r>
              <a:rPr lang="en-US" altLang="ja-JP" sz="2000" dirty="0">
                <a:solidFill>
                  <a:srgbClr val="0000FF"/>
                </a:solidFill>
              </a:rPr>
              <a:t>http://</a:t>
            </a:r>
            <a:r>
              <a:rPr lang="en-US" altLang="ja-JP" sz="2000" dirty="0" err="1">
                <a:solidFill>
                  <a:srgbClr val="0000FF"/>
                </a:solidFill>
              </a:rPr>
              <a:t>lammps.sandia.gov</a:t>
            </a:r>
            <a:r>
              <a:rPr lang="en-US" altLang="ja-JP" sz="2000" dirty="0">
                <a:solidFill>
                  <a:srgbClr val="0000FF"/>
                </a:solidFill>
              </a:rPr>
              <a:t>/doc/99/</a:t>
            </a:r>
            <a:r>
              <a:rPr lang="en-US" altLang="ja-JP" sz="2000" dirty="0" err="1">
                <a:solidFill>
                  <a:srgbClr val="0000FF"/>
                </a:solidFill>
              </a:rPr>
              <a:t>force_fields.html</a:t>
            </a:r>
            <a:endParaRPr lang="en-US" altLang="ja-JP" sz="2000" dirty="0">
              <a:solidFill>
                <a:srgbClr val="0000FF"/>
              </a:solidFill>
            </a:endParaRPr>
          </a:p>
          <a:p>
            <a:r>
              <a:rPr lang="ja-JP" altLang="en-US" sz="2000" u="sng" dirty="0">
                <a:solidFill>
                  <a:srgbClr val="000000"/>
                </a:solidFill>
              </a:rPr>
              <a:t>まずは、パッケージにある </a:t>
            </a:r>
            <a:r>
              <a:rPr lang="en-US" altLang="ja-JP" sz="2000" u="sng" dirty="0">
                <a:solidFill>
                  <a:srgbClr val="000000"/>
                </a:solidFill>
              </a:rPr>
              <a:t>examples</a:t>
            </a:r>
            <a:r>
              <a:rPr lang="ja-JP" altLang="en-US" sz="2000" u="sng" dirty="0">
                <a:solidFill>
                  <a:srgbClr val="000000"/>
                </a:solidFill>
              </a:rPr>
              <a:t> や </a:t>
            </a:r>
            <a:r>
              <a:rPr lang="en-US" altLang="ja-JP" sz="2000" u="sng" dirty="0">
                <a:solidFill>
                  <a:srgbClr val="000000"/>
                </a:solidFill>
              </a:rPr>
              <a:t>potentials </a:t>
            </a:r>
            <a:r>
              <a:rPr lang="ja-JP" altLang="en-US" sz="2000" u="sng" dirty="0">
                <a:solidFill>
                  <a:srgbClr val="000000"/>
                </a:solidFill>
              </a:rPr>
              <a:t>を参考にする。</a:t>
            </a:r>
            <a:br>
              <a:rPr lang="en-US" altLang="ja-JP" sz="2000" u="sng" dirty="0">
                <a:solidFill>
                  <a:srgbClr val="000000"/>
                </a:solidFill>
              </a:rPr>
            </a:br>
            <a:r>
              <a:rPr lang="ja-JP" altLang="en-US" sz="2000" dirty="0">
                <a:solidFill>
                  <a:srgbClr val="000000"/>
                </a:solidFill>
              </a:rPr>
              <a:t>（例）</a:t>
            </a:r>
            <a:r>
              <a:rPr lang="en-US" altLang="ja-JP" sz="2000" dirty="0">
                <a:solidFill>
                  <a:srgbClr val="000000"/>
                </a:solidFill>
              </a:rPr>
              <a:t>LAMMPS</a:t>
            </a:r>
            <a:r>
              <a:rPr lang="ja-JP" altLang="en-US" sz="2000" dirty="0">
                <a:solidFill>
                  <a:srgbClr val="000000"/>
                </a:solidFill>
              </a:rPr>
              <a:t>のパッケージ（</a:t>
            </a:r>
            <a:r>
              <a:rPr lang="en-US" altLang="ja-JP" sz="2000" dirty="0" err="1">
                <a:solidFill>
                  <a:srgbClr val="000000"/>
                </a:solidFill>
              </a:rPr>
              <a:t>lammps-stable.tar.gz</a:t>
            </a:r>
            <a:r>
              <a:rPr lang="ja-JP" altLang="en-US" sz="2000" dirty="0">
                <a:solidFill>
                  <a:srgbClr val="000000"/>
                </a:solidFill>
              </a:rPr>
              <a:t>）の</a:t>
            </a:r>
            <a:br>
              <a:rPr lang="en-US" altLang="ja-JP" sz="2000" dirty="0">
                <a:solidFill>
                  <a:srgbClr val="000000"/>
                </a:solidFill>
              </a:rPr>
            </a:br>
            <a:r>
              <a:rPr lang="en-US" altLang="ja-JP" sz="2000" dirty="0"/>
              <a:t>lammps-11Aug17</a:t>
            </a:r>
            <a:r>
              <a:rPr lang="en-US" altLang="ja-JP" sz="2000" dirty="0">
                <a:solidFill>
                  <a:srgbClr val="000000"/>
                </a:solidFill>
              </a:rPr>
              <a:t>/potentials</a:t>
            </a:r>
            <a:br>
              <a:rPr lang="en-US" altLang="ja-JP" sz="2000" dirty="0">
                <a:solidFill>
                  <a:srgbClr val="000000"/>
                </a:solidFill>
              </a:rPr>
            </a:br>
            <a:r>
              <a:rPr lang="ja-JP" altLang="en-US" sz="2000" dirty="0">
                <a:solidFill>
                  <a:srgbClr val="000000"/>
                </a:solidFill>
              </a:rPr>
              <a:t>を参考にする。</a:t>
            </a:r>
            <a:endParaRPr lang="en-US" altLang="ja-JP" sz="2000" dirty="0">
              <a:solidFill>
                <a:srgbClr val="000000"/>
              </a:solidFill>
            </a:endParaRPr>
          </a:p>
          <a:p>
            <a:r>
              <a:rPr lang="ja-JP" altLang="en-US" sz="2000" dirty="0">
                <a:solidFill>
                  <a:srgbClr val="000000"/>
                </a:solidFill>
              </a:rPr>
              <a:t>目安としては、計算対象の物性が正しいものを選ぶ。</a:t>
            </a:r>
            <a:br>
              <a:rPr lang="en-US" altLang="ja-JP" sz="2000" dirty="0">
                <a:solidFill>
                  <a:srgbClr val="000000"/>
                </a:solidFill>
              </a:rPr>
            </a:br>
            <a:r>
              <a:rPr lang="ja-JP" altLang="en-US" sz="2000" dirty="0">
                <a:solidFill>
                  <a:srgbClr val="000000"/>
                </a:solidFill>
              </a:rPr>
              <a:t>（例）常温常圧の鉄は、体心立方格子構造（</a:t>
            </a:r>
            <a:r>
              <a:rPr lang="en-US" altLang="ja-JP" sz="2000" dirty="0">
                <a:solidFill>
                  <a:srgbClr val="000000"/>
                </a:solidFill>
              </a:rPr>
              <a:t>bcc</a:t>
            </a:r>
            <a:r>
              <a:rPr lang="ja-JP" altLang="en-US" sz="2000" dirty="0">
                <a:solidFill>
                  <a:srgbClr val="000000"/>
                </a:solidFill>
              </a:rPr>
              <a:t>構造）</a:t>
            </a:r>
            <a:br>
              <a:rPr lang="en-US" altLang="ja-JP" sz="2000" dirty="0">
                <a:solidFill>
                  <a:srgbClr val="000000"/>
                </a:solidFill>
              </a:rPr>
            </a:br>
            <a:r>
              <a:rPr lang="en-US" altLang="ja-JP" sz="2000" dirty="0">
                <a:solidFill>
                  <a:srgbClr val="000000"/>
                </a:solidFill>
              </a:rPr>
              <a:t>lammps-11Aug17/potentials/</a:t>
            </a:r>
            <a:r>
              <a:rPr lang="en-US" altLang="ja-JP" sz="2000" dirty="0" err="1">
                <a:solidFill>
                  <a:srgbClr val="000000"/>
                </a:solidFill>
              </a:rPr>
              <a:t>Fe_mm.eam.fs</a:t>
            </a:r>
            <a:r>
              <a:rPr lang="en-US" altLang="ja-JP" sz="2000" dirty="0">
                <a:solidFill>
                  <a:srgbClr val="000000"/>
                </a:solidFill>
              </a:rPr>
              <a:t> </a:t>
            </a:r>
            <a:r>
              <a:rPr lang="ja-JP" altLang="en-US" sz="2000" dirty="0">
                <a:solidFill>
                  <a:srgbClr val="000000"/>
                </a:solidFill>
              </a:rPr>
              <a:t>を用いる</a:t>
            </a:r>
            <a:endParaRPr lang="en-US" altLang="ja-JP" sz="2000" dirty="0">
              <a:solidFill>
                <a:srgbClr val="000000"/>
              </a:solidFill>
            </a:endParaRPr>
          </a:p>
          <a:p>
            <a:pPr marL="400050" lvl="1" indent="0">
              <a:buNone/>
            </a:pPr>
            <a:r>
              <a:rPr lang="en-US" altLang="ja-JP" sz="1600" dirty="0">
                <a:solidFill>
                  <a:schemeClr val="tx1">
                    <a:lumMod val="50000"/>
                    <a:lumOff val="50000"/>
                  </a:schemeClr>
                </a:solidFill>
              </a:rPr>
              <a:t># Interatomic potential − Embedded Atom Method </a:t>
            </a:r>
          </a:p>
          <a:p>
            <a:pPr marL="400050" lvl="1" indent="0">
              <a:buNone/>
            </a:pPr>
            <a:r>
              <a:rPr lang="en-US" altLang="ja-JP" sz="1600" dirty="0">
                <a:solidFill>
                  <a:schemeClr val="tx1">
                    <a:lumMod val="50000"/>
                    <a:lumOff val="50000"/>
                  </a:schemeClr>
                </a:solidFill>
              </a:rPr>
              <a:t>pair style </a:t>
            </a:r>
            <a:r>
              <a:rPr lang="en-US" altLang="ja-JP" sz="1600" dirty="0" err="1">
                <a:solidFill>
                  <a:schemeClr val="tx1">
                    <a:lumMod val="50000"/>
                    <a:lumOff val="50000"/>
                  </a:schemeClr>
                </a:solidFill>
              </a:rPr>
              <a:t>eam</a:t>
            </a:r>
            <a:r>
              <a:rPr lang="en-US" altLang="ja-JP" sz="1600" dirty="0">
                <a:solidFill>
                  <a:schemeClr val="tx1">
                    <a:lumMod val="50000"/>
                    <a:lumOff val="50000"/>
                  </a:schemeClr>
                </a:solidFill>
              </a:rPr>
              <a:t>/</a:t>
            </a:r>
            <a:r>
              <a:rPr lang="en-US" altLang="ja-JP" sz="1600" dirty="0" err="1">
                <a:solidFill>
                  <a:schemeClr val="tx1">
                    <a:lumMod val="50000"/>
                    <a:lumOff val="50000"/>
                  </a:schemeClr>
                </a:solidFill>
              </a:rPr>
              <a:t>fs</a:t>
            </a:r>
            <a:endParaRPr lang="en-US" altLang="ja-JP" sz="1600" dirty="0">
              <a:solidFill>
                <a:schemeClr val="tx1">
                  <a:lumMod val="50000"/>
                  <a:lumOff val="50000"/>
                </a:schemeClr>
              </a:solidFill>
            </a:endParaRPr>
          </a:p>
          <a:p>
            <a:pPr marL="400050" lvl="1" indent="0">
              <a:buNone/>
            </a:pPr>
            <a:r>
              <a:rPr lang="en-US" altLang="ja-JP" sz="1600" dirty="0">
                <a:solidFill>
                  <a:schemeClr val="tx1">
                    <a:lumMod val="50000"/>
                    <a:lumOff val="50000"/>
                  </a:schemeClr>
                </a:solidFill>
              </a:rPr>
              <a:t># interaction pairs , filename , Element parameters</a:t>
            </a:r>
          </a:p>
          <a:p>
            <a:pPr marL="400050" lvl="1" indent="0">
              <a:buNone/>
            </a:pPr>
            <a:r>
              <a:rPr lang="en-US" altLang="ja-JP" sz="1600" dirty="0">
                <a:solidFill>
                  <a:schemeClr val="tx1">
                    <a:lumMod val="50000"/>
                    <a:lumOff val="50000"/>
                  </a:schemeClr>
                </a:solidFill>
              </a:rPr>
              <a:t>pair </a:t>
            </a:r>
            <a:r>
              <a:rPr lang="en-US" altLang="ja-JP" sz="1600" dirty="0" err="1">
                <a:solidFill>
                  <a:schemeClr val="tx1">
                    <a:lumMod val="50000"/>
                    <a:lumOff val="50000"/>
                  </a:schemeClr>
                </a:solidFill>
              </a:rPr>
              <a:t>coeff</a:t>
            </a:r>
            <a:r>
              <a:rPr lang="en-US" altLang="ja-JP" sz="1600" dirty="0">
                <a:solidFill>
                  <a:schemeClr val="tx1">
                    <a:lumMod val="50000"/>
                    <a:lumOff val="50000"/>
                  </a:schemeClr>
                </a:solidFill>
              </a:rPr>
              <a:t> ∗ ∗ Fe </a:t>
            </a:r>
            <a:r>
              <a:rPr lang="en-US" altLang="ja-JP" sz="1600" dirty="0" err="1">
                <a:solidFill>
                  <a:schemeClr val="tx1">
                    <a:lumMod val="50000"/>
                    <a:lumOff val="50000"/>
                  </a:schemeClr>
                </a:solidFill>
              </a:rPr>
              <a:t>mm.eam</a:t>
            </a:r>
            <a:r>
              <a:rPr lang="en-US" altLang="ja-JP" sz="1600" dirty="0">
                <a:solidFill>
                  <a:schemeClr val="tx1">
                    <a:lumMod val="50000"/>
                    <a:lumOff val="50000"/>
                  </a:schemeClr>
                </a:solidFill>
              </a:rPr>
              <a:t>. </a:t>
            </a:r>
            <a:r>
              <a:rPr lang="en-US" altLang="ja-JP" sz="1600" dirty="0" err="1">
                <a:solidFill>
                  <a:schemeClr val="tx1">
                    <a:lumMod val="50000"/>
                    <a:lumOff val="50000"/>
                  </a:schemeClr>
                </a:solidFill>
              </a:rPr>
              <a:t>fs</a:t>
            </a:r>
            <a:r>
              <a:rPr lang="en-US" altLang="ja-JP" sz="1600" dirty="0">
                <a:solidFill>
                  <a:schemeClr val="tx1">
                    <a:lumMod val="50000"/>
                    <a:lumOff val="50000"/>
                  </a:schemeClr>
                </a:solidFill>
              </a:rPr>
              <a:t> Fe</a:t>
            </a:r>
          </a:p>
          <a:p>
            <a:r>
              <a:rPr lang="ja-JP" altLang="en-US" sz="2000" dirty="0">
                <a:solidFill>
                  <a:srgbClr val="000000"/>
                </a:solidFill>
              </a:rPr>
              <a:t>自分でカスタマイズできるが、初心者には難しい。</a:t>
            </a:r>
            <a:br>
              <a:rPr lang="en-US" altLang="ja-JP" sz="2000" dirty="0">
                <a:solidFill>
                  <a:srgbClr val="000000"/>
                </a:solidFill>
              </a:rPr>
            </a:br>
            <a:r>
              <a:rPr lang="ja-JP" altLang="en-US" sz="2000" dirty="0">
                <a:solidFill>
                  <a:srgbClr val="000000"/>
                </a:solidFill>
              </a:rPr>
              <a:t>（</a:t>
            </a:r>
            <a:r>
              <a:rPr lang="ja-JP" altLang="en-US" sz="2000" dirty="0">
                <a:solidFill>
                  <a:srgbClr val="000000"/>
                </a:solidFill>
                <a:sym typeface="Wingdings"/>
              </a:rPr>
              <a:t></a:t>
            </a:r>
            <a:r>
              <a:rPr lang="en-US" altLang="ja-JP" sz="2000" dirty="0">
                <a:solidFill>
                  <a:srgbClr val="000000"/>
                </a:solidFill>
                <a:sym typeface="Wingdings"/>
              </a:rPr>
              <a:t> </a:t>
            </a:r>
            <a:r>
              <a:rPr lang="ja-JP" altLang="en-US" sz="2000" u="sng" dirty="0">
                <a:solidFill>
                  <a:srgbClr val="000000"/>
                </a:solidFill>
                <a:sym typeface="Wingdings"/>
              </a:rPr>
              <a:t>専門家に相談</a:t>
            </a:r>
            <a:r>
              <a:rPr lang="ja-JP" altLang="en-US" sz="2000" dirty="0">
                <a:solidFill>
                  <a:srgbClr val="000000"/>
                </a:solidFill>
              </a:rPr>
              <a:t>）</a:t>
            </a:r>
            <a:endParaRPr lang="en-US" altLang="ja-JP" sz="2000" dirty="0">
              <a:solidFill>
                <a:srgbClr val="000000"/>
              </a:solidFill>
            </a:endParaRPr>
          </a:p>
          <a:p>
            <a:r>
              <a:rPr lang="ja-JP" altLang="en-US" sz="2000" dirty="0">
                <a:solidFill>
                  <a:srgbClr val="000000"/>
                </a:solidFill>
              </a:rPr>
              <a:t>力場（ポテンシャル）にこだわっても、結局は古典計算？</a:t>
            </a:r>
            <a:br>
              <a:rPr lang="en-US" altLang="ja-JP" sz="2000" dirty="0">
                <a:solidFill>
                  <a:srgbClr val="000000"/>
                </a:solidFill>
              </a:rPr>
            </a:br>
            <a:r>
              <a:rPr lang="ja-JP" altLang="en-US" sz="2000" dirty="0">
                <a:solidFill>
                  <a:srgbClr val="000000"/>
                </a:solidFill>
              </a:rPr>
              <a:t>経験的に決める</a:t>
            </a:r>
            <a:br>
              <a:rPr lang="en-US" altLang="ja-JP" sz="2000" dirty="0">
                <a:solidFill>
                  <a:srgbClr val="000000"/>
                </a:solidFill>
              </a:rPr>
            </a:br>
            <a:r>
              <a:rPr lang="en-US" altLang="ja-JP" sz="2000" dirty="0">
                <a:solidFill>
                  <a:srgbClr val="000000"/>
                </a:solidFill>
                <a:sym typeface="Wingdings"/>
              </a:rPr>
              <a:t> </a:t>
            </a:r>
            <a:r>
              <a:rPr lang="ja-JP" altLang="en-US" sz="2000" dirty="0">
                <a:solidFill>
                  <a:srgbClr val="000000"/>
                </a:solidFill>
                <a:sym typeface="Wingdings"/>
              </a:rPr>
              <a:t>過去の成功例、論文になっているポテンシャルを用いる。</a:t>
            </a:r>
            <a:br>
              <a:rPr lang="en-US" altLang="ja-JP" sz="2000" dirty="0">
                <a:solidFill>
                  <a:srgbClr val="000000"/>
                </a:solidFill>
              </a:rPr>
            </a:br>
            <a:r>
              <a:rPr lang="ja-JP" altLang="en-US" sz="2000" dirty="0">
                <a:solidFill>
                  <a:srgbClr val="000000"/>
                </a:solidFill>
              </a:rPr>
              <a:t>　　（非経験的に決めるなら第一原理計算）</a:t>
            </a:r>
            <a:endParaRPr lang="en-US" altLang="ja-JP" sz="2000" dirty="0">
              <a:solidFill>
                <a:srgbClr val="000000"/>
              </a:solidFill>
            </a:endParaRPr>
          </a:p>
        </p:txBody>
      </p:sp>
      <p:sp>
        <p:nvSpPr>
          <p:cNvPr id="5" name="テキスト ボックス 4"/>
          <p:cNvSpPr txBox="1"/>
          <p:nvPr/>
        </p:nvSpPr>
        <p:spPr>
          <a:xfrm>
            <a:off x="5153350" y="3506141"/>
            <a:ext cx="2147231" cy="338554"/>
          </a:xfrm>
          <a:prstGeom prst="rect">
            <a:avLst/>
          </a:prstGeom>
          <a:noFill/>
          <a:ln>
            <a:solidFill>
              <a:schemeClr val="tx1"/>
            </a:solidFill>
          </a:ln>
        </p:spPr>
        <p:txBody>
          <a:bodyPr wrap="square" rtlCol="0">
            <a:spAutoFit/>
          </a:bodyPr>
          <a:lstStyle/>
          <a:p>
            <a:r>
              <a:rPr kumimoji="1" lang="ja-JP" altLang="en-US" sz="1600" dirty="0">
                <a:solidFill>
                  <a:srgbClr val="7F7F7F"/>
                </a:solidFill>
              </a:rPr>
              <a:t>入力ファイルの書式例</a:t>
            </a:r>
          </a:p>
        </p:txBody>
      </p:sp>
      <p:sp>
        <p:nvSpPr>
          <p:cNvPr id="6" name="テキスト ボックス 5"/>
          <p:cNvSpPr txBox="1"/>
          <p:nvPr/>
        </p:nvSpPr>
        <p:spPr>
          <a:xfrm>
            <a:off x="6968711" y="5376182"/>
            <a:ext cx="2040518" cy="584776"/>
          </a:xfrm>
          <a:prstGeom prst="rect">
            <a:avLst/>
          </a:prstGeom>
          <a:noFill/>
          <a:ln>
            <a:solidFill>
              <a:schemeClr val="tx1"/>
            </a:solidFill>
          </a:ln>
        </p:spPr>
        <p:txBody>
          <a:bodyPr wrap="square" rtlCol="0">
            <a:spAutoFit/>
          </a:bodyPr>
          <a:lstStyle/>
          <a:p>
            <a:r>
              <a:rPr lang="ja-JP" altLang="en-US" sz="1600" dirty="0">
                <a:solidFill>
                  <a:srgbClr val="FF0000"/>
                </a:solidFill>
              </a:rPr>
              <a:t>物性が正しいように決める</a:t>
            </a:r>
            <a:endParaRPr kumimoji="1" lang="ja-JP" altLang="en-US" sz="1600" dirty="0">
              <a:solidFill>
                <a:srgbClr val="FF0000"/>
              </a:solidFill>
            </a:endParaRPr>
          </a:p>
        </p:txBody>
      </p:sp>
      <p:sp>
        <p:nvSpPr>
          <p:cNvPr id="7" name="スライド番号プレースホルダー 6"/>
          <p:cNvSpPr>
            <a:spLocks noGrp="1"/>
          </p:cNvSpPr>
          <p:nvPr>
            <p:ph type="sldNum" sz="quarter" idx="12"/>
          </p:nvPr>
        </p:nvSpPr>
        <p:spPr/>
        <p:txBody>
          <a:bodyPr/>
          <a:lstStyle/>
          <a:p>
            <a:fld id="{AFDF1CC8-78FC-444A-A46F-F0C924EEE8AE}" type="slidenum">
              <a:rPr kumimoji="1" lang="ja-JP" altLang="en-US" smtClean="0"/>
              <a:pPr/>
              <a:t>14</a:t>
            </a:fld>
            <a:endParaRPr kumimoji="1" lang="ja-JP" altLang="en-US"/>
          </a:p>
        </p:txBody>
      </p:sp>
    </p:spTree>
    <p:extLst>
      <p:ext uri="{BB962C8B-B14F-4D97-AF65-F5344CB8AC3E}">
        <p14:creationId xmlns:p14="http://schemas.microsoft.com/office/powerpoint/2010/main" val="253163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8079"/>
            <a:ext cx="8229600" cy="558378"/>
          </a:xfrm>
        </p:spPr>
        <p:txBody>
          <a:bodyPr>
            <a:noAutofit/>
          </a:bodyPr>
          <a:lstStyle/>
          <a:p>
            <a:pPr marL="0" indent="0"/>
            <a:r>
              <a:rPr lang="ja-JP" altLang="en-US" sz="2800" dirty="0">
                <a:solidFill>
                  <a:srgbClr val="1F497D"/>
                </a:solidFill>
              </a:rPr>
              <a:t>力場（ポテンシャル）について（２）</a:t>
            </a:r>
            <a:endParaRPr lang="en-US" altLang="ja-JP" sz="2800" b="1" dirty="0">
              <a:solidFill>
                <a:srgbClr val="1F497D"/>
              </a:solidFill>
            </a:endParaRPr>
          </a:p>
        </p:txBody>
      </p:sp>
      <p:sp>
        <p:nvSpPr>
          <p:cNvPr id="3" name="コンテンツ プレースホルダー 2"/>
          <p:cNvSpPr>
            <a:spLocks noGrp="1"/>
          </p:cNvSpPr>
          <p:nvPr>
            <p:ph idx="1"/>
          </p:nvPr>
        </p:nvSpPr>
        <p:spPr>
          <a:xfrm>
            <a:off x="0" y="502501"/>
            <a:ext cx="9144000" cy="6441152"/>
          </a:xfrm>
        </p:spPr>
        <p:txBody>
          <a:bodyPr>
            <a:noAutofit/>
          </a:bodyPr>
          <a:lstStyle/>
          <a:p>
            <a:r>
              <a:rPr lang="ja-JP" altLang="en-US" sz="2000" dirty="0">
                <a:solidFill>
                  <a:srgbClr val="000000"/>
                </a:solidFill>
              </a:rPr>
              <a:t>ポテンシャルのデータベース</a:t>
            </a:r>
            <a:br>
              <a:rPr lang="en-US" altLang="ja-JP" sz="2000" dirty="0">
                <a:solidFill>
                  <a:srgbClr val="000000"/>
                </a:solidFill>
              </a:rPr>
            </a:br>
            <a:r>
              <a:rPr lang="en-US" altLang="ja-JP" sz="2000" dirty="0">
                <a:solidFill>
                  <a:srgbClr val="000000"/>
                </a:solidFill>
              </a:rPr>
              <a:t>Interatomic Potentials Repository Project</a:t>
            </a:r>
            <a:br>
              <a:rPr lang="en-US" altLang="ja-JP" sz="2000" dirty="0">
                <a:solidFill>
                  <a:srgbClr val="000000"/>
                </a:solidFill>
              </a:rPr>
            </a:br>
            <a:r>
              <a:rPr lang="en-US" altLang="ja-JP" sz="2000" dirty="0">
                <a:solidFill>
                  <a:srgbClr val="0000FF"/>
                </a:solidFill>
              </a:rPr>
              <a:t>https://</a:t>
            </a:r>
            <a:r>
              <a:rPr lang="en-US" altLang="ja-JP" sz="2000" dirty="0" err="1">
                <a:solidFill>
                  <a:srgbClr val="0000FF"/>
                </a:solidFill>
              </a:rPr>
              <a:t>www.ctcms.nist.gov</a:t>
            </a:r>
            <a:r>
              <a:rPr lang="en-US" altLang="ja-JP" sz="2000" dirty="0">
                <a:solidFill>
                  <a:srgbClr val="0000FF"/>
                </a:solidFill>
              </a:rPr>
              <a:t>/potentials/</a:t>
            </a:r>
            <a:br>
              <a:rPr lang="en-US" altLang="ja-JP" sz="2000" dirty="0">
                <a:solidFill>
                  <a:srgbClr val="0000FF"/>
                </a:solidFill>
              </a:rPr>
            </a:br>
            <a:r>
              <a:rPr lang="ja-JP" altLang="en-US" sz="2000" dirty="0">
                <a:solidFill>
                  <a:srgbClr val="000000"/>
                </a:solidFill>
              </a:rPr>
              <a:t>（例）</a:t>
            </a:r>
            <a:r>
              <a:rPr lang="en-US" altLang="ja-JP" sz="2000" dirty="0">
                <a:solidFill>
                  <a:srgbClr val="000000"/>
                </a:solidFill>
              </a:rPr>
              <a:t>Al-NI</a:t>
            </a:r>
            <a:r>
              <a:rPr lang="ja-JP" altLang="en-US" sz="2000" dirty="0">
                <a:solidFill>
                  <a:srgbClr val="000000"/>
                </a:solidFill>
              </a:rPr>
              <a:t>：</a:t>
            </a:r>
            <a:r>
              <a:rPr lang="en-US" altLang="ja-JP" sz="2000" dirty="0">
                <a:solidFill>
                  <a:srgbClr val="0000FF"/>
                </a:solidFill>
              </a:rPr>
              <a:t>https://</a:t>
            </a:r>
            <a:r>
              <a:rPr lang="en-US" altLang="ja-JP" sz="2000" dirty="0" err="1">
                <a:solidFill>
                  <a:srgbClr val="0000FF"/>
                </a:solidFill>
              </a:rPr>
              <a:t>www.ctcms.nist.gov</a:t>
            </a:r>
            <a:r>
              <a:rPr lang="en-US" altLang="ja-JP" sz="2000" dirty="0">
                <a:solidFill>
                  <a:srgbClr val="0000FF"/>
                </a:solidFill>
              </a:rPr>
              <a:t>/potentials/Al-</a:t>
            </a:r>
            <a:r>
              <a:rPr lang="en-US" altLang="ja-JP" sz="2000" dirty="0" err="1">
                <a:solidFill>
                  <a:srgbClr val="0000FF"/>
                </a:solidFill>
              </a:rPr>
              <a:t>Ni.html</a:t>
            </a:r>
            <a:br>
              <a:rPr lang="en-US" altLang="ja-JP" sz="2000" dirty="0">
                <a:solidFill>
                  <a:srgbClr val="0000FF"/>
                </a:solidFill>
              </a:rPr>
            </a:br>
            <a:r>
              <a:rPr lang="ja-JP" altLang="en-US" sz="2000" dirty="0">
                <a:solidFill>
                  <a:srgbClr val="000000"/>
                </a:solidFill>
              </a:rPr>
              <a:t>　　　　　　　</a:t>
            </a:r>
            <a:r>
              <a:rPr lang="en-US" altLang="ja-JP" sz="2000" dirty="0">
                <a:solidFill>
                  <a:srgbClr val="000000"/>
                </a:solidFill>
              </a:rPr>
              <a:t>Mishin-Ni-Al-2009.eam.alloy </a:t>
            </a:r>
            <a:r>
              <a:rPr lang="ja-JP" altLang="en-US" sz="2000" dirty="0">
                <a:solidFill>
                  <a:srgbClr val="000000"/>
                </a:solidFill>
              </a:rPr>
              <a:t>を用いる</a:t>
            </a:r>
            <a:endParaRPr lang="en-US" altLang="ja-JP" sz="2000" dirty="0">
              <a:solidFill>
                <a:srgbClr val="000000"/>
              </a:solidFill>
            </a:endParaRPr>
          </a:p>
          <a:p>
            <a:r>
              <a:rPr lang="ja-JP" altLang="en-US" sz="2000" dirty="0">
                <a:solidFill>
                  <a:srgbClr val="000000"/>
                </a:solidFill>
              </a:rPr>
              <a:t>分子モデリングソフトウェアで設定する</a:t>
            </a:r>
            <a:br>
              <a:rPr lang="en-US" altLang="ja-JP" sz="2000" dirty="0">
                <a:solidFill>
                  <a:srgbClr val="000000"/>
                </a:solidFill>
              </a:rPr>
            </a:br>
            <a:r>
              <a:rPr lang="ja-JP" altLang="en-US" sz="2000" dirty="0">
                <a:solidFill>
                  <a:srgbClr val="000000"/>
                </a:solidFill>
              </a:rPr>
              <a:t>　下記の</a:t>
            </a:r>
            <a:r>
              <a:rPr lang="en-US" altLang="ja-JP" sz="2000" dirty="0">
                <a:solidFill>
                  <a:srgbClr val="000000"/>
                </a:solidFill>
              </a:rPr>
              <a:t>URL</a:t>
            </a:r>
            <a:r>
              <a:rPr lang="ja-JP" altLang="en-US" sz="2000" dirty="0">
                <a:solidFill>
                  <a:srgbClr val="000000"/>
                </a:solidFill>
              </a:rPr>
              <a:t>などを参考にする</a:t>
            </a:r>
            <a:br>
              <a:rPr lang="en-US" altLang="ja-JP" sz="2000" dirty="0">
                <a:solidFill>
                  <a:srgbClr val="000000"/>
                </a:solidFill>
              </a:rPr>
            </a:br>
            <a:r>
              <a:rPr lang="ja-JP" altLang="en-US" sz="2000" dirty="0">
                <a:solidFill>
                  <a:srgbClr val="000000"/>
                </a:solidFill>
              </a:rPr>
              <a:t>　</a:t>
            </a:r>
            <a:r>
              <a:rPr lang="en-US" altLang="ja-JP" sz="2000" dirty="0" err="1">
                <a:solidFill>
                  <a:srgbClr val="000000"/>
                </a:solidFill>
              </a:rPr>
              <a:t>Winmostar</a:t>
            </a:r>
            <a:r>
              <a:rPr lang="en-US" altLang="ja-JP" sz="2000" dirty="0">
                <a:solidFill>
                  <a:srgbClr val="000000"/>
                </a:solidFill>
              </a:rPr>
              <a:t>: </a:t>
            </a:r>
            <a:r>
              <a:rPr lang="en-US" altLang="ja-JP" sz="2000" dirty="0">
                <a:solidFill>
                  <a:srgbClr val="0000FF"/>
                </a:solidFill>
              </a:rPr>
              <a:t>https://</a:t>
            </a:r>
            <a:r>
              <a:rPr lang="en-US" altLang="ja-JP" sz="2000" dirty="0" err="1">
                <a:solidFill>
                  <a:srgbClr val="0000FF"/>
                </a:solidFill>
              </a:rPr>
              <a:t>winmostar.com</a:t>
            </a:r>
            <a:r>
              <a:rPr lang="en-US" altLang="ja-JP" sz="2000" dirty="0">
                <a:solidFill>
                  <a:srgbClr val="0000FF"/>
                </a:solidFill>
              </a:rPr>
              <a:t>/</a:t>
            </a:r>
            <a:r>
              <a:rPr lang="en-US" altLang="ja-JP" sz="2000" dirty="0" err="1">
                <a:solidFill>
                  <a:srgbClr val="0000FF"/>
                </a:solidFill>
              </a:rPr>
              <a:t>jp</a:t>
            </a:r>
            <a:r>
              <a:rPr lang="en-US" altLang="ja-JP" sz="2000" dirty="0">
                <a:solidFill>
                  <a:srgbClr val="0000FF"/>
                </a:solidFill>
              </a:rPr>
              <a:t>/</a:t>
            </a:r>
            <a:r>
              <a:rPr lang="en-US" altLang="ja-JP" sz="2000" dirty="0" err="1">
                <a:solidFill>
                  <a:srgbClr val="0000FF"/>
                </a:solidFill>
              </a:rPr>
              <a:t>manual_jp.html</a:t>
            </a:r>
            <a:br>
              <a:rPr lang="en-US" altLang="ja-JP" sz="2000" dirty="0">
                <a:solidFill>
                  <a:srgbClr val="000000"/>
                </a:solidFill>
              </a:rPr>
            </a:br>
            <a:r>
              <a:rPr lang="ja-JP" altLang="en-US" sz="2000" dirty="0">
                <a:solidFill>
                  <a:srgbClr val="000000"/>
                </a:solidFill>
              </a:rPr>
              <a:t>　</a:t>
            </a:r>
            <a:r>
              <a:rPr lang="en-US" altLang="ja-JP" sz="2000" dirty="0" err="1">
                <a:solidFill>
                  <a:srgbClr val="000000"/>
                </a:solidFill>
              </a:rPr>
              <a:t>Molby</a:t>
            </a:r>
            <a:r>
              <a:rPr lang="en-US" altLang="ja-JP" sz="2000" dirty="0">
                <a:solidFill>
                  <a:srgbClr val="000000"/>
                </a:solidFill>
              </a:rPr>
              <a:t>: </a:t>
            </a:r>
            <a:r>
              <a:rPr lang="en-US" altLang="ja-JP" sz="2000" dirty="0">
                <a:solidFill>
                  <a:srgbClr val="0000FF"/>
                </a:solidFill>
              </a:rPr>
              <a:t>http://</a:t>
            </a:r>
            <a:r>
              <a:rPr lang="en-US" altLang="ja-JP" sz="2000" dirty="0" err="1">
                <a:solidFill>
                  <a:srgbClr val="0000FF"/>
                </a:solidFill>
              </a:rPr>
              <a:t>molby.osdn.jp</a:t>
            </a:r>
            <a:r>
              <a:rPr lang="en-US" altLang="ja-JP" sz="2000" dirty="0">
                <a:solidFill>
                  <a:srgbClr val="0000FF"/>
                </a:solidFill>
              </a:rPr>
              <a:t>/doc/</a:t>
            </a:r>
            <a:r>
              <a:rPr lang="en-US" altLang="ja-JP" sz="2000" dirty="0" err="1">
                <a:solidFill>
                  <a:srgbClr val="0000FF"/>
                </a:solidFill>
              </a:rPr>
              <a:t>ja</a:t>
            </a:r>
            <a:r>
              <a:rPr lang="en-US" altLang="ja-JP" sz="2000" dirty="0">
                <a:solidFill>
                  <a:srgbClr val="0000FF"/>
                </a:solidFill>
              </a:rPr>
              <a:t>/</a:t>
            </a:r>
            <a:r>
              <a:rPr lang="en-US" altLang="ja-JP" sz="2000" dirty="0" err="1">
                <a:solidFill>
                  <a:srgbClr val="0000FF"/>
                </a:solidFill>
              </a:rPr>
              <a:t>index.html</a:t>
            </a:r>
            <a:endParaRPr lang="en-US" altLang="ja-JP" sz="2000" dirty="0">
              <a:solidFill>
                <a:srgbClr val="0000FF"/>
              </a:solidFill>
            </a:endParaRPr>
          </a:p>
        </p:txBody>
      </p:sp>
      <p:sp>
        <p:nvSpPr>
          <p:cNvPr id="7" name="スライド番号プレースホルダー 6"/>
          <p:cNvSpPr>
            <a:spLocks noGrp="1"/>
          </p:cNvSpPr>
          <p:nvPr>
            <p:ph type="sldNum" sz="quarter" idx="12"/>
          </p:nvPr>
        </p:nvSpPr>
        <p:spPr/>
        <p:txBody>
          <a:bodyPr/>
          <a:lstStyle/>
          <a:p>
            <a:fld id="{AFDF1CC8-78FC-444A-A46F-F0C924EEE8AE}" type="slidenum">
              <a:rPr kumimoji="1" lang="ja-JP" altLang="en-US" smtClean="0"/>
              <a:pPr/>
              <a:t>15</a:t>
            </a:fld>
            <a:endParaRPr kumimoji="1" lang="ja-JP" altLang="en-US"/>
          </a:p>
        </p:txBody>
      </p:sp>
    </p:spTree>
    <p:extLst>
      <p:ext uri="{BB962C8B-B14F-4D97-AF65-F5344CB8AC3E}">
        <p14:creationId xmlns:p14="http://schemas.microsoft.com/office/powerpoint/2010/main" val="1778886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8078"/>
            <a:ext cx="8229600" cy="930073"/>
          </a:xfrm>
        </p:spPr>
        <p:txBody>
          <a:bodyPr/>
          <a:lstStyle/>
          <a:p>
            <a:pPr marL="0" indent="0"/>
            <a:r>
              <a:rPr lang="ja-JP" altLang="en-US" b="1" dirty="0">
                <a:solidFill>
                  <a:srgbClr val="1F497D"/>
                </a:solidFill>
              </a:rPr>
              <a:t>実行時エラー（１）</a:t>
            </a:r>
            <a:endParaRPr lang="en-US" altLang="ja-JP" b="1" dirty="0">
              <a:solidFill>
                <a:srgbClr val="1F497D"/>
              </a:solidFill>
            </a:endParaRPr>
          </a:p>
        </p:txBody>
      </p:sp>
      <p:sp>
        <p:nvSpPr>
          <p:cNvPr id="3" name="コンテンツ プレースホルダー 2"/>
          <p:cNvSpPr>
            <a:spLocks noGrp="1"/>
          </p:cNvSpPr>
          <p:nvPr>
            <p:ph idx="1"/>
          </p:nvPr>
        </p:nvSpPr>
        <p:spPr>
          <a:xfrm>
            <a:off x="183526" y="789683"/>
            <a:ext cx="8776947" cy="6068317"/>
          </a:xfrm>
        </p:spPr>
        <p:txBody>
          <a:bodyPr>
            <a:noAutofit/>
          </a:bodyPr>
          <a:lstStyle/>
          <a:p>
            <a:r>
              <a:rPr lang="ja-JP" altLang="en-US" sz="2400" dirty="0">
                <a:solidFill>
                  <a:srgbClr val="000000"/>
                </a:solidFill>
              </a:rPr>
              <a:t>実行時にエラーが出た場合</a:t>
            </a:r>
            <a:br>
              <a:rPr lang="en-US" altLang="ja-JP" sz="2400" dirty="0">
                <a:solidFill>
                  <a:srgbClr val="000000"/>
                </a:solidFill>
              </a:rPr>
            </a:br>
            <a:r>
              <a:rPr lang="ja-JP" altLang="en-US" sz="2000" dirty="0">
                <a:solidFill>
                  <a:srgbClr val="000000"/>
                </a:solidFill>
              </a:rPr>
              <a:t>ホームページ</a:t>
            </a:r>
            <a:br>
              <a:rPr lang="en-US" altLang="ja-JP" sz="2000" dirty="0">
                <a:solidFill>
                  <a:srgbClr val="000000"/>
                </a:solidFill>
              </a:rPr>
            </a:br>
            <a:r>
              <a:rPr lang="en-US" altLang="ja-JP" sz="2000" dirty="0">
                <a:solidFill>
                  <a:srgbClr val="FF0000"/>
                </a:solidFill>
              </a:rPr>
              <a:t>https://</a:t>
            </a:r>
            <a:r>
              <a:rPr lang="en-US" altLang="ja-JP" sz="2000" dirty="0" err="1">
                <a:solidFill>
                  <a:srgbClr val="FF0000"/>
                </a:solidFill>
              </a:rPr>
              <a:t>lammps.sandia.gov</a:t>
            </a:r>
            <a:r>
              <a:rPr lang="en-US" altLang="ja-JP" sz="2000" dirty="0">
                <a:solidFill>
                  <a:srgbClr val="FF0000"/>
                </a:solidFill>
              </a:rPr>
              <a:t>/doc/</a:t>
            </a:r>
            <a:r>
              <a:rPr lang="en-US" altLang="ja-JP" sz="2000" dirty="0" err="1">
                <a:solidFill>
                  <a:srgbClr val="FF0000"/>
                </a:solidFill>
              </a:rPr>
              <a:t>Errors.html</a:t>
            </a:r>
            <a:br>
              <a:rPr lang="en-US" altLang="ja-JP" sz="2000" dirty="0">
                <a:solidFill>
                  <a:srgbClr val="0000FF"/>
                </a:solidFill>
              </a:rPr>
            </a:br>
            <a:r>
              <a:rPr lang="en-US" altLang="ja-JP" sz="2200" dirty="0">
                <a:solidFill>
                  <a:srgbClr val="FF0000"/>
                </a:solidFill>
              </a:rPr>
              <a:t>13.3. Error messages</a:t>
            </a:r>
            <a:br>
              <a:rPr lang="en-US" altLang="ja-JP" sz="2000" dirty="0">
                <a:solidFill>
                  <a:srgbClr val="000000"/>
                </a:solidFill>
              </a:rPr>
            </a:br>
            <a:r>
              <a:rPr lang="en-US" altLang="ja-JP" sz="1800" i="1" dirty="0">
                <a:solidFill>
                  <a:schemeClr val="tx1">
                    <a:lumMod val="50000"/>
                    <a:lumOff val="50000"/>
                  </a:schemeClr>
                </a:solidFill>
              </a:rPr>
              <a:t>1-3 bond count is inconsistent</a:t>
            </a:r>
          </a:p>
          <a:p>
            <a:pPr marL="800100" lvl="2" indent="0">
              <a:buNone/>
            </a:pPr>
            <a:r>
              <a:rPr lang="en-US" altLang="ja-JP" sz="1400" dirty="0">
                <a:solidFill>
                  <a:schemeClr val="tx1">
                    <a:lumMod val="50000"/>
                    <a:lumOff val="50000"/>
                  </a:schemeClr>
                </a:solidFill>
              </a:rPr>
              <a:t>An inconsistency was detected when computing the number of 1-3 neighbors for each atom. This likely means something is wrong with the bond topologies you have defined.</a:t>
            </a:r>
          </a:p>
          <a:p>
            <a:pPr marL="400050" lvl="1" indent="0">
              <a:buNone/>
            </a:pPr>
            <a:r>
              <a:rPr lang="en-US" altLang="ja-JP" sz="1800" i="1" dirty="0">
                <a:solidFill>
                  <a:schemeClr val="tx1">
                    <a:lumMod val="50000"/>
                    <a:lumOff val="50000"/>
                  </a:schemeClr>
                </a:solidFill>
              </a:rPr>
              <a:t>1-4 bond count is inconsistent</a:t>
            </a:r>
          </a:p>
          <a:p>
            <a:pPr marL="800100" lvl="2" indent="0">
              <a:buNone/>
            </a:pPr>
            <a:r>
              <a:rPr lang="en-US" altLang="ja-JP" sz="1400" dirty="0">
                <a:solidFill>
                  <a:schemeClr val="tx1">
                    <a:lumMod val="50000"/>
                    <a:lumOff val="50000"/>
                  </a:schemeClr>
                </a:solidFill>
              </a:rPr>
              <a:t>An inconsistency was detected when computing the number of 1-4 neighbors for each atom. This likely means something is wrong with the bond topologies you have defined.</a:t>
            </a:r>
          </a:p>
          <a:p>
            <a:pPr marL="400050" lvl="1" indent="0">
              <a:buNone/>
            </a:pPr>
            <a:r>
              <a:rPr lang="en-US" altLang="ja-JP" sz="1800" i="1" dirty="0">
                <a:solidFill>
                  <a:schemeClr val="tx1">
                    <a:lumMod val="50000"/>
                    <a:lumOff val="50000"/>
                  </a:schemeClr>
                </a:solidFill>
              </a:rPr>
              <a:t>Accelerator sharing is not currently supported on system</a:t>
            </a:r>
          </a:p>
          <a:p>
            <a:pPr marL="800100" lvl="2" indent="0">
              <a:buNone/>
            </a:pPr>
            <a:r>
              <a:rPr lang="en-US" altLang="ja-JP" sz="1400" dirty="0">
                <a:solidFill>
                  <a:schemeClr val="tx1">
                    <a:lumMod val="50000"/>
                    <a:lumOff val="50000"/>
                  </a:schemeClr>
                </a:solidFill>
              </a:rPr>
              <a:t>Multiple MPI processes cannot share the accelerator on your system. For NVIDIA GPUs, see the </a:t>
            </a:r>
            <a:r>
              <a:rPr lang="en-US" altLang="ja-JP" sz="1400" dirty="0" err="1">
                <a:solidFill>
                  <a:schemeClr val="tx1">
                    <a:lumMod val="50000"/>
                    <a:lumOff val="50000"/>
                  </a:schemeClr>
                </a:solidFill>
              </a:rPr>
              <a:t>nvidia-smi</a:t>
            </a:r>
            <a:r>
              <a:rPr lang="en-US" altLang="ja-JP" sz="1400" dirty="0">
                <a:solidFill>
                  <a:schemeClr val="tx1">
                    <a:lumMod val="50000"/>
                    <a:lumOff val="50000"/>
                  </a:schemeClr>
                </a:solidFill>
              </a:rPr>
              <a:t> command to change this setting.</a:t>
            </a:r>
          </a:p>
          <a:p>
            <a:pPr marL="400050" lvl="1" indent="0">
              <a:buNone/>
            </a:pPr>
            <a:r>
              <a:rPr lang="en-US" altLang="ja-JP" sz="1800" i="1" dirty="0">
                <a:solidFill>
                  <a:schemeClr val="tx1">
                    <a:lumMod val="50000"/>
                    <a:lumOff val="50000"/>
                  </a:schemeClr>
                </a:solidFill>
              </a:rPr>
              <a:t>All angle </a:t>
            </a:r>
            <a:r>
              <a:rPr lang="en-US" altLang="ja-JP" sz="1800" i="1" dirty="0" err="1">
                <a:solidFill>
                  <a:schemeClr val="tx1">
                    <a:lumMod val="50000"/>
                    <a:lumOff val="50000"/>
                  </a:schemeClr>
                </a:solidFill>
              </a:rPr>
              <a:t>coeffs</a:t>
            </a:r>
            <a:r>
              <a:rPr lang="en-US" altLang="ja-JP" sz="1800" i="1" dirty="0">
                <a:solidFill>
                  <a:schemeClr val="tx1">
                    <a:lumMod val="50000"/>
                    <a:lumOff val="50000"/>
                  </a:schemeClr>
                </a:solidFill>
              </a:rPr>
              <a:t> are not set</a:t>
            </a:r>
          </a:p>
          <a:p>
            <a:pPr marL="800100" lvl="2" indent="0">
              <a:buNone/>
            </a:pPr>
            <a:r>
              <a:rPr lang="en-US" altLang="ja-JP" sz="1400" dirty="0">
                <a:solidFill>
                  <a:schemeClr val="tx1">
                    <a:lumMod val="50000"/>
                    <a:lumOff val="50000"/>
                  </a:schemeClr>
                </a:solidFill>
              </a:rPr>
              <a:t>All angle coefficients must be set in the data file or by the </a:t>
            </a:r>
            <a:r>
              <a:rPr lang="en-US" altLang="ja-JP" sz="1400" dirty="0" err="1">
                <a:solidFill>
                  <a:schemeClr val="tx1">
                    <a:lumMod val="50000"/>
                    <a:lumOff val="50000"/>
                  </a:schemeClr>
                </a:solidFill>
              </a:rPr>
              <a:t>angle_coeff</a:t>
            </a:r>
            <a:r>
              <a:rPr lang="en-US" altLang="ja-JP" sz="1400" dirty="0">
                <a:solidFill>
                  <a:schemeClr val="tx1">
                    <a:lumMod val="50000"/>
                    <a:lumOff val="50000"/>
                  </a:schemeClr>
                </a:solidFill>
              </a:rPr>
              <a:t> command before running a simulation.</a:t>
            </a:r>
          </a:p>
          <a:p>
            <a:pPr marL="400050" lvl="1" indent="0">
              <a:buNone/>
            </a:pPr>
            <a:r>
              <a:rPr lang="is-IS" altLang="ja-JP" sz="2000" dirty="0">
                <a:solidFill>
                  <a:srgbClr val="000000"/>
                </a:solidFill>
              </a:rPr>
              <a:t>…</a:t>
            </a:r>
            <a:br>
              <a:rPr lang="en-US" altLang="ja-JP" sz="2000" dirty="0">
                <a:solidFill>
                  <a:srgbClr val="000000"/>
                </a:solidFill>
              </a:rPr>
            </a:br>
            <a:r>
              <a:rPr lang="ja-JP" altLang="en-US" sz="2000" dirty="0">
                <a:solidFill>
                  <a:srgbClr val="000000"/>
                </a:solidFill>
              </a:rPr>
              <a:t>を参考にする。</a:t>
            </a:r>
            <a:endParaRPr lang="en-US" altLang="ja-JP" sz="2000" dirty="0">
              <a:solidFill>
                <a:srgbClr val="000000"/>
              </a:solidFill>
            </a:endParaRPr>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16</a:t>
            </a:fld>
            <a:endParaRPr kumimoji="1" lang="ja-JP" altLang="en-US"/>
          </a:p>
        </p:txBody>
      </p:sp>
    </p:spTree>
    <p:extLst>
      <p:ext uri="{BB962C8B-B14F-4D97-AF65-F5344CB8AC3E}">
        <p14:creationId xmlns:p14="http://schemas.microsoft.com/office/powerpoint/2010/main" val="1175815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8078"/>
            <a:ext cx="8229600" cy="930073"/>
          </a:xfrm>
        </p:spPr>
        <p:txBody>
          <a:bodyPr/>
          <a:lstStyle/>
          <a:p>
            <a:pPr marL="0" indent="0"/>
            <a:r>
              <a:rPr lang="ja-JP" altLang="en-US" b="1" dirty="0">
                <a:solidFill>
                  <a:srgbClr val="1F497D"/>
                </a:solidFill>
              </a:rPr>
              <a:t>実行時エラー（２）</a:t>
            </a:r>
            <a:endParaRPr lang="en-US" altLang="ja-JP" b="1" dirty="0">
              <a:solidFill>
                <a:srgbClr val="1F497D"/>
              </a:solidFill>
            </a:endParaRPr>
          </a:p>
        </p:txBody>
      </p:sp>
      <p:sp>
        <p:nvSpPr>
          <p:cNvPr id="3" name="コンテンツ プレースホルダー 2"/>
          <p:cNvSpPr>
            <a:spLocks noGrp="1"/>
          </p:cNvSpPr>
          <p:nvPr>
            <p:ph idx="1"/>
          </p:nvPr>
        </p:nvSpPr>
        <p:spPr>
          <a:xfrm>
            <a:off x="183526" y="789683"/>
            <a:ext cx="8776947" cy="6068317"/>
          </a:xfrm>
        </p:spPr>
        <p:txBody>
          <a:bodyPr>
            <a:noAutofit/>
          </a:bodyPr>
          <a:lstStyle/>
          <a:p>
            <a:r>
              <a:rPr lang="ja-JP" altLang="en-US" sz="2400" dirty="0">
                <a:solidFill>
                  <a:srgbClr val="000000"/>
                </a:solidFill>
              </a:rPr>
              <a:t>経験を積むとエラーの原因がわかりやすくなる。</a:t>
            </a:r>
            <a:endParaRPr lang="en-US" altLang="ja-JP" sz="2400" dirty="0">
              <a:solidFill>
                <a:srgbClr val="000000"/>
              </a:solidFill>
            </a:endParaRPr>
          </a:p>
          <a:p>
            <a:r>
              <a:rPr lang="ja-JP" altLang="en-US" sz="2400" dirty="0">
                <a:solidFill>
                  <a:srgbClr val="000000"/>
                </a:solidFill>
              </a:rPr>
              <a:t>（例）</a:t>
            </a:r>
            <a:r>
              <a:rPr lang="en-US" altLang="ja-JP" sz="2400" dirty="0">
                <a:solidFill>
                  <a:srgbClr val="000000"/>
                </a:solidFill>
              </a:rPr>
              <a:t>colloid</a:t>
            </a:r>
            <a:r>
              <a:rPr lang="ja-JP" altLang="en-US" sz="2400" dirty="0">
                <a:solidFill>
                  <a:srgbClr val="000000"/>
                </a:solidFill>
              </a:rPr>
              <a:t>のパッケージが入ってない場合</a:t>
            </a:r>
            <a:br>
              <a:rPr lang="en-US" altLang="ja-JP" sz="2400" dirty="0">
                <a:solidFill>
                  <a:srgbClr val="000000"/>
                </a:solidFill>
              </a:rPr>
            </a:br>
            <a:r>
              <a:rPr lang="en-US" altLang="ja-JP" sz="2000" dirty="0">
                <a:solidFill>
                  <a:srgbClr val="000000"/>
                </a:solidFill>
              </a:rPr>
              <a:t>examples </a:t>
            </a:r>
            <a:r>
              <a:rPr lang="ja-JP" altLang="en-US" sz="2000" dirty="0">
                <a:solidFill>
                  <a:srgbClr val="000000"/>
                </a:solidFill>
              </a:rPr>
              <a:t>の</a:t>
            </a:r>
            <a:r>
              <a:rPr lang="en-US" altLang="ja-JP" sz="2000" dirty="0">
                <a:solidFill>
                  <a:srgbClr val="000000"/>
                </a:solidFill>
              </a:rPr>
              <a:t> colloid </a:t>
            </a:r>
            <a:r>
              <a:rPr lang="ja-JP" altLang="en-US" sz="2000" dirty="0">
                <a:solidFill>
                  <a:srgbClr val="000000"/>
                </a:solidFill>
              </a:rPr>
              <a:t>を実行しようとすると、</a:t>
            </a:r>
            <a:br>
              <a:rPr lang="en-US" altLang="ja-JP" sz="2000" dirty="0">
                <a:solidFill>
                  <a:srgbClr val="000000"/>
                </a:solidFill>
              </a:rPr>
            </a:br>
            <a:r>
              <a:rPr lang="en-US" altLang="ja-JP" sz="2000" dirty="0">
                <a:solidFill>
                  <a:schemeClr val="tx1">
                    <a:lumMod val="50000"/>
                    <a:lumOff val="50000"/>
                  </a:schemeClr>
                </a:solidFill>
              </a:rPr>
              <a:t>ERROR: Unknown pair style colloid (../force.cpp:246)</a:t>
            </a:r>
            <a:br>
              <a:rPr lang="en-US" altLang="ja-JP" sz="2000" dirty="0">
                <a:solidFill>
                  <a:schemeClr val="tx1">
                    <a:lumMod val="50000"/>
                    <a:lumOff val="50000"/>
                  </a:schemeClr>
                </a:solidFill>
              </a:rPr>
            </a:br>
            <a:r>
              <a:rPr lang="en-US" altLang="ja-JP" sz="2000" dirty="0">
                <a:solidFill>
                  <a:schemeClr val="tx1">
                    <a:lumMod val="50000"/>
                    <a:lumOff val="50000"/>
                  </a:schemeClr>
                </a:solidFill>
              </a:rPr>
              <a:t>Last command: </a:t>
            </a:r>
            <a:r>
              <a:rPr lang="en-US" altLang="ja-JP" sz="2000" dirty="0" err="1">
                <a:solidFill>
                  <a:schemeClr val="tx1">
                    <a:lumMod val="50000"/>
                    <a:lumOff val="50000"/>
                  </a:schemeClr>
                </a:solidFill>
              </a:rPr>
              <a:t>pair_style</a:t>
            </a:r>
            <a:r>
              <a:rPr lang="en-US" altLang="ja-JP" sz="2000" dirty="0">
                <a:solidFill>
                  <a:schemeClr val="tx1">
                    <a:lumMod val="50000"/>
                    <a:lumOff val="50000"/>
                  </a:schemeClr>
                </a:solidFill>
              </a:rPr>
              <a:t>	colloid 12.5</a:t>
            </a:r>
            <a:br>
              <a:rPr lang="en-US" altLang="ja-JP" sz="2000" dirty="0">
                <a:solidFill>
                  <a:schemeClr val="tx1">
                    <a:lumMod val="50000"/>
                    <a:lumOff val="50000"/>
                  </a:schemeClr>
                </a:solidFill>
              </a:rPr>
            </a:br>
            <a:r>
              <a:rPr lang="ja-JP" altLang="en-US" sz="2000" dirty="0"/>
              <a:t>のエラーが出る。</a:t>
            </a:r>
            <a:br>
              <a:rPr lang="en-US" altLang="ja-JP" sz="2000" dirty="0"/>
            </a:br>
            <a:br>
              <a:rPr lang="en-US" altLang="ja-JP" sz="2000" dirty="0"/>
            </a:br>
            <a:r>
              <a:rPr lang="en-US" altLang="ja-JP" sz="2000" dirty="0"/>
              <a:t>https://</a:t>
            </a:r>
            <a:r>
              <a:rPr lang="en-US" altLang="ja-JP" sz="2000" dirty="0" err="1"/>
              <a:t>lammps.sandia.gov</a:t>
            </a:r>
            <a:r>
              <a:rPr lang="en-US" altLang="ja-JP" sz="2000" dirty="0"/>
              <a:t>/doc/</a:t>
            </a:r>
            <a:r>
              <a:rPr lang="en-US" altLang="ja-JP" sz="2000" dirty="0" err="1"/>
              <a:t>Errors_messages.html</a:t>
            </a:r>
            <a:br>
              <a:rPr lang="en-US" altLang="ja-JP" sz="2000" dirty="0"/>
            </a:br>
            <a:r>
              <a:rPr lang="en-US" altLang="ja-JP" sz="2000" dirty="0"/>
              <a:t>13.3. Error messages</a:t>
            </a:r>
            <a:br>
              <a:rPr lang="en-US" altLang="ja-JP" sz="2000" dirty="0"/>
            </a:br>
            <a:r>
              <a:rPr lang="ja-JP" altLang="en-US" sz="2000" dirty="0"/>
              <a:t>のページには、</a:t>
            </a:r>
            <a:br>
              <a:rPr lang="en-US" altLang="ja-JP" sz="2000" dirty="0"/>
            </a:br>
            <a:r>
              <a:rPr lang="en-US" altLang="ja-JP" sz="2000" i="1" dirty="0">
                <a:solidFill>
                  <a:schemeClr val="tx1">
                    <a:lumMod val="50000"/>
                    <a:lumOff val="50000"/>
                  </a:schemeClr>
                </a:solidFill>
              </a:rPr>
              <a:t>Unknown pair style</a:t>
            </a:r>
          </a:p>
          <a:p>
            <a:pPr marL="400050" lvl="1" indent="0">
              <a:buNone/>
            </a:pPr>
            <a:r>
              <a:rPr lang="en-US" altLang="ja-JP" sz="1600" dirty="0">
                <a:solidFill>
                  <a:schemeClr val="tx1">
                    <a:lumMod val="50000"/>
                    <a:lumOff val="50000"/>
                  </a:schemeClr>
                </a:solidFill>
              </a:rPr>
              <a:t>The choice of pair style is unknown.</a:t>
            </a:r>
            <a:endParaRPr lang="is-IS" altLang="ja-JP" sz="2000" dirty="0"/>
          </a:p>
          <a:p>
            <a:pPr marL="400050" lvl="1" indent="0">
              <a:buNone/>
            </a:pPr>
            <a:r>
              <a:rPr lang="is-IS" altLang="ja-JP" sz="2000" dirty="0">
                <a:sym typeface="Wingdings"/>
              </a:rPr>
              <a:t> make yes-colloid </a:t>
            </a:r>
            <a:r>
              <a:rPr lang="ja-JP" altLang="en-US" sz="2000" dirty="0">
                <a:sym typeface="Wingdings"/>
              </a:rPr>
              <a:t>にように、</a:t>
            </a:r>
            <a:r>
              <a:rPr lang="is-IS" altLang="ja-JP" sz="2000" dirty="0">
                <a:sym typeface="Wingdings"/>
              </a:rPr>
              <a:t> </a:t>
            </a:r>
            <a:r>
              <a:rPr lang="en-US" altLang="ja-JP" sz="2000" dirty="0">
                <a:solidFill>
                  <a:srgbClr val="000000"/>
                </a:solidFill>
              </a:rPr>
              <a:t>colloid</a:t>
            </a:r>
            <a:r>
              <a:rPr lang="ja-JP" altLang="en-US" sz="2000" dirty="0">
                <a:solidFill>
                  <a:srgbClr val="000000"/>
                </a:solidFill>
              </a:rPr>
              <a:t>のパッケージを入れれば解決する。</a:t>
            </a:r>
            <a:br>
              <a:rPr lang="en-US" altLang="ja-JP" sz="2000" dirty="0">
                <a:solidFill>
                  <a:srgbClr val="000000"/>
                </a:solidFill>
              </a:rPr>
            </a:br>
            <a:r>
              <a:rPr lang="ja-JP" altLang="en-US" sz="2000" dirty="0">
                <a:solidFill>
                  <a:srgbClr val="000000"/>
                </a:solidFill>
              </a:rPr>
              <a:t>　</a:t>
            </a:r>
            <a:r>
              <a:rPr lang="en-US" altLang="ja-JP" sz="2000" dirty="0">
                <a:solidFill>
                  <a:srgbClr val="000000"/>
                </a:solidFill>
              </a:rPr>
              <a:t> </a:t>
            </a:r>
            <a:r>
              <a:rPr lang="ja-JP" altLang="en-US" sz="2000" dirty="0">
                <a:solidFill>
                  <a:srgbClr val="000000"/>
                </a:solidFill>
              </a:rPr>
              <a:t>（パッケージのインストールについては、付録を参照）</a:t>
            </a:r>
            <a:endParaRPr lang="en-US" altLang="ja-JP" sz="2000" dirty="0"/>
          </a:p>
        </p:txBody>
      </p:sp>
      <p:sp>
        <p:nvSpPr>
          <p:cNvPr id="5" name="テキスト ボックス 4"/>
          <p:cNvSpPr txBox="1"/>
          <p:nvPr/>
        </p:nvSpPr>
        <p:spPr>
          <a:xfrm>
            <a:off x="6442864" y="1622379"/>
            <a:ext cx="2604957" cy="1477328"/>
          </a:xfrm>
          <a:prstGeom prst="rect">
            <a:avLst/>
          </a:prstGeom>
          <a:noFill/>
          <a:ln>
            <a:solidFill>
              <a:schemeClr val="tx1"/>
            </a:solidFill>
          </a:ln>
        </p:spPr>
        <p:txBody>
          <a:bodyPr wrap="square" rtlCol="0">
            <a:spAutoFit/>
          </a:bodyPr>
          <a:lstStyle/>
          <a:p>
            <a:r>
              <a:rPr kumimoji="1" lang="ja-JP" altLang="en-US" dirty="0"/>
              <a:t>入力ファイル（</a:t>
            </a:r>
            <a:r>
              <a:rPr kumimoji="1" lang="en-US" altLang="ja-JP" dirty="0" err="1"/>
              <a:t>in.colloid</a:t>
            </a:r>
            <a:r>
              <a:rPr kumimoji="1" lang="ja-JP" altLang="en-US" dirty="0"/>
              <a:t>）において、</a:t>
            </a:r>
            <a:br>
              <a:rPr kumimoji="1" lang="en-US" altLang="ja-JP" dirty="0"/>
            </a:br>
            <a:r>
              <a:rPr kumimoji="1" lang="en-US" altLang="ja-JP" dirty="0">
                <a:solidFill>
                  <a:srgbClr val="0000FF"/>
                </a:solidFill>
              </a:rPr>
              <a:t>“</a:t>
            </a:r>
            <a:r>
              <a:rPr kumimoji="1" lang="en-US" altLang="ja-JP" dirty="0" err="1">
                <a:solidFill>
                  <a:srgbClr val="0000FF"/>
                </a:solidFill>
              </a:rPr>
              <a:t>pair_style</a:t>
            </a:r>
            <a:r>
              <a:rPr kumimoji="1" lang="en-US" altLang="ja-JP" dirty="0">
                <a:solidFill>
                  <a:srgbClr val="0000FF"/>
                </a:solidFill>
              </a:rPr>
              <a:t> colloid 12.5” </a:t>
            </a:r>
            <a:r>
              <a:rPr kumimoji="1" lang="ja-JP" altLang="en-US" dirty="0">
                <a:solidFill>
                  <a:srgbClr val="000000"/>
                </a:solidFill>
              </a:rPr>
              <a:t>という指定が許されていない</a:t>
            </a: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17</a:t>
            </a:fld>
            <a:endParaRPr kumimoji="1" lang="ja-JP" altLang="en-US"/>
          </a:p>
        </p:txBody>
      </p:sp>
    </p:spTree>
    <p:extLst>
      <p:ext uri="{BB962C8B-B14F-4D97-AF65-F5344CB8AC3E}">
        <p14:creationId xmlns:p14="http://schemas.microsoft.com/office/powerpoint/2010/main" val="1050572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831735"/>
          </a:xfrm>
        </p:spPr>
        <p:txBody>
          <a:bodyPr/>
          <a:lstStyle/>
          <a:p>
            <a:r>
              <a:rPr lang="en-US" altLang="ja-JP" dirty="0"/>
              <a:t>LAMMPS</a:t>
            </a:r>
            <a:r>
              <a:rPr lang="ja-JP" altLang="en-US" dirty="0"/>
              <a:t>の</a:t>
            </a:r>
            <a:r>
              <a:rPr lang="en-US" altLang="ja-JP" dirty="0"/>
              <a:t>examples</a:t>
            </a:r>
            <a:r>
              <a:rPr lang="ja-JP" altLang="en-US" dirty="0"/>
              <a:t>について</a:t>
            </a:r>
            <a:endParaRPr kumimoji="1" lang="ja-JP" altLang="en-US" dirty="0"/>
          </a:p>
        </p:txBody>
      </p:sp>
      <p:sp>
        <p:nvSpPr>
          <p:cNvPr id="6" name="Rectangle 4"/>
          <p:cNvSpPr txBox="1">
            <a:spLocks noChangeArrowheads="1"/>
          </p:cNvSpPr>
          <p:nvPr/>
        </p:nvSpPr>
        <p:spPr>
          <a:xfrm>
            <a:off x="96580" y="2753546"/>
            <a:ext cx="5052807" cy="41271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2400" dirty="0"/>
              <a:t>2</a:t>
            </a:r>
            <a:r>
              <a:rPr lang="ja-JP" altLang="en-US" sz="2400" dirty="0"/>
              <a:t>次元系（ビジュアル重視）</a:t>
            </a:r>
            <a:endParaRPr lang="en-US" altLang="ja-JP" sz="2400" dirty="0"/>
          </a:p>
          <a:p>
            <a:pPr lvl="1"/>
            <a:r>
              <a:rPr lang="en-US" altLang="ja-JP" sz="2400" dirty="0"/>
              <a:t>colloid, crack, flow, friction, </a:t>
            </a:r>
            <a:br>
              <a:rPr lang="en-US" altLang="ja-JP" sz="2400" dirty="0"/>
            </a:br>
            <a:r>
              <a:rPr lang="en-US" altLang="ja-JP" sz="2400" dirty="0"/>
              <a:t>micelle, </a:t>
            </a:r>
            <a:r>
              <a:rPr lang="en-US" altLang="ja-JP" sz="2400" dirty="0" err="1"/>
              <a:t>nemd</a:t>
            </a:r>
            <a:r>
              <a:rPr lang="en-US" altLang="ja-JP" sz="2400" dirty="0"/>
              <a:t>, obstacle, shear</a:t>
            </a:r>
          </a:p>
          <a:p>
            <a:r>
              <a:rPr lang="en-US" altLang="ja-JP" sz="2400" dirty="0"/>
              <a:t>3</a:t>
            </a:r>
            <a:r>
              <a:rPr lang="ja-JP" altLang="en-US" sz="2400" dirty="0"/>
              <a:t>次元系（簡単なもの）</a:t>
            </a:r>
            <a:endParaRPr lang="en-US" altLang="ja-JP" sz="2400" dirty="0"/>
          </a:p>
          <a:p>
            <a:pPr lvl="1"/>
            <a:r>
              <a:rPr lang="en-US" altLang="ja-JP" sz="2400" dirty="0"/>
              <a:t>melt, peptide</a:t>
            </a:r>
          </a:p>
          <a:p>
            <a:r>
              <a:rPr lang="ja-JP" altLang="en-US" sz="2400" dirty="0"/>
              <a:t>力場</a:t>
            </a:r>
            <a:endParaRPr lang="en-US" altLang="ja-JP" sz="2400" dirty="0"/>
          </a:p>
          <a:p>
            <a:pPr lvl="1"/>
            <a:r>
              <a:rPr lang="en-US" altLang="ja-JP" sz="2400" dirty="0" err="1"/>
              <a:t>dreiding</a:t>
            </a:r>
            <a:r>
              <a:rPr lang="en-US" altLang="ja-JP" sz="2400" dirty="0"/>
              <a:t>, </a:t>
            </a:r>
            <a:r>
              <a:rPr lang="en-US" altLang="ja-JP" sz="2400" dirty="0" err="1"/>
              <a:t>kim</a:t>
            </a:r>
            <a:r>
              <a:rPr lang="en-US" altLang="ja-JP" sz="2400" dirty="0"/>
              <a:t>, </a:t>
            </a:r>
            <a:r>
              <a:rPr lang="en-US" altLang="ja-JP" sz="2400" dirty="0" err="1"/>
              <a:t>reax</a:t>
            </a:r>
            <a:endParaRPr lang="en-US" altLang="ja-JP" sz="2400" dirty="0"/>
          </a:p>
          <a:p>
            <a:r>
              <a:rPr lang="ja-JP" altLang="en-US" sz="2400" dirty="0"/>
              <a:t>高速化機能</a:t>
            </a:r>
            <a:endParaRPr lang="en-US" altLang="ja-JP" sz="2400" dirty="0"/>
          </a:p>
          <a:p>
            <a:pPr lvl="1"/>
            <a:r>
              <a:rPr lang="en-US" altLang="ja-JP" sz="2400" dirty="0" err="1"/>
              <a:t>cuda</a:t>
            </a:r>
            <a:r>
              <a:rPr lang="en-US" altLang="ja-JP" sz="2400" dirty="0"/>
              <a:t>, </a:t>
            </a:r>
            <a:r>
              <a:rPr lang="en-US" altLang="ja-JP" sz="2400" dirty="0" err="1"/>
              <a:t>gpu</a:t>
            </a:r>
            <a:r>
              <a:rPr lang="en-US" altLang="ja-JP" sz="2400" dirty="0"/>
              <a:t>, </a:t>
            </a:r>
            <a:r>
              <a:rPr lang="en-US" altLang="ja-JP" sz="2400" dirty="0" err="1"/>
              <a:t>intel</a:t>
            </a:r>
            <a:endParaRPr lang="en-US" altLang="ja-JP" sz="2400" dirty="0"/>
          </a:p>
        </p:txBody>
      </p:sp>
      <p:graphicFrame>
        <p:nvGraphicFramePr>
          <p:cNvPr id="7" name="表 6"/>
          <p:cNvGraphicFramePr>
            <a:graphicFrameLocks noGrp="1"/>
          </p:cNvGraphicFramePr>
          <p:nvPr>
            <p:extLst>
              <p:ext uri="{D42A27DB-BD31-4B8C-83A1-F6EECF244321}">
                <p14:modId xmlns:p14="http://schemas.microsoft.com/office/powerpoint/2010/main" val="1860718815"/>
              </p:ext>
            </p:extLst>
          </p:nvPr>
        </p:nvGraphicFramePr>
        <p:xfrm>
          <a:off x="4866823" y="3680226"/>
          <a:ext cx="4216037" cy="2661920"/>
        </p:xfrm>
        <a:graphic>
          <a:graphicData uri="http://schemas.openxmlformats.org/drawingml/2006/table">
            <a:tbl>
              <a:tblPr firstRow="1" bandRow="1">
                <a:tableStyleId>{5C22544A-7EE6-4342-B048-85BDC9FD1C3A}</a:tableStyleId>
              </a:tblPr>
              <a:tblGrid>
                <a:gridCol w="995680">
                  <a:extLst>
                    <a:ext uri="{9D8B030D-6E8A-4147-A177-3AD203B41FA5}">
                      <a16:colId xmlns:a16="http://schemas.microsoft.com/office/drawing/2014/main" val="20000"/>
                    </a:ext>
                  </a:extLst>
                </a:gridCol>
                <a:gridCol w="3220357">
                  <a:extLst>
                    <a:ext uri="{9D8B030D-6E8A-4147-A177-3AD203B41FA5}">
                      <a16:colId xmlns:a16="http://schemas.microsoft.com/office/drawing/2014/main" val="20001"/>
                    </a:ext>
                  </a:extLst>
                </a:gridCol>
              </a:tblGrid>
              <a:tr h="370840">
                <a:tc>
                  <a:txBody>
                    <a:bodyPr/>
                    <a:lstStyle/>
                    <a:p>
                      <a:pPr algn="ctr"/>
                      <a:r>
                        <a:rPr kumimoji="1" lang="ja-JP" altLang="en-US" dirty="0">
                          <a:solidFill>
                            <a:schemeClr val="tx1"/>
                          </a:solidFill>
                        </a:rPr>
                        <a:t>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solidFill>
                            <a:schemeClr val="tx1"/>
                          </a:solidFill>
                        </a:rPr>
                        <a:t>説明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t>melt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rapid melt of 3d LJ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t>micelle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self-assembly of small lipid-like molecules into 2d bilayers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t>colloid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big colloid particles in a small particle solvent, 2d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t>peptide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dynamics of a small solvated peptide chain (5-mer)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角丸四角形 7"/>
          <p:cNvSpPr/>
          <p:nvPr/>
        </p:nvSpPr>
        <p:spPr bwMode="auto">
          <a:xfrm>
            <a:off x="5329709" y="3146826"/>
            <a:ext cx="3239106" cy="442674"/>
          </a:xfrm>
          <a:prstGeom prst="roundRect">
            <a:avLst/>
          </a:prstGeom>
          <a:solidFill>
            <a:srgbClr val="FFFFCC"/>
          </a:solidFill>
          <a:ln w="38100">
            <a:solidFill>
              <a:schemeClr val="tx1"/>
            </a:solidFill>
          </a:ln>
          <a:effectLst/>
          <a:extLst/>
        </p:spPr>
        <p:txBody>
          <a:bodyPr vert="horz" wrap="none" lIns="91440" tIns="45720" rIns="91440" bIns="45720" numCol="1" rtlCol="0" anchor="t" anchorCtr="0" compatLnSpc="1">
            <a:prstTxWarp prst="textNoShape">
              <a:avLst/>
            </a:prstTxWarp>
            <a:spAutoFit/>
          </a:bodyPr>
          <a:lstStyle/>
          <a:p>
            <a:pPr marL="342900" indent="-342900" algn="ctr"/>
            <a:r>
              <a:rPr lang="ja-JP" altLang="en-US" sz="2000" dirty="0">
                <a:solidFill>
                  <a:schemeClr val="tx1"/>
                </a:solidFill>
              </a:rPr>
              <a:t>高分子物理向けの</a:t>
            </a:r>
            <a:r>
              <a:rPr lang="en-US" altLang="ja-JP" sz="2000" dirty="0">
                <a:solidFill>
                  <a:schemeClr val="tx1"/>
                </a:solidFill>
              </a:rPr>
              <a:t>Examples</a:t>
            </a:r>
            <a:endParaRPr kumimoji="1" lang="ja-JP" altLang="en-US" sz="2000" dirty="0" err="1">
              <a:solidFill>
                <a:schemeClr val="tx1"/>
              </a:solidFill>
            </a:endParaRPr>
          </a:p>
        </p:txBody>
      </p:sp>
      <p:sp>
        <p:nvSpPr>
          <p:cNvPr id="9" name="正方形/長方形 8"/>
          <p:cNvSpPr/>
          <p:nvPr/>
        </p:nvSpPr>
        <p:spPr>
          <a:xfrm flipV="1">
            <a:off x="872562" y="3293801"/>
            <a:ext cx="954435" cy="30621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95475" y="783583"/>
            <a:ext cx="8361242" cy="1877437"/>
          </a:xfrm>
          <a:prstGeom prst="rect">
            <a:avLst/>
          </a:prstGeom>
          <a:noFill/>
        </p:spPr>
        <p:txBody>
          <a:bodyPr wrap="square" rtlCol="0">
            <a:spAutoFit/>
          </a:bodyPr>
          <a:lstStyle/>
          <a:p>
            <a:pPr marL="342900" indent="-342900">
              <a:buFont typeface="Wingdings" charset="2"/>
              <a:buChar char="Ø"/>
            </a:pPr>
            <a:r>
              <a:rPr lang="en-US" altLang="ja-JP" sz="2400" dirty="0"/>
              <a:t>LAMMPS </a:t>
            </a:r>
            <a:r>
              <a:rPr lang="ja-JP" altLang="en-US" sz="2400" dirty="0"/>
              <a:t>の</a:t>
            </a:r>
            <a:r>
              <a:rPr lang="en-US" altLang="ja-JP" sz="2400" dirty="0"/>
              <a:t> examples</a:t>
            </a:r>
            <a:br>
              <a:rPr lang="en-US" altLang="ja-JP" sz="2400" dirty="0"/>
            </a:br>
            <a:r>
              <a:rPr lang="en-US" altLang="ja-JP" sz="2400" b="1" dirty="0"/>
              <a:t>LAMMPS</a:t>
            </a:r>
            <a:r>
              <a:rPr lang="ja-JP" altLang="en-US" sz="2400" b="1" dirty="0"/>
              <a:t>パッケージ</a:t>
            </a:r>
            <a:r>
              <a:rPr lang="ja-JP" altLang="en-US" sz="2400" b="1" dirty="0">
                <a:solidFill>
                  <a:srgbClr val="002060"/>
                </a:solidFill>
              </a:rPr>
              <a:t>：</a:t>
            </a:r>
            <a:r>
              <a:rPr lang="en-US" altLang="ja-JP" sz="2400" b="1" dirty="0">
                <a:solidFill>
                  <a:srgbClr val="002060"/>
                </a:solidFill>
              </a:rPr>
              <a:t> </a:t>
            </a:r>
            <a:r>
              <a:rPr lang="en-US" altLang="ja-JP" sz="2400" b="1" dirty="0" err="1">
                <a:solidFill>
                  <a:srgbClr val="002060"/>
                </a:solidFill>
              </a:rPr>
              <a:t>lammps</a:t>
            </a:r>
            <a:r>
              <a:rPr lang="en-US" altLang="ja-JP" sz="2400" b="1" dirty="0">
                <a:solidFill>
                  <a:srgbClr val="002060"/>
                </a:solidFill>
              </a:rPr>
              <a:t>-</a:t>
            </a:r>
            <a:r>
              <a:rPr lang="de-DE" altLang="ja-JP" sz="2400" b="1" dirty="0">
                <a:solidFill>
                  <a:srgbClr val="002060"/>
                </a:solidFill>
              </a:rPr>
              <a:t>11Aug17</a:t>
            </a:r>
            <a:r>
              <a:rPr lang="en-US" altLang="ja-JP" sz="2400" b="1" dirty="0">
                <a:solidFill>
                  <a:srgbClr val="002060"/>
                </a:solidFill>
              </a:rPr>
              <a:t>/examples</a:t>
            </a:r>
            <a:br>
              <a:rPr lang="en-US" altLang="ja-JP" sz="2400" b="1" dirty="0"/>
            </a:br>
            <a:r>
              <a:rPr lang="ja-JP" altLang="en-US" sz="2400" b="1" dirty="0"/>
              <a:t>（</a:t>
            </a:r>
            <a:r>
              <a:rPr lang="en-US" altLang="ja-JP" sz="2400" b="1" dirty="0" err="1"/>
              <a:t>MateriApps</a:t>
            </a:r>
            <a:r>
              <a:rPr lang="en-US" altLang="ja-JP" sz="2400" b="1" dirty="0"/>
              <a:t> LIVE!</a:t>
            </a:r>
            <a:r>
              <a:rPr lang="ja-JP" altLang="en-US" sz="2400" b="1" dirty="0"/>
              <a:t>：</a:t>
            </a:r>
            <a:r>
              <a:rPr lang="en-US" altLang="ja-JP" sz="2400" b="1" dirty="0"/>
              <a:t> </a:t>
            </a:r>
            <a:r>
              <a:rPr lang="en-US" altLang="ja-JP" sz="2400" b="1" dirty="0">
                <a:solidFill>
                  <a:srgbClr val="002060"/>
                </a:solidFill>
              </a:rPr>
              <a:t>/</a:t>
            </a:r>
            <a:r>
              <a:rPr lang="en-US" altLang="ja-JP" sz="2400" b="1" dirty="0" err="1">
                <a:solidFill>
                  <a:srgbClr val="002060"/>
                </a:solidFill>
              </a:rPr>
              <a:t>usr</a:t>
            </a:r>
            <a:r>
              <a:rPr lang="en-US" altLang="ja-JP" sz="2400" b="1" dirty="0">
                <a:solidFill>
                  <a:srgbClr val="002060"/>
                </a:solidFill>
              </a:rPr>
              <a:t>/share/doc/</a:t>
            </a:r>
            <a:r>
              <a:rPr lang="en-US" altLang="ja-JP" sz="2400" b="1" dirty="0" err="1">
                <a:solidFill>
                  <a:srgbClr val="002060"/>
                </a:solidFill>
              </a:rPr>
              <a:t>lammps</a:t>
            </a:r>
            <a:r>
              <a:rPr lang="en-US" altLang="ja-JP" sz="2400" b="1" dirty="0">
                <a:solidFill>
                  <a:srgbClr val="002060"/>
                </a:solidFill>
              </a:rPr>
              <a:t>-doc/examples</a:t>
            </a:r>
            <a:r>
              <a:rPr lang="ja-JP" altLang="en-US" sz="2400" b="1" dirty="0"/>
              <a:t>）</a:t>
            </a:r>
          </a:p>
          <a:p>
            <a:pPr marL="342900" indent="-342900">
              <a:buFont typeface="Wingdings" charset="2"/>
              <a:buChar char="Ø"/>
            </a:pPr>
            <a:r>
              <a:rPr lang="en-US" altLang="ja-JP" sz="2400" dirty="0"/>
              <a:t>examples </a:t>
            </a:r>
            <a:r>
              <a:rPr lang="ja-JP" altLang="en-US" sz="2400" dirty="0"/>
              <a:t>の</a:t>
            </a:r>
            <a:r>
              <a:rPr lang="ja-JP" altLang="en-US" sz="2400" dirty="0">
                <a:solidFill>
                  <a:srgbClr val="000000"/>
                </a:solidFill>
              </a:rPr>
              <a:t>解説</a:t>
            </a:r>
            <a:br>
              <a:rPr lang="en-US" altLang="ja-JP" sz="2400" dirty="0">
                <a:solidFill>
                  <a:srgbClr val="000000"/>
                </a:solidFill>
              </a:rPr>
            </a:br>
            <a:r>
              <a:rPr lang="en-US" altLang="ja-JP" sz="2000" dirty="0">
                <a:solidFill>
                  <a:srgbClr val="FF0000"/>
                </a:solidFill>
              </a:rPr>
              <a:t>https://</a:t>
            </a:r>
            <a:r>
              <a:rPr lang="en-US" altLang="ja-JP" sz="2000" dirty="0" err="1">
                <a:solidFill>
                  <a:srgbClr val="FF0000"/>
                </a:solidFill>
              </a:rPr>
              <a:t>lammps.sandia.gov</a:t>
            </a:r>
            <a:r>
              <a:rPr lang="en-US" altLang="ja-JP" sz="2000" dirty="0">
                <a:solidFill>
                  <a:srgbClr val="FF0000"/>
                </a:solidFill>
              </a:rPr>
              <a:t>/doc/</a:t>
            </a:r>
            <a:r>
              <a:rPr lang="en-US" altLang="ja-JP" sz="2000" dirty="0" err="1">
                <a:solidFill>
                  <a:srgbClr val="FF0000"/>
                </a:solidFill>
              </a:rPr>
              <a:t>Examples.html</a:t>
            </a:r>
            <a:endParaRPr kumimoji="1" lang="ja-JP" altLang="en-US" sz="2000" dirty="0">
              <a:solidFill>
                <a:srgbClr val="FF0000"/>
              </a:solidFill>
            </a:endParaRPr>
          </a:p>
        </p:txBody>
      </p:sp>
      <p:sp>
        <p:nvSpPr>
          <p:cNvPr id="13" name="正方形/長方形 12"/>
          <p:cNvSpPr/>
          <p:nvPr/>
        </p:nvSpPr>
        <p:spPr>
          <a:xfrm flipV="1">
            <a:off x="872562" y="3683470"/>
            <a:ext cx="954435" cy="30621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flipV="1">
            <a:off x="872562" y="4519751"/>
            <a:ext cx="732261" cy="30621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18</a:t>
            </a:fld>
            <a:endParaRPr kumimoji="1" lang="ja-JP" altLang="en-US"/>
          </a:p>
        </p:txBody>
      </p:sp>
    </p:spTree>
    <p:extLst>
      <p:ext uri="{BB962C8B-B14F-4D97-AF65-F5344CB8AC3E}">
        <p14:creationId xmlns:p14="http://schemas.microsoft.com/office/powerpoint/2010/main" val="550595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1143000"/>
          </a:xfrm>
        </p:spPr>
        <p:txBody>
          <a:bodyPr/>
          <a:lstStyle/>
          <a:p>
            <a:r>
              <a:rPr lang="ja-JP" altLang="en-US" dirty="0"/>
              <a:t>高分子物理向けの</a:t>
            </a:r>
            <a:r>
              <a:rPr lang="en-US" altLang="ja-JP" dirty="0"/>
              <a:t>examples</a:t>
            </a:r>
            <a:endParaRPr kumimoji="1" lang="ja-JP" altLang="en-US" dirty="0"/>
          </a:p>
        </p:txBody>
      </p:sp>
      <p:sp>
        <p:nvSpPr>
          <p:cNvPr id="6" name="Rectangle 4"/>
          <p:cNvSpPr txBox="1">
            <a:spLocks noChangeArrowheads="1"/>
          </p:cNvSpPr>
          <p:nvPr/>
        </p:nvSpPr>
        <p:spPr>
          <a:xfrm>
            <a:off x="152399" y="1295400"/>
            <a:ext cx="8856821" cy="5410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2800" dirty="0"/>
              <a:t>melt: FCC</a:t>
            </a:r>
            <a:r>
              <a:rPr lang="ja-JP" altLang="en-US" sz="2800" dirty="0"/>
              <a:t>格子状に並んだ</a:t>
            </a:r>
            <a:r>
              <a:rPr lang="en-US" altLang="ja-JP" sz="2800" dirty="0"/>
              <a:t>LJ</a:t>
            </a:r>
            <a:r>
              <a:rPr lang="ja-JP" altLang="en-US" sz="2800" dirty="0"/>
              <a:t>粒子が溶けて拡散</a:t>
            </a:r>
            <a:endParaRPr lang="en-US" altLang="ja-JP" sz="2800" dirty="0"/>
          </a:p>
          <a:p>
            <a:r>
              <a:rPr lang="en-US" altLang="ja-JP" sz="2800" dirty="0"/>
              <a:t>micelle: 3</a:t>
            </a:r>
            <a:r>
              <a:rPr lang="ja-JP" altLang="en-US" sz="2800" dirty="0"/>
              <a:t>要素からなるミセル系。会合していく</a:t>
            </a:r>
            <a:br>
              <a:rPr lang="en-US" altLang="ja-JP" sz="2800" dirty="0"/>
            </a:br>
            <a:r>
              <a:rPr lang="ja-JP" altLang="en-US" sz="2800" dirty="0"/>
              <a:t>　　　　　</a:t>
            </a:r>
            <a:r>
              <a:rPr lang="en-US" altLang="ja-JP" sz="2800" dirty="0"/>
              <a:t>2</a:t>
            </a:r>
            <a:r>
              <a:rPr lang="ja-JP" altLang="en-US" sz="2800" dirty="0"/>
              <a:t>次元の計算（</a:t>
            </a:r>
            <a:r>
              <a:rPr lang="ja-JP" altLang="en-US" sz="2800" dirty="0">
                <a:sym typeface="Wingdings"/>
              </a:rPr>
              <a:t></a:t>
            </a:r>
            <a:r>
              <a:rPr lang="en-US" altLang="ja-JP" sz="2800" dirty="0">
                <a:sym typeface="Wingdings"/>
              </a:rPr>
              <a:t> </a:t>
            </a:r>
            <a:r>
              <a:rPr lang="en-US" altLang="ja-JP" sz="2800" dirty="0"/>
              <a:t>3</a:t>
            </a:r>
            <a:r>
              <a:rPr lang="ja-JP" altLang="en-US" sz="2800" dirty="0"/>
              <a:t>次元への拡張を考える）</a:t>
            </a:r>
          </a:p>
          <a:p>
            <a:r>
              <a:rPr lang="en-US" altLang="ja-JP" sz="2800" dirty="0"/>
              <a:t>colloid: </a:t>
            </a:r>
            <a:r>
              <a:rPr lang="ja-JP" altLang="en-US" sz="2800" dirty="0"/>
              <a:t>大きいコロイド粒子と小さい</a:t>
            </a:r>
            <a:r>
              <a:rPr lang="en-US" altLang="ja-JP" sz="2800" dirty="0"/>
              <a:t>LJ</a:t>
            </a:r>
            <a:r>
              <a:rPr lang="ja-JP" altLang="en-US" sz="2800" dirty="0"/>
              <a:t>粒子の系</a:t>
            </a:r>
            <a:br>
              <a:rPr lang="en-US" altLang="ja-JP" sz="2800" dirty="0"/>
            </a:br>
            <a:r>
              <a:rPr lang="ja-JP" altLang="en-US" sz="2800" dirty="0"/>
              <a:t>　　　　　</a:t>
            </a:r>
            <a:r>
              <a:rPr lang="en-US" altLang="ja-JP" sz="2800" dirty="0"/>
              <a:t>2</a:t>
            </a:r>
            <a:r>
              <a:rPr lang="ja-JP" altLang="en-US" sz="2800" dirty="0"/>
              <a:t>次元の計算（</a:t>
            </a:r>
            <a:r>
              <a:rPr lang="ja-JP" altLang="en-US" sz="2800" dirty="0">
                <a:sym typeface="Wingdings"/>
              </a:rPr>
              <a:t></a:t>
            </a:r>
            <a:r>
              <a:rPr lang="en-US" altLang="ja-JP" sz="2800" dirty="0">
                <a:sym typeface="Wingdings"/>
              </a:rPr>
              <a:t> </a:t>
            </a:r>
            <a:r>
              <a:rPr lang="en-US" altLang="ja-JP" sz="2800" dirty="0"/>
              <a:t>3</a:t>
            </a:r>
            <a:r>
              <a:rPr lang="ja-JP" altLang="en-US" sz="2800" dirty="0"/>
              <a:t>次元への拡張を考える）</a:t>
            </a:r>
            <a:br>
              <a:rPr lang="en-US" altLang="ja-JP" sz="2800" dirty="0"/>
            </a:br>
            <a:r>
              <a:rPr lang="ja-JP" altLang="en-US" sz="2800" dirty="0"/>
              <a:t>　　　　　</a:t>
            </a:r>
            <a:r>
              <a:rPr lang="en-US" altLang="ja-JP" sz="2800" dirty="0">
                <a:solidFill>
                  <a:srgbClr val="FF0000"/>
                </a:solidFill>
              </a:rPr>
              <a:t>※ COLLOID package</a:t>
            </a:r>
            <a:r>
              <a:rPr lang="ja-JP" altLang="en-US" sz="2800" dirty="0">
                <a:solidFill>
                  <a:srgbClr val="FF0000"/>
                </a:solidFill>
              </a:rPr>
              <a:t>のインストールが必要</a:t>
            </a:r>
            <a:br>
              <a:rPr lang="en-US" altLang="ja-JP" sz="2800" dirty="0">
                <a:solidFill>
                  <a:srgbClr val="FF0000"/>
                </a:solidFill>
              </a:rPr>
            </a:br>
            <a:r>
              <a:rPr lang="ja-JP" altLang="en-US" sz="2800" dirty="0">
                <a:solidFill>
                  <a:srgbClr val="FF0000"/>
                </a:solidFill>
              </a:rPr>
              <a:t>　　　　　</a:t>
            </a:r>
            <a:r>
              <a:rPr lang="ja-JP" altLang="en-US" sz="2800" dirty="0"/>
              <a:t>（本日の講習では、インストールされているもの</a:t>
            </a:r>
            <a:br>
              <a:rPr lang="en-US" altLang="ja-JP" sz="2800" dirty="0"/>
            </a:br>
            <a:r>
              <a:rPr lang="ja-JP" altLang="en-US" sz="2800" dirty="0"/>
              <a:t>　　　　　　を用いる。）</a:t>
            </a:r>
          </a:p>
          <a:p>
            <a:endParaRPr lang="en-US" altLang="ja-JP" dirty="0"/>
          </a:p>
          <a:p>
            <a:endParaRPr lang="en-US" altLang="ja-JP"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19</a:t>
            </a:fld>
            <a:endParaRPr kumimoji="1" lang="ja-JP" altLang="en-US"/>
          </a:p>
        </p:txBody>
      </p:sp>
    </p:spTree>
    <p:extLst>
      <p:ext uri="{BB962C8B-B14F-4D97-AF65-F5344CB8AC3E}">
        <p14:creationId xmlns:p14="http://schemas.microsoft.com/office/powerpoint/2010/main" val="117016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867960"/>
          </a:xfrm>
        </p:spPr>
        <p:txBody>
          <a:bodyPr/>
          <a:lstStyle/>
          <a:p>
            <a:r>
              <a:rPr kumimoji="1" lang="en-US" altLang="ja-JP" dirty="0"/>
              <a:t>Outline</a:t>
            </a:r>
            <a:endParaRPr kumimoji="1" lang="ja-JP" altLang="en-US" dirty="0"/>
          </a:p>
        </p:txBody>
      </p:sp>
      <p:sp>
        <p:nvSpPr>
          <p:cNvPr id="3" name="コンテンツ プレースホルダー 2"/>
          <p:cNvSpPr>
            <a:spLocks noGrp="1"/>
          </p:cNvSpPr>
          <p:nvPr>
            <p:ph idx="1"/>
          </p:nvPr>
        </p:nvSpPr>
        <p:spPr>
          <a:xfrm>
            <a:off x="457199" y="879276"/>
            <a:ext cx="8501114" cy="5978724"/>
          </a:xfrm>
        </p:spPr>
        <p:txBody>
          <a:bodyPr>
            <a:normAutofit/>
          </a:bodyPr>
          <a:lstStyle/>
          <a:p>
            <a:r>
              <a:rPr lang="en-US" altLang="ja-JP" sz="2800" dirty="0" err="1">
                <a:solidFill>
                  <a:srgbClr val="000000"/>
                </a:solidFill>
              </a:rPr>
              <a:t>MateriApps</a:t>
            </a:r>
            <a:r>
              <a:rPr lang="en-US" altLang="ja-JP" sz="2800" dirty="0">
                <a:solidFill>
                  <a:srgbClr val="000000"/>
                </a:solidFill>
              </a:rPr>
              <a:t> LIVE!</a:t>
            </a:r>
            <a:r>
              <a:rPr lang="ja-JP" altLang="en-US" sz="2800" dirty="0">
                <a:solidFill>
                  <a:srgbClr val="000000"/>
                </a:solidFill>
              </a:rPr>
              <a:t>の設定</a:t>
            </a:r>
            <a:endParaRPr lang="en-US" altLang="ja-JP" sz="2800" dirty="0">
              <a:solidFill>
                <a:srgbClr val="000000"/>
              </a:solidFill>
            </a:endParaRPr>
          </a:p>
          <a:p>
            <a:r>
              <a:rPr lang="en-US" altLang="ja-JP" sz="2800" dirty="0">
                <a:solidFill>
                  <a:srgbClr val="000000"/>
                </a:solidFill>
              </a:rPr>
              <a:t>LAMMPS</a:t>
            </a:r>
            <a:r>
              <a:rPr lang="ja-JP" altLang="en-US" sz="2800" dirty="0">
                <a:solidFill>
                  <a:srgbClr val="000000"/>
                </a:solidFill>
              </a:rPr>
              <a:t>について</a:t>
            </a:r>
            <a:endParaRPr lang="en-US" altLang="ja-JP" sz="2800" dirty="0">
              <a:solidFill>
                <a:srgbClr val="000000"/>
              </a:solidFill>
            </a:endParaRPr>
          </a:p>
          <a:p>
            <a:pPr lvl="1"/>
            <a:r>
              <a:rPr lang="ja-JP" altLang="en-US" sz="2400" dirty="0">
                <a:solidFill>
                  <a:srgbClr val="000000"/>
                </a:solidFill>
              </a:rPr>
              <a:t>力場（ポテンシャル）について</a:t>
            </a:r>
            <a:endParaRPr lang="en-US" altLang="ja-JP" sz="2400" dirty="0">
              <a:solidFill>
                <a:srgbClr val="000000"/>
              </a:solidFill>
            </a:endParaRPr>
          </a:p>
          <a:p>
            <a:pPr lvl="1"/>
            <a:r>
              <a:rPr lang="ja-JP" altLang="en-US" sz="2400" dirty="0">
                <a:solidFill>
                  <a:srgbClr val="000000"/>
                </a:solidFill>
              </a:rPr>
              <a:t>実行時エラー</a:t>
            </a:r>
            <a:endParaRPr lang="en-US" altLang="ja-JP" sz="2400" dirty="0">
              <a:solidFill>
                <a:srgbClr val="000000"/>
              </a:solidFill>
            </a:endParaRPr>
          </a:p>
          <a:p>
            <a:r>
              <a:rPr lang="en-US" altLang="ja-JP" sz="2800" dirty="0">
                <a:solidFill>
                  <a:srgbClr val="000000"/>
                </a:solidFill>
              </a:rPr>
              <a:t>LAMMPS</a:t>
            </a:r>
            <a:r>
              <a:rPr lang="ja-JP" altLang="en-US" sz="2800" dirty="0">
                <a:solidFill>
                  <a:srgbClr val="000000"/>
                </a:solidFill>
              </a:rPr>
              <a:t>の</a:t>
            </a:r>
            <a:r>
              <a:rPr lang="en-US" altLang="ja-JP" sz="2800" dirty="0">
                <a:solidFill>
                  <a:srgbClr val="000000"/>
                </a:solidFill>
              </a:rPr>
              <a:t>examples</a:t>
            </a:r>
            <a:r>
              <a:rPr lang="ja-JP" altLang="en-US" sz="2800" dirty="0">
                <a:solidFill>
                  <a:srgbClr val="000000"/>
                </a:solidFill>
              </a:rPr>
              <a:t>の実行</a:t>
            </a:r>
            <a:endParaRPr lang="en-US" altLang="ja-JP" sz="2800" dirty="0">
              <a:solidFill>
                <a:srgbClr val="000000"/>
              </a:solidFill>
            </a:endParaRPr>
          </a:p>
          <a:p>
            <a:pPr lvl="1"/>
            <a:r>
              <a:rPr lang="en-US" altLang="ja-JP" sz="2400" dirty="0"/>
              <a:t>melt, micelle, colloid </a:t>
            </a:r>
            <a:r>
              <a:rPr lang="ja-JP" altLang="en-US" sz="2400" dirty="0"/>
              <a:t>を実行する</a:t>
            </a:r>
            <a:endParaRPr lang="en-US" altLang="ja-JP" sz="2400" dirty="0"/>
          </a:p>
          <a:p>
            <a:pPr lvl="1"/>
            <a:r>
              <a:rPr lang="ja-JP" altLang="en-US" sz="2400" dirty="0"/>
              <a:t>計算結果を</a:t>
            </a:r>
            <a:r>
              <a:rPr lang="en-US" altLang="ja-JP" sz="2400" dirty="0"/>
              <a:t>VMD</a:t>
            </a:r>
            <a:r>
              <a:rPr lang="ja-JP" altLang="en-US" sz="2400" dirty="0"/>
              <a:t>で可視化する</a:t>
            </a:r>
          </a:p>
          <a:p>
            <a:pPr lvl="1"/>
            <a:r>
              <a:rPr lang="en-US" altLang="ja-JP" sz="2400" dirty="0"/>
              <a:t>micelle </a:t>
            </a:r>
            <a:r>
              <a:rPr lang="ja-JP" altLang="en-US" sz="2400" dirty="0"/>
              <a:t>と</a:t>
            </a:r>
            <a:r>
              <a:rPr lang="en-US" altLang="ja-JP" sz="2400" dirty="0"/>
              <a:t> colloid </a:t>
            </a:r>
            <a:r>
              <a:rPr lang="ja-JP" altLang="en-US" sz="2400" dirty="0"/>
              <a:t>を</a:t>
            </a:r>
            <a:r>
              <a:rPr lang="en-US" altLang="ja-JP" sz="2400" dirty="0"/>
              <a:t>3</a:t>
            </a:r>
            <a:r>
              <a:rPr lang="ja-JP" altLang="en-US" sz="2400" dirty="0"/>
              <a:t>次元化する</a:t>
            </a:r>
            <a:endParaRPr lang="en-US" altLang="ja-JP" sz="2400" dirty="0"/>
          </a:p>
          <a:p>
            <a:r>
              <a:rPr lang="ja-JP" altLang="en-US" sz="2800" dirty="0"/>
              <a:t>サイズを大きくした計算</a:t>
            </a:r>
            <a:endParaRPr lang="en-US" altLang="ja-JP" sz="2800" dirty="0"/>
          </a:p>
          <a:p>
            <a:r>
              <a:rPr lang="en-US" altLang="ja-JP" sz="2800" dirty="0"/>
              <a:t>restart</a:t>
            </a:r>
            <a:r>
              <a:rPr lang="ja-JP" altLang="en-US" sz="2800" dirty="0"/>
              <a:t>を行う</a:t>
            </a:r>
            <a:endParaRPr lang="en-US" altLang="ja-JP" sz="2800" dirty="0"/>
          </a:p>
          <a:p>
            <a:r>
              <a:rPr lang="en-US" altLang="ja-JP" sz="2800" dirty="0">
                <a:solidFill>
                  <a:srgbClr val="000000"/>
                </a:solidFill>
              </a:rPr>
              <a:t>HPCI</a:t>
            </a:r>
            <a:r>
              <a:rPr lang="ja-JP" altLang="en-US" sz="2800" dirty="0">
                <a:solidFill>
                  <a:srgbClr val="000000"/>
                </a:solidFill>
              </a:rPr>
              <a:t>にプリインストールされたアプリ情報</a:t>
            </a:r>
            <a:endParaRPr lang="en-US" altLang="ja-JP" sz="2800" dirty="0">
              <a:solidFill>
                <a:srgbClr val="000000"/>
              </a:solidFill>
            </a:endParaRPr>
          </a:p>
          <a:p>
            <a:r>
              <a:rPr lang="ja-JP" altLang="en-US" sz="2800" dirty="0"/>
              <a:t>付録</a:t>
            </a:r>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2</a:t>
            </a:fld>
            <a:endParaRPr kumimoji="1" lang="ja-JP" altLang="en-US"/>
          </a:p>
        </p:txBody>
      </p:sp>
    </p:spTree>
    <p:extLst>
      <p:ext uri="{BB962C8B-B14F-4D97-AF65-F5344CB8AC3E}">
        <p14:creationId xmlns:p14="http://schemas.microsoft.com/office/powerpoint/2010/main" val="1569731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899872" y="20852"/>
            <a:ext cx="7154161" cy="647542"/>
          </a:xfrm>
        </p:spPr>
        <p:txBody>
          <a:bodyPr>
            <a:normAutofit/>
          </a:bodyPr>
          <a:lstStyle/>
          <a:p>
            <a:r>
              <a:rPr lang="en-US" altLang="ja-JP" sz="3600" dirty="0"/>
              <a:t>examples/melt</a:t>
            </a:r>
            <a:r>
              <a:rPr kumimoji="1" lang="ja-JP" altLang="en-US" sz="3600" dirty="0"/>
              <a:t>（１）</a:t>
            </a:r>
          </a:p>
        </p:txBody>
      </p:sp>
      <p:sp>
        <p:nvSpPr>
          <p:cNvPr id="2" name="テキスト ボックス 1"/>
          <p:cNvSpPr txBox="1"/>
          <p:nvPr/>
        </p:nvSpPr>
        <p:spPr>
          <a:xfrm>
            <a:off x="351403" y="803250"/>
            <a:ext cx="6896297" cy="461665"/>
          </a:xfrm>
          <a:prstGeom prst="rect">
            <a:avLst/>
          </a:prstGeom>
          <a:noFill/>
        </p:spPr>
        <p:txBody>
          <a:bodyPr wrap="square" rtlCol="0">
            <a:spAutoFit/>
          </a:bodyPr>
          <a:lstStyle/>
          <a:p>
            <a:r>
              <a:rPr lang="en-US" altLang="ja-JP" sz="2400" dirty="0"/>
              <a:t>melt: FCC</a:t>
            </a:r>
            <a:r>
              <a:rPr lang="ja-JP" altLang="en-US" sz="2400" dirty="0"/>
              <a:t>格子状に並んだ</a:t>
            </a:r>
            <a:r>
              <a:rPr lang="en-US" altLang="ja-JP" sz="2400" dirty="0"/>
              <a:t>LJ</a:t>
            </a:r>
            <a:r>
              <a:rPr lang="ja-JP" altLang="en-US" sz="2400" dirty="0"/>
              <a:t>粒子が溶けて拡散</a:t>
            </a:r>
          </a:p>
        </p:txBody>
      </p:sp>
      <p:sp>
        <p:nvSpPr>
          <p:cNvPr id="33" name="テキスト ボックス 32"/>
          <p:cNvSpPr txBox="1"/>
          <p:nvPr/>
        </p:nvSpPr>
        <p:spPr>
          <a:xfrm>
            <a:off x="351403" y="1725464"/>
            <a:ext cx="8613856" cy="5016759"/>
          </a:xfrm>
          <a:prstGeom prst="rect">
            <a:avLst/>
          </a:prstGeom>
          <a:noFill/>
          <a:ln w="19050">
            <a:solidFill>
              <a:schemeClr val="tx1"/>
            </a:solidFill>
          </a:ln>
        </p:spPr>
        <p:txBody>
          <a:bodyPr wrap="square" rtlCol="0">
            <a:spAutoFit/>
          </a:bodyPr>
          <a:lstStyle/>
          <a:p>
            <a:r>
              <a:rPr lang="de-DE" altLang="ja-JP" sz="1600" dirty="0">
                <a:latin typeface="Courier"/>
                <a:cs typeface="Courier"/>
              </a:rPr>
              <a:t># 3d Lennard-Jones </a:t>
            </a:r>
            <a:r>
              <a:rPr lang="de-DE" altLang="ja-JP" sz="1600" dirty="0" err="1">
                <a:latin typeface="Courier"/>
                <a:cs typeface="Courier"/>
              </a:rPr>
              <a:t>melt</a:t>
            </a:r>
            <a:endParaRPr lang="de-DE" altLang="ja-JP" sz="1600" dirty="0">
              <a:latin typeface="Courier"/>
              <a:cs typeface="Courier"/>
            </a:endParaRPr>
          </a:p>
          <a:p>
            <a:endParaRPr lang="de-DE" altLang="ja-JP" sz="1600" dirty="0">
              <a:latin typeface="Courier"/>
              <a:cs typeface="Courier"/>
            </a:endParaRPr>
          </a:p>
          <a:p>
            <a:r>
              <a:rPr lang="de-DE" altLang="ja-JP" sz="1600" dirty="0" err="1">
                <a:latin typeface="Courier"/>
                <a:cs typeface="Courier"/>
              </a:rPr>
              <a:t>units</a:t>
            </a:r>
            <a:r>
              <a:rPr lang="de-DE" altLang="ja-JP" sz="1600" dirty="0">
                <a:latin typeface="Courier"/>
                <a:cs typeface="Courier"/>
              </a:rPr>
              <a:t>           </a:t>
            </a:r>
            <a:r>
              <a:rPr lang="de-DE" altLang="ja-JP" sz="1600" dirty="0" err="1">
                <a:latin typeface="Courier"/>
                <a:cs typeface="Courier"/>
              </a:rPr>
              <a:t>lj</a:t>
            </a:r>
            <a:endParaRPr lang="de-DE" altLang="ja-JP" sz="1600" dirty="0">
              <a:latin typeface="Courier"/>
              <a:cs typeface="Courier"/>
            </a:endParaRPr>
          </a:p>
          <a:p>
            <a:r>
              <a:rPr lang="de-DE" altLang="ja-JP" sz="1600" dirty="0" err="1">
                <a:latin typeface="Courier"/>
                <a:cs typeface="Courier"/>
              </a:rPr>
              <a:t>atom_style</a:t>
            </a:r>
            <a:r>
              <a:rPr lang="de-DE" altLang="ja-JP" sz="1600" dirty="0">
                <a:latin typeface="Courier"/>
                <a:cs typeface="Courier"/>
              </a:rPr>
              <a:t>      </a:t>
            </a:r>
            <a:r>
              <a:rPr lang="de-DE" altLang="ja-JP" sz="1600" dirty="0" err="1">
                <a:latin typeface="Courier"/>
                <a:cs typeface="Courier"/>
              </a:rPr>
              <a:t>atomic</a:t>
            </a:r>
            <a:endParaRPr lang="de-DE" altLang="ja-JP" sz="1600" dirty="0">
              <a:latin typeface="Courier"/>
              <a:cs typeface="Courier"/>
            </a:endParaRPr>
          </a:p>
          <a:p>
            <a:endParaRPr lang="de-DE" altLang="ja-JP" sz="1600" dirty="0">
              <a:latin typeface="Courier"/>
              <a:cs typeface="Courier"/>
            </a:endParaRPr>
          </a:p>
          <a:p>
            <a:r>
              <a:rPr lang="de-DE" altLang="ja-JP" sz="1600" dirty="0" err="1">
                <a:latin typeface="Courier"/>
                <a:cs typeface="Courier"/>
              </a:rPr>
              <a:t>lattice</a:t>
            </a:r>
            <a:r>
              <a:rPr lang="de-DE" altLang="ja-JP" sz="1600" dirty="0">
                <a:latin typeface="Courier"/>
                <a:cs typeface="Courier"/>
              </a:rPr>
              <a:t>         </a:t>
            </a:r>
            <a:r>
              <a:rPr lang="de-DE" altLang="ja-JP" sz="1600" dirty="0" err="1">
                <a:latin typeface="Courier"/>
                <a:cs typeface="Courier"/>
              </a:rPr>
              <a:t>fcc</a:t>
            </a:r>
            <a:r>
              <a:rPr lang="de-DE" altLang="ja-JP" sz="1600" dirty="0">
                <a:latin typeface="Courier"/>
                <a:cs typeface="Courier"/>
              </a:rPr>
              <a:t> 0.8442</a:t>
            </a:r>
          </a:p>
          <a:p>
            <a:r>
              <a:rPr lang="de-DE" altLang="ja-JP" sz="1600" dirty="0" err="1">
                <a:latin typeface="Courier"/>
                <a:cs typeface="Courier"/>
              </a:rPr>
              <a:t>region</a:t>
            </a:r>
            <a:r>
              <a:rPr lang="de-DE" altLang="ja-JP" sz="1600" dirty="0">
                <a:latin typeface="Courier"/>
                <a:cs typeface="Courier"/>
              </a:rPr>
              <a:t>          box block 0 10 0 10 0 10</a:t>
            </a:r>
          </a:p>
          <a:p>
            <a:r>
              <a:rPr lang="de-DE" altLang="ja-JP" sz="1600" dirty="0" err="1">
                <a:latin typeface="Courier"/>
                <a:cs typeface="Courier"/>
              </a:rPr>
              <a:t>create_box</a:t>
            </a:r>
            <a:r>
              <a:rPr lang="de-DE" altLang="ja-JP" sz="1600" dirty="0">
                <a:latin typeface="Courier"/>
                <a:cs typeface="Courier"/>
              </a:rPr>
              <a:t>      1 box</a:t>
            </a:r>
          </a:p>
          <a:p>
            <a:r>
              <a:rPr lang="de-DE" altLang="ja-JP" sz="1600" dirty="0" err="1">
                <a:latin typeface="Courier"/>
                <a:cs typeface="Courier"/>
              </a:rPr>
              <a:t>create_atoms</a:t>
            </a:r>
            <a:r>
              <a:rPr lang="de-DE" altLang="ja-JP" sz="1600" dirty="0">
                <a:latin typeface="Courier"/>
                <a:cs typeface="Courier"/>
              </a:rPr>
              <a:t>    1 box</a:t>
            </a:r>
          </a:p>
          <a:p>
            <a:r>
              <a:rPr lang="de-DE" altLang="ja-JP" sz="1600" dirty="0" err="1">
                <a:latin typeface="Courier"/>
                <a:cs typeface="Courier"/>
              </a:rPr>
              <a:t>mass</a:t>
            </a:r>
            <a:r>
              <a:rPr lang="de-DE" altLang="ja-JP" sz="1600" dirty="0">
                <a:latin typeface="Courier"/>
                <a:cs typeface="Courier"/>
              </a:rPr>
              <a:t>            1 1.0</a:t>
            </a:r>
          </a:p>
          <a:p>
            <a:endParaRPr lang="de-DE" altLang="ja-JP" sz="1600" dirty="0">
              <a:latin typeface="Courier"/>
              <a:cs typeface="Courier"/>
            </a:endParaRPr>
          </a:p>
          <a:p>
            <a:r>
              <a:rPr lang="de-DE" altLang="ja-JP" sz="1600" dirty="0" err="1">
                <a:latin typeface="Courier"/>
                <a:cs typeface="Courier"/>
              </a:rPr>
              <a:t>velocity</a:t>
            </a:r>
            <a:r>
              <a:rPr lang="de-DE" altLang="ja-JP" sz="1600" dirty="0">
                <a:latin typeface="Courier"/>
                <a:cs typeface="Courier"/>
              </a:rPr>
              <a:t>        all </a:t>
            </a:r>
            <a:r>
              <a:rPr lang="de-DE" altLang="ja-JP" sz="1600" dirty="0" err="1">
                <a:latin typeface="Courier"/>
                <a:cs typeface="Courier"/>
              </a:rPr>
              <a:t>create</a:t>
            </a:r>
            <a:r>
              <a:rPr lang="de-DE" altLang="ja-JP" sz="1600" dirty="0">
                <a:latin typeface="Courier"/>
                <a:cs typeface="Courier"/>
              </a:rPr>
              <a:t> 3.0 87287</a:t>
            </a:r>
          </a:p>
          <a:p>
            <a:endParaRPr lang="de-DE" altLang="ja-JP" sz="1600" dirty="0">
              <a:latin typeface="Courier"/>
              <a:cs typeface="Courier"/>
            </a:endParaRPr>
          </a:p>
          <a:p>
            <a:r>
              <a:rPr lang="de-DE" altLang="ja-JP" sz="1600" dirty="0" err="1">
                <a:latin typeface="Courier"/>
                <a:cs typeface="Courier"/>
              </a:rPr>
              <a:t>pair_style</a:t>
            </a:r>
            <a:r>
              <a:rPr lang="de-DE" altLang="ja-JP" sz="1600" dirty="0">
                <a:latin typeface="Courier"/>
                <a:cs typeface="Courier"/>
              </a:rPr>
              <a:t>      </a:t>
            </a:r>
            <a:r>
              <a:rPr lang="de-DE" altLang="ja-JP" sz="1600" dirty="0" err="1">
                <a:solidFill>
                  <a:srgbClr val="FF0000"/>
                </a:solidFill>
                <a:latin typeface="Courier"/>
                <a:cs typeface="Courier"/>
              </a:rPr>
              <a:t>lj</a:t>
            </a:r>
            <a:r>
              <a:rPr lang="de-DE" altLang="ja-JP" sz="1600" dirty="0">
                <a:latin typeface="Courier"/>
                <a:cs typeface="Courier"/>
              </a:rPr>
              <a:t>/</a:t>
            </a:r>
            <a:r>
              <a:rPr lang="de-DE" altLang="ja-JP" sz="1600" dirty="0" err="1">
                <a:latin typeface="Courier"/>
                <a:cs typeface="Courier"/>
              </a:rPr>
              <a:t>cut</a:t>
            </a:r>
            <a:r>
              <a:rPr lang="de-DE" altLang="ja-JP" sz="1600" dirty="0">
                <a:latin typeface="Courier"/>
                <a:cs typeface="Courier"/>
              </a:rPr>
              <a:t> 2.5</a:t>
            </a:r>
          </a:p>
          <a:p>
            <a:r>
              <a:rPr lang="de-DE" altLang="ja-JP" sz="1600" dirty="0" err="1">
                <a:latin typeface="Courier"/>
                <a:cs typeface="Courier"/>
              </a:rPr>
              <a:t>pair_coeff</a:t>
            </a:r>
            <a:r>
              <a:rPr lang="de-DE" altLang="ja-JP" sz="1600" dirty="0">
                <a:latin typeface="Courier"/>
                <a:cs typeface="Courier"/>
              </a:rPr>
              <a:t>      1 1 1.0 1.0 2.5</a:t>
            </a:r>
          </a:p>
          <a:p>
            <a:endParaRPr lang="de-DE" altLang="ja-JP" sz="1600" dirty="0">
              <a:latin typeface="Courier"/>
              <a:cs typeface="Courier"/>
            </a:endParaRPr>
          </a:p>
          <a:p>
            <a:r>
              <a:rPr lang="de-DE" altLang="ja-JP" sz="1600" dirty="0" err="1">
                <a:latin typeface="Courier"/>
                <a:cs typeface="Courier"/>
              </a:rPr>
              <a:t>neighbor</a:t>
            </a:r>
            <a:r>
              <a:rPr lang="de-DE" altLang="ja-JP" sz="1600" dirty="0">
                <a:latin typeface="Courier"/>
                <a:cs typeface="Courier"/>
              </a:rPr>
              <a:t>        0.3 bin</a:t>
            </a:r>
          </a:p>
          <a:p>
            <a:r>
              <a:rPr lang="de-DE" altLang="ja-JP" sz="1600" dirty="0" err="1">
                <a:latin typeface="Courier"/>
                <a:cs typeface="Courier"/>
              </a:rPr>
              <a:t>neigh_modify</a:t>
            </a:r>
            <a:r>
              <a:rPr lang="de-DE" altLang="ja-JP" sz="1600" dirty="0">
                <a:latin typeface="Courier"/>
                <a:cs typeface="Courier"/>
              </a:rPr>
              <a:t>    </a:t>
            </a:r>
            <a:r>
              <a:rPr lang="de-DE" altLang="ja-JP" sz="1600" dirty="0" err="1">
                <a:latin typeface="Courier"/>
                <a:cs typeface="Courier"/>
              </a:rPr>
              <a:t>every</a:t>
            </a:r>
            <a:r>
              <a:rPr lang="de-DE" altLang="ja-JP" sz="1600" dirty="0">
                <a:latin typeface="Courier"/>
                <a:cs typeface="Courier"/>
              </a:rPr>
              <a:t> 20 </a:t>
            </a:r>
            <a:r>
              <a:rPr lang="de-DE" altLang="ja-JP" sz="1600" dirty="0" err="1">
                <a:latin typeface="Courier"/>
                <a:cs typeface="Courier"/>
              </a:rPr>
              <a:t>delay</a:t>
            </a:r>
            <a:r>
              <a:rPr lang="de-DE" altLang="ja-JP" sz="1600" dirty="0">
                <a:latin typeface="Courier"/>
                <a:cs typeface="Courier"/>
              </a:rPr>
              <a:t> 0 check </a:t>
            </a:r>
            <a:r>
              <a:rPr lang="de-DE" altLang="ja-JP" sz="1600" dirty="0" err="1">
                <a:latin typeface="Courier"/>
                <a:cs typeface="Courier"/>
              </a:rPr>
              <a:t>no</a:t>
            </a:r>
            <a:endParaRPr lang="de-DE" altLang="ja-JP" sz="1600" dirty="0">
              <a:latin typeface="Courier"/>
              <a:cs typeface="Courier"/>
            </a:endParaRPr>
          </a:p>
          <a:p>
            <a:endParaRPr lang="de-DE" altLang="ja-JP" sz="1600" dirty="0">
              <a:latin typeface="Courier"/>
              <a:cs typeface="Courier"/>
            </a:endParaRPr>
          </a:p>
          <a:p>
            <a:r>
              <a:rPr lang="de-DE" altLang="ja-JP" sz="1600" dirty="0">
                <a:latin typeface="Courier"/>
                <a:cs typeface="Courier"/>
              </a:rPr>
              <a:t>fix             1 all </a:t>
            </a:r>
            <a:r>
              <a:rPr lang="de-DE" altLang="ja-JP" sz="1600" dirty="0" err="1">
                <a:latin typeface="Courier"/>
                <a:cs typeface="Courier"/>
              </a:rPr>
              <a:t>nve</a:t>
            </a:r>
            <a:endParaRPr lang="de-DE" altLang="ja-JP" sz="1600" dirty="0">
              <a:latin typeface="Courier"/>
              <a:cs typeface="Courier"/>
            </a:endParaRPr>
          </a:p>
        </p:txBody>
      </p:sp>
      <p:sp>
        <p:nvSpPr>
          <p:cNvPr id="3" name="テキスト ボックス 2"/>
          <p:cNvSpPr txBox="1"/>
          <p:nvPr/>
        </p:nvSpPr>
        <p:spPr>
          <a:xfrm>
            <a:off x="351403" y="1333852"/>
            <a:ext cx="3102316" cy="400110"/>
          </a:xfrm>
          <a:prstGeom prst="rect">
            <a:avLst/>
          </a:prstGeom>
          <a:noFill/>
        </p:spPr>
        <p:txBody>
          <a:bodyPr wrap="square" rtlCol="0">
            <a:spAutoFit/>
          </a:bodyPr>
          <a:lstStyle/>
          <a:p>
            <a:r>
              <a:rPr kumimoji="1" lang="ja-JP" altLang="en-US" sz="2000" dirty="0"/>
              <a:t>入力ファイル：</a:t>
            </a:r>
            <a:r>
              <a:rPr kumimoji="1" lang="en-US" altLang="ja-JP" sz="2000" dirty="0"/>
              <a:t> </a:t>
            </a:r>
            <a:r>
              <a:rPr kumimoji="1" lang="en-US" altLang="ja-JP" sz="2000" dirty="0" err="1"/>
              <a:t>in.melt</a:t>
            </a:r>
            <a:endParaRPr kumimoji="1" lang="ja-JP" altLang="en-US" sz="2000" dirty="0"/>
          </a:p>
        </p:txBody>
      </p:sp>
      <p:sp>
        <p:nvSpPr>
          <p:cNvPr id="8" name="テキスト ボックス 7"/>
          <p:cNvSpPr txBox="1"/>
          <p:nvPr/>
        </p:nvSpPr>
        <p:spPr>
          <a:xfrm>
            <a:off x="4642467" y="4976351"/>
            <a:ext cx="4281492" cy="338554"/>
          </a:xfrm>
          <a:prstGeom prst="rect">
            <a:avLst/>
          </a:prstGeom>
          <a:noFill/>
        </p:spPr>
        <p:txBody>
          <a:bodyPr wrap="square" rtlCol="0">
            <a:spAutoFit/>
          </a:bodyPr>
          <a:lstStyle/>
          <a:p>
            <a:r>
              <a:rPr lang="ja-JP" altLang="en-US" sz="1600" b="1" dirty="0">
                <a:solidFill>
                  <a:schemeClr val="accent6"/>
                </a:solidFill>
              </a:rPr>
              <a:t>力場パラメータの設定（</a:t>
            </a:r>
            <a:r>
              <a:rPr lang="en-US" altLang="ja-JP" sz="1600" b="1" dirty="0" err="1">
                <a:solidFill>
                  <a:srgbClr val="FF0000"/>
                </a:solidFill>
              </a:rPr>
              <a:t>lj</a:t>
            </a:r>
            <a:r>
              <a:rPr lang="ja-JP" altLang="en-US" sz="1600" b="1" dirty="0">
                <a:solidFill>
                  <a:srgbClr val="FF0000"/>
                </a:solidFill>
              </a:rPr>
              <a:t>ポテンシャル</a:t>
            </a:r>
            <a:r>
              <a:rPr lang="ja-JP" altLang="en-US" sz="1600" b="1" dirty="0">
                <a:solidFill>
                  <a:schemeClr val="accent6"/>
                </a:solidFill>
              </a:rPr>
              <a:t>を指定）</a:t>
            </a:r>
            <a:endParaRPr kumimoji="1" lang="ja-JP" altLang="en-US" sz="1600" b="1" dirty="0">
              <a:solidFill>
                <a:schemeClr val="accent6"/>
              </a:solidFill>
            </a:endParaRPr>
          </a:p>
        </p:txBody>
      </p:sp>
      <p:sp>
        <p:nvSpPr>
          <p:cNvPr id="9" name="テキスト ボックス 8"/>
          <p:cNvSpPr txBox="1"/>
          <p:nvPr/>
        </p:nvSpPr>
        <p:spPr>
          <a:xfrm>
            <a:off x="5096763" y="4442037"/>
            <a:ext cx="2291233" cy="338554"/>
          </a:xfrm>
          <a:prstGeom prst="rect">
            <a:avLst/>
          </a:prstGeom>
          <a:noFill/>
        </p:spPr>
        <p:txBody>
          <a:bodyPr wrap="square" rtlCol="0">
            <a:spAutoFit/>
          </a:bodyPr>
          <a:lstStyle/>
          <a:p>
            <a:r>
              <a:rPr kumimoji="1" lang="ja-JP" altLang="en-US" sz="1600" b="1" dirty="0">
                <a:solidFill>
                  <a:schemeClr val="accent6"/>
                </a:solidFill>
              </a:rPr>
              <a:t>速度の設定</a:t>
            </a:r>
          </a:p>
        </p:txBody>
      </p:sp>
      <p:sp>
        <p:nvSpPr>
          <p:cNvPr id="11" name="テキスト ボックス 10"/>
          <p:cNvSpPr txBox="1"/>
          <p:nvPr/>
        </p:nvSpPr>
        <p:spPr>
          <a:xfrm>
            <a:off x="3747680" y="2211991"/>
            <a:ext cx="1841080" cy="584776"/>
          </a:xfrm>
          <a:prstGeom prst="rect">
            <a:avLst/>
          </a:prstGeom>
          <a:noFill/>
        </p:spPr>
        <p:txBody>
          <a:bodyPr wrap="square" rtlCol="0">
            <a:spAutoFit/>
          </a:bodyPr>
          <a:lstStyle/>
          <a:p>
            <a:r>
              <a:rPr kumimoji="1" lang="en-US" altLang="ja-JP" sz="1600" b="1" dirty="0" err="1">
                <a:solidFill>
                  <a:schemeClr val="accent6"/>
                </a:solidFill>
              </a:rPr>
              <a:t>Lennard</a:t>
            </a:r>
            <a:r>
              <a:rPr kumimoji="1" lang="en-US" altLang="ja-JP" sz="1600" b="1" dirty="0">
                <a:solidFill>
                  <a:schemeClr val="accent6"/>
                </a:solidFill>
              </a:rPr>
              <a:t>-Jones</a:t>
            </a:r>
            <a:r>
              <a:rPr kumimoji="1" lang="ja-JP" altLang="en-US" sz="1600" b="1" dirty="0">
                <a:solidFill>
                  <a:schemeClr val="accent6"/>
                </a:solidFill>
              </a:rPr>
              <a:t>（</a:t>
            </a:r>
            <a:r>
              <a:rPr kumimoji="1" lang="en-US" altLang="ja-JP" sz="1600" b="1" dirty="0">
                <a:solidFill>
                  <a:schemeClr val="accent6"/>
                </a:solidFill>
              </a:rPr>
              <a:t>LJ</a:t>
            </a:r>
            <a:r>
              <a:rPr kumimoji="1" lang="ja-JP" altLang="en-US" sz="1600" b="1" dirty="0">
                <a:solidFill>
                  <a:schemeClr val="accent6"/>
                </a:solidFill>
              </a:rPr>
              <a:t>）</a:t>
            </a:r>
            <a:endParaRPr kumimoji="1" lang="en-US" altLang="ja-JP" sz="1600" b="1" dirty="0">
              <a:solidFill>
                <a:schemeClr val="accent6"/>
              </a:solidFill>
            </a:endParaRPr>
          </a:p>
          <a:p>
            <a:r>
              <a:rPr lang="ja-JP" altLang="en-US" sz="1600" b="1" dirty="0">
                <a:solidFill>
                  <a:schemeClr val="accent6"/>
                </a:solidFill>
              </a:rPr>
              <a:t>古典粒子</a:t>
            </a:r>
            <a:endParaRPr kumimoji="1" lang="ja-JP" altLang="en-US" sz="1600" b="1" dirty="0">
              <a:solidFill>
                <a:schemeClr val="accent6"/>
              </a:solidFill>
            </a:endParaRPr>
          </a:p>
        </p:txBody>
      </p:sp>
      <p:sp>
        <p:nvSpPr>
          <p:cNvPr id="12" name="テキスト ボックス 11"/>
          <p:cNvSpPr txBox="1"/>
          <p:nvPr/>
        </p:nvSpPr>
        <p:spPr>
          <a:xfrm>
            <a:off x="5671360" y="2714167"/>
            <a:ext cx="2924000" cy="830997"/>
          </a:xfrm>
          <a:prstGeom prst="rect">
            <a:avLst/>
          </a:prstGeom>
          <a:noFill/>
        </p:spPr>
        <p:txBody>
          <a:bodyPr wrap="square" rtlCol="0">
            <a:spAutoFit/>
          </a:bodyPr>
          <a:lstStyle/>
          <a:p>
            <a:r>
              <a:rPr lang="ja-JP" altLang="en-US" sz="1600" b="1" dirty="0">
                <a:solidFill>
                  <a:schemeClr val="accent6"/>
                </a:solidFill>
              </a:rPr>
              <a:t>格子定数：</a:t>
            </a:r>
            <a:r>
              <a:rPr lang="en-US" altLang="ja-JP" sz="1600" b="1" dirty="0">
                <a:solidFill>
                  <a:schemeClr val="accent6"/>
                </a:solidFill>
              </a:rPr>
              <a:t> FCC  0.8442</a:t>
            </a:r>
          </a:p>
          <a:p>
            <a:r>
              <a:rPr kumimoji="1" lang="ja-JP" altLang="en-US" sz="1600" b="1" dirty="0">
                <a:solidFill>
                  <a:schemeClr val="accent6"/>
                </a:solidFill>
              </a:rPr>
              <a:t>シミュレーションボックスの指定</a:t>
            </a:r>
            <a:br>
              <a:rPr kumimoji="1" lang="en-US" altLang="ja-JP" sz="1600" b="1" dirty="0">
                <a:solidFill>
                  <a:schemeClr val="accent6"/>
                </a:solidFill>
              </a:rPr>
            </a:br>
            <a:r>
              <a:rPr kumimoji="1" lang="en-US" altLang="ja-JP" sz="1600" b="1" dirty="0">
                <a:solidFill>
                  <a:schemeClr val="accent6"/>
                </a:solidFill>
                <a:sym typeface="Wingdings"/>
              </a:rPr>
              <a:t> </a:t>
            </a:r>
            <a:r>
              <a:rPr kumimoji="1" lang="ja-JP" altLang="en-US" sz="1600" b="1" dirty="0">
                <a:solidFill>
                  <a:schemeClr val="accent6"/>
                </a:solidFill>
                <a:sym typeface="Wingdings"/>
              </a:rPr>
              <a:t>今は、</a:t>
            </a:r>
            <a:r>
              <a:rPr kumimoji="1" lang="en-US" altLang="ja-JP" sz="1600" b="1" dirty="0">
                <a:solidFill>
                  <a:schemeClr val="accent6"/>
                </a:solidFill>
                <a:sym typeface="Wingdings"/>
              </a:rPr>
              <a:t>4,000</a:t>
            </a:r>
            <a:r>
              <a:rPr kumimoji="1" lang="ja-JP" altLang="en-US" sz="1600" b="1" dirty="0">
                <a:solidFill>
                  <a:schemeClr val="accent6"/>
                </a:solidFill>
                <a:sym typeface="Wingdings"/>
              </a:rPr>
              <a:t>原子の計算</a:t>
            </a:r>
            <a:endParaRPr kumimoji="1" lang="en-US" altLang="ja-JP" sz="1600" b="1" dirty="0">
              <a:solidFill>
                <a:schemeClr val="accent6"/>
              </a:solidFill>
            </a:endParaRPr>
          </a:p>
        </p:txBody>
      </p:sp>
      <p:sp>
        <p:nvSpPr>
          <p:cNvPr id="13" name="テキスト ボックス 12"/>
          <p:cNvSpPr txBox="1"/>
          <p:nvPr/>
        </p:nvSpPr>
        <p:spPr>
          <a:xfrm>
            <a:off x="5526314" y="6320977"/>
            <a:ext cx="1861682" cy="338554"/>
          </a:xfrm>
          <a:prstGeom prst="rect">
            <a:avLst/>
          </a:prstGeom>
          <a:noFill/>
        </p:spPr>
        <p:txBody>
          <a:bodyPr wrap="square" rtlCol="0">
            <a:spAutoFit/>
          </a:bodyPr>
          <a:lstStyle/>
          <a:p>
            <a:r>
              <a:rPr lang="en-US" altLang="en-US" sz="1600" b="1" dirty="0" err="1">
                <a:solidFill>
                  <a:schemeClr val="accent6"/>
                </a:solidFill>
              </a:rPr>
              <a:t>NVEアンサンブル</a:t>
            </a:r>
            <a:endParaRPr kumimoji="1" lang="ja-JP" altLang="en-US" sz="1600" b="1" dirty="0">
              <a:solidFill>
                <a:schemeClr val="accent6"/>
              </a:solidFill>
            </a:endParaRPr>
          </a:p>
        </p:txBody>
      </p:sp>
      <p:sp>
        <p:nvSpPr>
          <p:cNvPr id="14" name="テキスト ボックス 13"/>
          <p:cNvSpPr txBox="1"/>
          <p:nvPr/>
        </p:nvSpPr>
        <p:spPr>
          <a:xfrm>
            <a:off x="3998725" y="6350602"/>
            <a:ext cx="1442503" cy="338554"/>
          </a:xfrm>
          <a:prstGeom prst="rect">
            <a:avLst/>
          </a:prstGeom>
          <a:noFill/>
        </p:spPr>
        <p:txBody>
          <a:bodyPr wrap="square" rtlCol="0">
            <a:spAutoFit/>
          </a:bodyPr>
          <a:lstStyle/>
          <a:p>
            <a:r>
              <a:rPr lang="en-US" altLang="ja-JP" sz="1600" b="1" dirty="0">
                <a:solidFill>
                  <a:schemeClr val="accent6"/>
                </a:solidFill>
              </a:rPr>
              <a:t>fix</a:t>
            </a:r>
            <a:r>
              <a:rPr lang="ja-JP" altLang="en-US" sz="1600" b="1" dirty="0">
                <a:solidFill>
                  <a:schemeClr val="accent6"/>
                </a:solidFill>
              </a:rPr>
              <a:t>で系の制御</a:t>
            </a:r>
            <a:endParaRPr kumimoji="1" lang="ja-JP" altLang="en-US" sz="1600" b="1" dirty="0">
              <a:solidFill>
                <a:schemeClr val="accent6"/>
              </a:solidFill>
            </a:endParaRP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20</a:t>
            </a:fld>
            <a:endParaRPr kumimoji="1" lang="ja-JP" altLang="en-US" dirty="0"/>
          </a:p>
        </p:txBody>
      </p:sp>
      <p:sp>
        <p:nvSpPr>
          <p:cNvPr id="5" name="正方形/長方形 4"/>
          <p:cNvSpPr/>
          <p:nvPr/>
        </p:nvSpPr>
        <p:spPr>
          <a:xfrm>
            <a:off x="3665344" y="4442037"/>
            <a:ext cx="464621" cy="265901"/>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593069" y="4088537"/>
            <a:ext cx="1755235" cy="338554"/>
          </a:xfrm>
          <a:prstGeom prst="rect">
            <a:avLst/>
          </a:prstGeom>
          <a:noFill/>
        </p:spPr>
        <p:txBody>
          <a:bodyPr wrap="square" rtlCol="0">
            <a:spAutoFit/>
          </a:bodyPr>
          <a:lstStyle/>
          <a:p>
            <a:r>
              <a:rPr kumimoji="1" lang="ja-JP" altLang="en-US" sz="1600" b="1" dirty="0">
                <a:solidFill>
                  <a:srgbClr val="FF0000"/>
                </a:solidFill>
              </a:rPr>
              <a:t>初期温度の設定</a:t>
            </a:r>
          </a:p>
        </p:txBody>
      </p:sp>
      <p:sp>
        <p:nvSpPr>
          <p:cNvPr id="7" name="テキスト ボックス 6"/>
          <p:cNvSpPr txBox="1"/>
          <p:nvPr/>
        </p:nvSpPr>
        <p:spPr>
          <a:xfrm>
            <a:off x="3283322" y="5314905"/>
            <a:ext cx="5681938" cy="738664"/>
          </a:xfrm>
          <a:prstGeom prst="rect">
            <a:avLst/>
          </a:prstGeom>
          <a:noFill/>
        </p:spPr>
        <p:txBody>
          <a:bodyPr wrap="square" rtlCol="0">
            <a:spAutoFit/>
          </a:bodyPr>
          <a:lstStyle/>
          <a:p>
            <a:r>
              <a:rPr lang="en-US" altLang="ja-JP" sz="1400" dirty="0">
                <a:solidFill>
                  <a:srgbClr val="FF0000"/>
                </a:solidFill>
              </a:rPr>
              <a:t>neighbor </a:t>
            </a:r>
            <a:r>
              <a:rPr lang="ja-JP" altLang="en-US" sz="1400" dirty="0">
                <a:solidFill>
                  <a:srgbClr val="FF0000"/>
                </a:solidFill>
              </a:rPr>
              <a:t>では、ポテンシャル</a:t>
            </a:r>
            <a:r>
              <a:rPr lang="en-US" altLang="ja-JP" sz="1400" dirty="0">
                <a:solidFill>
                  <a:srgbClr val="FF0000"/>
                </a:solidFill>
              </a:rPr>
              <a:t>cutoff</a:t>
            </a:r>
            <a:r>
              <a:rPr lang="ja-JP" altLang="en-US" sz="1400" dirty="0">
                <a:solidFill>
                  <a:srgbClr val="FF0000"/>
                </a:solidFill>
              </a:rPr>
              <a:t>よりどれだけ外側までを隣接原子として探すかを指定（距離内にある粒子で </a:t>
            </a:r>
            <a:r>
              <a:rPr lang="en-US" altLang="ja-JP" sz="1400" dirty="0">
                <a:solidFill>
                  <a:srgbClr val="FF0000"/>
                </a:solidFill>
              </a:rPr>
              <a:t>neighbor list </a:t>
            </a:r>
            <a:r>
              <a:rPr lang="ja-JP" altLang="en-US" sz="1400" dirty="0">
                <a:solidFill>
                  <a:srgbClr val="FF0000"/>
                </a:solidFill>
              </a:rPr>
              <a:t>を構成する）。ここでは </a:t>
            </a:r>
            <a:r>
              <a:rPr lang="en-US" altLang="ja-JP" sz="1400" dirty="0">
                <a:solidFill>
                  <a:srgbClr val="FF0000"/>
                </a:solidFill>
              </a:rPr>
              <a:t>(cutoff + </a:t>
            </a:r>
            <a:r>
              <a:rPr lang="ja-JP" altLang="ja-JP" sz="1400" dirty="0">
                <a:solidFill>
                  <a:srgbClr val="FF0000"/>
                </a:solidFill>
              </a:rPr>
              <a:t>0</a:t>
            </a:r>
            <a:r>
              <a:rPr lang="en-US" altLang="ja-JP" sz="1400" dirty="0">
                <a:solidFill>
                  <a:srgbClr val="FF0000"/>
                </a:solidFill>
              </a:rPr>
              <a:t>.3)</a:t>
            </a:r>
            <a:r>
              <a:rPr lang="en-US" altLang="ja-JP" sz="1400" dirty="0" err="1">
                <a:solidFill>
                  <a:srgbClr val="FF0000"/>
                </a:solidFill>
              </a:rPr>
              <a:t>Ang</a:t>
            </a:r>
            <a:r>
              <a:rPr lang="en-US" altLang="ja-JP" sz="1400" dirty="0">
                <a:solidFill>
                  <a:srgbClr val="FF0000"/>
                </a:solidFill>
              </a:rPr>
              <a:t> </a:t>
            </a:r>
            <a:r>
              <a:rPr lang="ja-JP" altLang="en-US" sz="1400" dirty="0">
                <a:solidFill>
                  <a:srgbClr val="FF0000"/>
                </a:solidFill>
              </a:rPr>
              <a:t>の範囲を隣接とし、</a:t>
            </a:r>
            <a:r>
              <a:rPr lang="en-US" altLang="ja-JP" sz="1400" dirty="0">
                <a:solidFill>
                  <a:srgbClr val="FF0000"/>
                </a:solidFill>
              </a:rPr>
              <a:t>bin </a:t>
            </a:r>
            <a:r>
              <a:rPr lang="ja-JP" altLang="en-US" sz="1400" dirty="0">
                <a:solidFill>
                  <a:srgbClr val="FF0000"/>
                </a:solidFill>
              </a:rPr>
              <a:t>で </a:t>
            </a:r>
            <a:r>
              <a:rPr lang="en-US" altLang="ja-JP" sz="1400" dirty="0">
                <a:solidFill>
                  <a:srgbClr val="FF0000"/>
                </a:solidFill>
              </a:rPr>
              <a:t>O(N) </a:t>
            </a:r>
            <a:r>
              <a:rPr lang="ja-JP" altLang="en-US" sz="1400" dirty="0">
                <a:solidFill>
                  <a:srgbClr val="FF0000"/>
                </a:solidFill>
              </a:rPr>
              <a:t>の探索手法を用いる</a:t>
            </a:r>
            <a:endParaRPr kumimoji="1" lang="ja-JP" altLang="en-US" sz="1400" dirty="0">
              <a:solidFill>
                <a:srgbClr val="FF0000"/>
              </a:solidFill>
            </a:endParaRPr>
          </a:p>
        </p:txBody>
      </p:sp>
      <p:sp>
        <p:nvSpPr>
          <p:cNvPr id="16" name="テキスト ボックス 15"/>
          <p:cNvSpPr txBox="1"/>
          <p:nvPr/>
        </p:nvSpPr>
        <p:spPr>
          <a:xfrm>
            <a:off x="3653722" y="1331518"/>
            <a:ext cx="5270237" cy="738664"/>
          </a:xfrm>
          <a:prstGeom prst="rect">
            <a:avLst/>
          </a:prstGeom>
          <a:solidFill>
            <a:schemeClr val="bg1"/>
          </a:solidFill>
        </p:spPr>
        <p:txBody>
          <a:bodyPr wrap="square" rtlCol="0">
            <a:spAutoFit/>
          </a:bodyPr>
          <a:lstStyle/>
          <a:p>
            <a:r>
              <a:rPr lang="en-US" altLang="ja-JP" sz="1400" dirty="0" err="1">
                <a:solidFill>
                  <a:srgbClr val="FF0000"/>
                </a:solidFill>
              </a:rPr>
              <a:t>neigh_modify</a:t>
            </a:r>
            <a:r>
              <a:rPr lang="en-US" altLang="ja-JP" sz="1400" dirty="0">
                <a:solidFill>
                  <a:srgbClr val="FF0000"/>
                </a:solidFill>
              </a:rPr>
              <a:t> </a:t>
            </a:r>
            <a:r>
              <a:rPr lang="ja-JP" altLang="en-US" sz="1400" dirty="0">
                <a:solidFill>
                  <a:srgbClr val="FF0000"/>
                </a:solidFill>
              </a:rPr>
              <a:t>では、どのくらいの頻度で</a:t>
            </a:r>
            <a:r>
              <a:rPr lang="en-US" altLang="ja-JP" sz="1400" dirty="0">
                <a:solidFill>
                  <a:srgbClr val="FF0000"/>
                </a:solidFill>
              </a:rPr>
              <a:t>neighbor list</a:t>
            </a:r>
            <a:r>
              <a:rPr lang="ja-JP" altLang="en-US" sz="1400" dirty="0">
                <a:solidFill>
                  <a:srgbClr val="FF0000"/>
                </a:solidFill>
              </a:rPr>
              <a:t>を更新するかの指定。 ここでは、</a:t>
            </a:r>
            <a:r>
              <a:rPr lang="en-US" altLang="ja-JP" sz="1400" dirty="0">
                <a:solidFill>
                  <a:srgbClr val="FF0000"/>
                </a:solidFill>
              </a:rPr>
              <a:t>neighbor list</a:t>
            </a:r>
            <a:r>
              <a:rPr lang="ja-JP" altLang="en-US" sz="1400" dirty="0">
                <a:solidFill>
                  <a:srgbClr val="FF0000"/>
                </a:solidFill>
              </a:rPr>
              <a:t>の最後の構成から</a:t>
            </a:r>
            <a:r>
              <a:rPr lang="en-US" altLang="ja-JP" sz="1400" dirty="0">
                <a:solidFill>
                  <a:srgbClr val="FF0000"/>
                </a:solidFill>
              </a:rPr>
              <a:t> 0</a:t>
            </a:r>
            <a:r>
              <a:rPr lang="ja-JP" altLang="en-US" sz="1400" dirty="0">
                <a:solidFill>
                  <a:srgbClr val="FF0000"/>
                </a:solidFill>
              </a:rPr>
              <a:t>ステップまで再構成をせず、</a:t>
            </a:r>
            <a:r>
              <a:rPr lang="en-US" altLang="ja-JP" sz="1400" dirty="0">
                <a:solidFill>
                  <a:srgbClr val="FF0000"/>
                </a:solidFill>
              </a:rPr>
              <a:t>0</a:t>
            </a:r>
            <a:r>
              <a:rPr lang="ja-JP" altLang="en-US" sz="1400" dirty="0">
                <a:solidFill>
                  <a:srgbClr val="FF0000"/>
                </a:solidFill>
              </a:rPr>
              <a:t>ステップから</a:t>
            </a:r>
            <a:r>
              <a:rPr lang="en-US" altLang="ja-JP" sz="1400" dirty="0">
                <a:solidFill>
                  <a:srgbClr val="FF0000"/>
                </a:solidFill>
              </a:rPr>
              <a:t>20</a:t>
            </a:r>
            <a:r>
              <a:rPr lang="ja-JP" altLang="en-US" sz="1400" dirty="0">
                <a:solidFill>
                  <a:srgbClr val="FF0000"/>
                </a:solidFill>
              </a:rPr>
              <a:t>ステップ後に</a:t>
            </a:r>
            <a:r>
              <a:rPr lang="en-US" altLang="ja-JP" sz="1400" dirty="0">
                <a:solidFill>
                  <a:srgbClr val="FF0000"/>
                </a:solidFill>
              </a:rPr>
              <a:t>neighbor list</a:t>
            </a:r>
            <a:r>
              <a:rPr lang="ja-JP" altLang="en-US" sz="1400" dirty="0">
                <a:solidFill>
                  <a:srgbClr val="FF0000"/>
                </a:solidFill>
              </a:rPr>
              <a:t>の再構成を行う。</a:t>
            </a:r>
            <a:endParaRPr kumimoji="1" lang="ja-JP" altLang="en-US" sz="1400" dirty="0">
              <a:solidFill>
                <a:srgbClr val="FF0000"/>
              </a:solidFill>
            </a:endParaRPr>
          </a:p>
        </p:txBody>
      </p:sp>
      <p:cxnSp>
        <p:nvCxnSpPr>
          <p:cNvPr id="17" name="直線コネクタ 16"/>
          <p:cNvCxnSpPr/>
          <p:nvPr/>
        </p:nvCxnSpPr>
        <p:spPr>
          <a:xfrm flipH="1">
            <a:off x="1879135" y="2094796"/>
            <a:ext cx="1724259" cy="3831425"/>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0" name="直線コネクタ 19"/>
          <p:cNvCxnSpPr/>
          <p:nvPr/>
        </p:nvCxnSpPr>
        <p:spPr>
          <a:xfrm flipH="1">
            <a:off x="1517763" y="5577568"/>
            <a:ext cx="1600360" cy="235084"/>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5" name="テキスト ボックス 24"/>
          <p:cNvSpPr txBox="1"/>
          <p:nvPr/>
        </p:nvSpPr>
        <p:spPr>
          <a:xfrm>
            <a:off x="5714832" y="3530990"/>
            <a:ext cx="2710295" cy="523220"/>
          </a:xfrm>
          <a:prstGeom prst="rect">
            <a:avLst/>
          </a:prstGeom>
          <a:noFill/>
        </p:spPr>
        <p:txBody>
          <a:bodyPr wrap="square" rtlCol="0">
            <a:spAutoFit/>
          </a:bodyPr>
          <a:lstStyle/>
          <a:p>
            <a:r>
              <a:rPr lang="en-US" altLang="ja-JP" sz="1400" dirty="0" err="1">
                <a:solidFill>
                  <a:srgbClr val="FF0000"/>
                </a:solidFill>
              </a:rPr>
              <a:t>create_atoms</a:t>
            </a:r>
            <a:r>
              <a:rPr lang="en-US" altLang="ja-JP" sz="1400" dirty="0">
                <a:solidFill>
                  <a:srgbClr val="FF0000"/>
                </a:solidFill>
              </a:rPr>
              <a:t> </a:t>
            </a:r>
            <a:r>
              <a:rPr lang="ja-JP" altLang="en-US" sz="1400" dirty="0">
                <a:solidFill>
                  <a:srgbClr val="FF0000"/>
                </a:solidFill>
              </a:rPr>
              <a:t>で、シミュレーションボックスの中に原子を配置する。</a:t>
            </a:r>
            <a:endParaRPr kumimoji="1" lang="ja-JP" altLang="en-US" sz="1400" dirty="0">
              <a:solidFill>
                <a:srgbClr val="FF0000"/>
              </a:solidFill>
            </a:endParaRPr>
          </a:p>
        </p:txBody>
      </p:sp>
    </p:spTree>
    <p:extLst>
      <p:ext uri="{BB962C8B-B14F-4D97-AF65-F5344CB8AC3E}">
        <p14:creationId xmlns:p14="http://schemas.microsoft.com/office/powerpoint/2010/main" val="293833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テキスト ボックス 32"/>
          <p:cNvSpPr txBox="1"/>
          <p:nvPr/>
        </p:nvSpPr>
        <p:spPr>
          <a:xfrm>
            <a:off x="351403" y="1325133"/>
            <a:ext cx="7181639" cy="3046988"/>
          </a:xfrm>
          <a:prstGeom prst="rect">
            <a:avLst/>
          </a:prstGeom>
          <a:noFill/>
          <a:ln w="19050">
            <a:solidFill>
              <a:schemeClr val="tx1"/>
            </a:solidFill>
          </a:ln>
        </p:spPr>
        <p:txBody>
          <a:bodyPr wrap="square" rtlCol="0">
            <a:spAutoFit/>
          </a:bodyPr>
          <a:lstStyle/>
          <a:p>
            <a:r>
              <a:rPr lang="de-DE" altLang="ja-JP" sz="1600" dirty="0">
                <a:latin typeface="Courier"/>
                <a:cs typeface="Courier"/>
              </a:rPr>
              <a:t>#</a:t>
            </a:r>
            <a:r>
              <a:rPr lang="de-DE" altLang="ja-JP" sz="1600" dirty="0" err="1">
                <a:latin typeface="Courier"/>
                <a:cs typeface="Courier"/>
              </a:rPr>
              <a:t>dump</a:t>
            </a:r>
            <a:r>
              <a:rPr lang="de-DE" altLang="ja-JP" sz="1600" dirty="0">
                <a:latin typeface="Courier"/>
                <a:cs typeface="Courier"/>
              </a:rPr>
              <a:t>           </a:t>
            </a:r>
            <a:r>
              <a:rPr lang="de-DE" altLang="ja-JP" sz="1600" dirty="0" err="1">
                <a:latin typeface="Courier"/>
                <a:cs typeface="Courier"/>
              </a:rPr>
              <a:t>id</a:t>
            </a:r>
            <a:r>
              <a:rPr lang="de-DE" altLang="ja-JP" sz="1600" dirty="0">
                <a:latin typeface="Courier"/>
                <a:cs typeface="Courier"/>
              </a:rPr>
              <a:t> all </a:t>
            </a:r>
            <a:r>
              <a:rPr lang="de-DE" altLang="ja-JP" sz="1600" dirty="0" err="1">
                <a:latin typeface="Courier"/>
                <a:cs typeface="Courier"/>
              </a:rPr>
              <a:t>atom</a:t>
            </a:r>
            <a:r>
              <a:rPr lang="de-DE" altLang="ja-JP" sz="1600" dirty="0">
                <a:latin typeface="Courier"/>
                <a:cs typeface="Courier"/>
              </a:rPr>
              <a:t> 50 </a:t>
            </a:r>
            <a:r>
              <a:rPr lang="de-DE" altLang="ja-JP" sz="1600" dirty="0" err="1">
                <a:latin typeface="Courier"/>
                <a:cs typeface="Courier"/>
              </a:rPr>
              <a:t>dump.melt</a:t>
            </a:r>
            <a:endParaRPr lang="is-IS" altLang="ja-JP" sz="1600" dirty="0">
              <a:latin typeface="Courier"/>
              <a:cs typeface="Courier"/>
            </a:endParaRPr>
          </a:p>
          <a:p>
            <a:endParaRPr lang="en-US" altLang="ja-JP" sz="1600" dirty="0"/>
          </a:p>
          <a:p>
            <a:r>
              <a:rPr lang="en-US" altLang="ja-JP" sz="1600" dirty="0"/>
              <a:t>#dump           2 all image 25 image.*.jpg type type &amp;</a:t>
            </a:r>
          </a:p>
          <a:p>
            <a:r>
              <a:rPr lang="en-US" altLang="ja-JP" sz="1600" dirty="0"/>
              <a:t>#               axes yes 0.8 0.02 view 60 -30</a:t>
            </a:r>
          </a:p>
          <a:p>
            <a:r>
              <a:rPr lang="en-US" altLang="ja-JP" sz="1600" dirty="0"/>
              <a:t>#</a:t>
            </a:r>
            <a:r>
              <a:rPr lang="en-US" altLang="ja-JP" sz="1600" dirty="0" err="1"/>
              <a:t>dump_modify</a:t>
            </a:r>
            <a:r>
              <a:rPr lang="en-US" altLang="ja-JP" sz="1600" dirty="0"/>
              <a:t>    2 pad 3</a:t>
            </a:r>
          </a:p>
          <a:p>
            <a:endParaRPr lang="en-US" altLang="ja-JP" sz="1600" dirty="0"/>
          </a:p>
          <a:p>
            <a:r>
              <a:rPr lang="en-US" altLang="ja-JP" sz="1600" dirty="0"/>
              <a:t>#dump           3 all movie 25 </a:t>
            </a:r>
            <a:r>
              <a:rPr lang="en-US" altLang="ja-JP" sz="1600" dirty="0" err="1"/>
              <a:t>movie.mpg</a:t>
            </a:r>
            <a:r>
              <a:rPr lang="en-US" altLang="ja-JP" sz="1600" dirty="0"/>
              <a:t> type type &amp;</a:t>
            </a:r>
          </a:p>
          <a:p>
            <a:r>
              <a:rPr lang="en-US" altLang="ja-JP" sz="1600" dirty="0"/>
              <a:t>#               axes yes 0.8 0.02 view 60 -30</a:t>
            </a:r>
          </a:p>
          <a:p>
            <a:r>
              <a:rPr lang="en-US" altLang="ja-JP" sz="1600" dirty="0"/>
              <a:t>#</a:t>
            </a:r>
            <a:r>
              <a:rPr lang="en-US" altLang="ja-JP" sz="1600" dirty="0" err="1"/>
              <a:t>dump_modify</a:t>
            </a:r>
            <a:r>
              <a:rPr lang="en-US" altLang="ja-JP" sz="1600" dirty="0"/>
              <a:t>    3 pad 3</a:t>
            </a:r>
          </a:p>
          <a:p>
            <a:endParaRPr lang="en-US" altLang="ja-JP" sz="1600" dirty="0"/>
          </a:p>
          <a:p>
            <a:r>
              <a:rPr lang="de-DE" altLang="ja-JP" sz="1600" dirty="0" err="1"/>
              <a:t>thermo</a:t>
            </a:r>
            <a:r>
              <a:rPr lang="de-DE" altLang="ja-JP" sz="1600" dirty="0"/>
              <a:t>          50</a:t>
            </a:r>
          </a:p>
          <a:p>
            <a:r>
              <a:rPr lang="de-DE" altLang="ja-JP" sz="1600" dirty="0" err="1"/>
              <a:t>run</a:t>
            </a:r>
            <a:r>
              <a:rPr lang="de-DE" altLang="ja-JP" sz="1600" dirty="0"/>
              <a:t>             250</a:t>
            </a:r>
            <a:endParaRPr lang="is-IS" altLang="ja-JP" sz="1600" dirty="0">
              <a:latin typeface="Courier"/>
              <a:cs typeface="Courier"/>
            </a:endParaRPr>
          </a:p>
        </p:txBody>
      </p:sp>
      <p:sp>
        <p:nvSpPr>
          <p:cNvPr id="6" name="テキスト ボックス 5"/>
          <p:cNvSpPr txBox="1"/>
          <p:nvPr/>
        </p:nvSpPr>
        <p:spPr>
          <a:xfrm>
            <a:off x="351403" y="898827"/>
            <a:ext cx="3637086" cy="400110"/>
          </a:xfrm>
          <a:prstGeom prst="rect">
            <a:avLst/>
          </a:prstGeom>
          <a:noFill/>
        </p:spPr>
        <p:txBody>
          <a:bodyPr wrap="square" rtlCol="0">
            <a:spAutoFit/>
          </a:bodyPr>
          <a:lstStyle/>
          <a:p>
            <a:r>
              <a:rPr kumimoji="1" lang="ja-JP" altLang="en-US" sz="2000" dirty="0"/>
              <a:t>入力ファイル：</a:t>
            </a:r>
            <a:r>
              <a:rPr kumimoji="1" lang="en-US" altLang="ja-JP" sz="2000" dirty="0"/>
              <a:t> </a:t>
            </a:r>
            <a:r>
              <a:rPr kumimoji="1" lang="en-US" altLang="ja-JP" sz="2000" dirty="0" err="1"/>
              <a:t>in.melt</a:t>
            </a:r>
            <a:r>
              <a:rPr kumimoji="1" lang="ja-JP" altLang="en-US" sz="2000" dirty="0"/>
              <a:t>　（続き）</a:t>
            </a:r>
          </a:p>
        </p:txBody>
      </p:sp>
      <p:sp>
        <p:nvSpPr>
          <p:cNvPr id="7" name="テキスト ボックス 6"/>
          <p:cNvSpPr txBox="1"/>
          <p:nvPr/>
        </p:nvSpPr>
        <p:spPr>
          <a:xfrm>
            <a:off x="5080197" y="2000447"/>
            <a:ext cx="2452845" cy="584776"/>
          </a:xfrm>
          <a:prstGeom prst="rect">
            <a:avLst/>
          </a:prstGeom>
          <a:noFill/>
        </p:spPr>
        <p:txBody>
          <a:bodyPr wrap="square" rtlCol="0">
            <a:spAutoFit/>
          </a:bodyPr>
          <a:lstStyle/>
          <a:p>
            <a:r>
              <a:rPr kumimoji="1" lang="en-US" altLang="ja-JP" sz="1600" b="1" dirty="0">
                <a:solidFill>
                  <a:schemeClr val="accent6"/>
                </a:solidFill>
              </a:rPr>
              <a:t>#</a:t>
            </a:r>
            <a:r>
              <a:rPr kumimoji="1" lang="ja-JP" altLang="en-US" sz="1600" b="1" dirty="0">
                <a:solidFill>
                  <a:schemeClr val="accent6"/>
                </a:solidFill>
              </a:rPr>
              <a:t> は、コメントアウト</a:t>
            </a:r>
            <a:br>
              <a:rPr kumimoji="1" lang="en-US" altLang="ja-JP" sz="1600" b="1" dirty="0">
                <a:solidFill>
                  <a:schemeClr val="accent6"/>
                </a:solidFill>
              </a:rPr>
            </a:br>
            <a:r>
              <a:rPr kumimoji="1" lang="en-US" altLang="ja-JP" sz="1600" b="1" dirty="0">
                <a:solidFill>
                  <a:schemeClr val="accent6"/>
                </a:solidFill>
              </a:rPr>
              <a:t>dump</a:t>
            </a:r>
            <a:r>
              <a:rPr kumimoji="1" lang="ja-JP" altLang="en-US" sz="1600" b="1" dirty="0">
                <a:solidFill>
                  <a:schemeClr val="accent6"/>
                </a:solidFill>
              </a:rPr>
              <a:t>：出力形式の指定</a:t>
            </a:r>
          </a:p>
        </p:txBody>
      </p:sp>
      <p:sp>
        <p:nvSpPr>
          <p:cNvPr id="8" name="テキスト ボックス 7"/>
          <p:cNvSpPr txBox="1"/>
          <p:nvPr/>
        </p:nvSpPr>
        <p:spPr>
          <a:xfrm>
            <a:off x="5162456" y="4033567"/>
            <a:ext cx="1833272" cy="338554"/>
          </a:xfrm>
          <a:prstGeom prst="rect">
            <a:avLst/>
          </a:prstGeom>
          <a:noFill/>
        </p:spPr>
        <p:txBody>
          <a:bodyPr wrap="square" rtlCol="0">
            <a:spAutoFit/>
          </a:bodyPr>
          <a:lstStyle/>
          <a:p>
            <a:r>
              <a:rPr lang="ja-JP" altLang="en-US" sz="1600" b="1" dirty="0">
                <a:solidFill>
                  <a:schemeClr val="accent6"/>
                </a:solidFill>
              </a:rPr>
              <a:t>計算実行（</a:t>
            </a:r>
            <a:r>
              <a:rPr lang="en-US" altLang="ja-JP" sz="1600" b="1" dirty="0">
                <a:solidFill>
                  <a:schemeClr val="accent6"/>
                </a:solidFill>
              </a:rPr>
              <a:t>step</a:t>
            </a:r>
            <a:r>
              <a:rPr lang="ja-JP" altLang="en-US" sz="1600" b="1" dirty="0">
                <a:solidFill>
                  <a:schemeClr val="accent6"/>
                </a:solidFill>
              </a:rPr>
              <a:t>）数</a:t>
            </a:r>
            <a:endParaRPr kumimoji="1" lang="ja-JP" altLang="en-US" sz="1600" b="1" dirty="0">
              <a:solidFill>
                <a:schemeClr val="accent6"/>
              </a:solidFill>
            </a:endParaRPr>
          </a:p>
        </p:txBody>
      </p:sp>
      <p:sp>
        <p:nvSpPr>
          <p:cNvPr id="10" name="タイトル 3"/>
          <p:cNvSpPr>
            <a:spLocks noGrp="1"/>
          </p:cNvSpPr>
          <p:nvPr>
            <p:ph type="title"/>
          </p:nvPr>
        </p:nvSpPr>
        <p:spPr>
          <a:xfrm>
            <a:off x="899872" y="20852"/>
            <a:ext cx="7154161" cy="647542"/>
          </a:xfrm>
        </p:spPr>
        <p:txBody>
          <a:bodyPr>
            <a:normAutofit/>
          </a:bodyPr>
          <a:lstStyle/>
          <a:p>
            <a:r>
              <a:rPr lang="en-US" altLang="ja-JP" sz="3600" dirty="0"/>
              <a:t>examples/melt</a:t>
            </a:r>
            <a:r>
              <a:rPr kumimoji="1" lang="ja-JP" altLang="en-US" sz="3600" dirty="0"/>
              <a:t>（２）</a:t>
            </a:r>
          </a:p>
        </p:txBody>
      </p:sp>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pPr/>
              <a:t>21</a:t>
            </a:fld>
            <a:endParaRPr kumimoji="1" lang="ja-JP" altLang="en-US"/>
          </a:p>
        </p:txBody>
      </p:sp>
      <p:sp>
        <p:nvSpPr>
          <p:cNvPr id="9" name="テキスト ボックス 8"/>
          <p:cNvSpPr txBox="1"/>
          <p:nvPr/>
        </p:nvSpPr>
        <p:spPr>
          <a:xfrm>
            <a:off x="5162456" y="3448791"/>
            <a:ext cx="2298312" cy="584776"/>
          </a:xfrm>
          <a:prstGeom prst="rect">
            <a:avLst/>
          </a:prstGeom>
          <a:noFill/>
        </p:spPr>
        <p:txBody>
          <a:bodyPr wrap="square" rtlCol="0">
            <a:spAutoFit/>
          </a:bodyPr>
          <a:lstStyle/>
          <a:p>
            <a:r>
              <a:rPr lang="ja-JP" altLang="en-US" sz="1600" b="1" dirty="0">
                <a:solidFill>
                  <a:srgbClr val="FF0000"/>
                </a:solidFill>
              </a:rPr>
              <a:t>何ステップ毎に温度情報を出力するかの指定</a:t>
            </a:r>
            <a:endParaRPr kumimoji="1" lang="ja-JP" altLang="en-US" sz="1600" b="1" dirty="0">
              <a:solidFill>
                <a:srgbClr val="FF0000"/>
              </a:solidFill>
            </a:endParaRPr>
          </a:p>
        </p:txBody>
      </p:sp>
      <p:sp>
        <p:nvSpPr>
          <p:cNvPr id="11" name="正方形/長方形 10"/>
          <p:cNvSpPr/>
          <p:nvPr/>
        </p:nvSpPr>
        <p:spPr>
          <a:xfrm>
            <a:off x="397024" y="3759875"/>
            <a:ext cx="1430485" cy="273692"/>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0691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1143000"/>
          </a:xfrm>
        </p:spPr>
        <p:txBody>
          <a:bodyPr/>
          <a:lstStyle/>
          <a:p>
            <a:r>
              <a:rPr lang="ja-JP" altLang="en-US" dirty="0"/>
              <a:t>実行準備</a:t>
            </a:r>
            <a:endParaRPr kumimoji="1" lang="ja-JP" altLang="en-US" dirty="0"/>
          </a:p>
        </p:txBody>
      </p:sp>
      <p:sp>
        <p:nvSpPr>
          <p:cNvPr id="10" name="コンテンツ プレースホルダー 2"/>
          <p:cNvSpPr>
            <a:spLocks noGrp="1"/>
          </p:cNvSpPr>
          <p:nvPr>
            <p:ph idx="1"/>
          </p:nvPr>
        </p:nvSpPr>
        <p:spPr>
          <a:xfrm>
            <a:off x="0" y="1176766"/>
            <a:ext cx="9144000" cy="5681234"/>
          </a:xfrm>
        </p:spPr>
        <p:txBody>
          <a:bodyPr>
            <a:normAutofit/>
          </a:bodyPr>
          <a:lstStyle/>
          <a:p>
            <a:r>
              <a:rPr lang="ja-JP" altLang="en-US" sz="2400" dirty="0"/>
              <a:t>ホーム</a:t>
            </a:r>
            <a:r>
              <a:rPr kumimoji="1" lang="ja-JP" altLang="en-US" sz="2400" dirty="0"/>
              <a:t>ディレクトリに作業ディレクトリを作る。</a:t>
            </a:r>
            <a:r>
              <a:rPr lang="en-US" altLang="ja-JP" sz="2400" dirty="0"/>
              <a:t> (</a:t>
            </a:r>
            <a:r>
              <a:rPr lang="ja-JP" altLang="en-US" sz="2400" dirty="0"/>
              <a:t>例</a:t>
            </a:r>
            <a:r>
              <a:rPr lang="en-US" altLang="ja-JP" sz="2400" dirty="0"/>
              <a:t>: $HOME/</a:t>
            </a:r>
            <a:r>
              <a:rPr lang="ja-JP" altLang="ja-JP" sz="2400" dirty="0"/>
              <a:t>l</a:t>
            </a:r>
            <a:r>
              <a:rPr lang="en-US" altLang="ja-JP" sz="2400" dirty="0" err="1"/>
              <a:t>ammps</a:t>
            </a:r>
            <a:r>
              <a:rPr lang="en-US" altLang="ja-JP" sz="2400" dirty="0"/>
              <a:t>)</a:t>
            </a:r>
            <a:br>
              <a:rPr lang="en-US" altLang="ja-JP" sz="2400" dirty="0"/>
            </a:br>
            <a:r>
              <a:rPr kumimoji="1" lang="en-US" altLang="ja-JP" sz="2000" dirty="0"/>
              <a:t>$ </a:t>
            </a:r>
            <a:r>
              <a:rPr lang="en-US" altLang="ja-JP" sz="2000" dirty="0" err="1"/>
              <a:t>mkdir</a:t>
            </a:r>
            <a:r>
              <a:rPr lang="en-US" altLang="ja-JP" sz="2000" dirty="0"/>
              <a:t> </a:t>
            </a:r>
            <a:r>
              <a:rPr lang="en-US" altLang="ja-JP" sz="2000" dirty="0" err="1"/>
              <a:t>lammps</a:t>
            </a:r>
            <a:endParaRPr kumimoji="1" lang="en-US" altLang="ja-JP" sz="2000" dirty="0"/>
          </a:p>
          <a:p>
            <a:r>
              <a:rPr lang="ja-JP" altLang="en-US" sz="2400" dirty="0"/>
              <a:t>作成した作業ディレクトリへ移動する。</a:t>
            </a:r>
            <a:r>
              <a:rPr lang="en-US" altLang="ja-JP" sz="2400" dirty="0"/>
              <a:t> ($HOME/</a:t>
            </a:r>
            <a:r>
              <a:rPr lang="en-US" altLang="ja-JP" sz="2400" dirty="0" err="1"/>
              <a:t>lammps</a:t>
            </a:r>
            <a:r>
              <a:rPr lang="en-US" altLang="ja-JP" sz="2400" dirty="0"/>
              <a:t>)</a:t>
            </a:r>
            <a:br>
              <a:rPr lang="en-US" altLang="ja-JP" sz="2400" dirty="0"/>
            </a:br>
            <a:r>
              <a:rPr lang="en-US" altLang="ja-JP" sz="2000" dirty="0"/>
              <a:t>$ cd </a:t>
            </a:r>
            <a:r>
              <a:rPr lang="en-US" altLang="ja-JP" sz="2000" dirty="0" err="1"/>
              <a:t>lammps</a:t>
            </a:r>
          </a:p>
          <a:p>
            <a:r>
              <a:rPr lang="en-US" altLang="ja-JP" sz="2400" dirty="0" err="1"/>
              <a:t>exmaple</a:t>
            </a:r>
            <a:r>
              <a:rPr lang="ja-JP" altLang="en-US" sz="2400" dirty="0"/>
              <a:t>ファイルのコピー（</a:t>
            </a:r>
            <a:r>
              <a:rPr lang="en-US" altLang="ja-JP" sz="2400" dirty="0"/>
              <a:t>melt, micelle, colloid</a:t>
            </a:r>
            <a:r>
              <a:rPr lang="ja-JP" altLang="en-US" sz="2400" dirty="0"/>
              <a:t>）</a:t>
            </a:r>
            <a:br>
              <a:rPr lang="en-US" altLang="ja-JP" sz="2400" dirty="0"/>
            </a:br>
            <a:r>
              <a:rPr lang="en-US" altLang="ja-JP" sz="2000" dirty="0"/>
              <a:t>$ </a:t>
            </a:r>
            <a:r>
              <a:rPr lang="en-US" altLang="ja-JP" sz="2000" dirty="0" err="1"/>
              <a:t>cp</a:t>
            </a:r>
            <a:r>
              <a:rPr lang="en-US" altLang="ja-JP" sz="2000" dirty="0"/>
              <a:t> -r /</a:t>
            </a:r>
            <a:r>
              <a:rPr lang="en-US" altLang="ja-JP" sz="2000" dirty="0" err="1"/>
              <a:t>usr</a:t>
            </a:r>
            <a:r>
              <a:rPr lang="en-US" altLang="ja-JP" sz="2000" dirty="0"/>
              <a:t>/share/</a:t>
            </a:r>
            <a:r>
              <a:rPr lang="en-US" altLang="ja-JP" sz="2000" dirty="0" err="1"/>
              <a:t>lammps</a:t>
            </a:r>
            <a:r>
              <a:rPr lang="en-US" altLang="ja-JP" sz="2000" dirty="0"/>
              <a:t>/examples/melt ./</a:t>
            </a:r>
            <a:br>
              <a:rPr lang="en-US" altLang="ja-JP" sz="2000" dirty="0"/>
            </a:br>
            <a:r>
              <a:rPr lang="en-US" altLang="ja-JP" sz="2000" dirty="0"/>
              <a:t>$ </a:t>
            </a:r>
            <a:r>
              <a:rPr lang="en-US" altLang="ja-JP" sz="2000" dirty="0" err="1"/>
              <a:t>cp</a:t>
            </a:r>
            <a:r>
              <a:rPr lang="en-US" altLang="ja-JP" sz="2000" dirty="0"/>
              <a:t> -r /</a:t>
            </a:r>
            <a:r>
              <a:rPr lang="en-US" altLang="ja-JP" sz="2000" dirty="0" err="1"/>
              <a:t>usr</a:t>
            </a:r>
            <a:r>
              <a:rPr lang="en-US" altLang="ja-JP" sz="2000" dirty="0"/>
              <a:t>/share/</a:t>
            </a:r>
            <a:r>
              <a:rPr lang="en-US" altLang="ja-JP" sz="2000" dirty="0" err="1"/>
              <a:t>lammps</a:t>
            </a:r>
            <a:r>
              <a:rPr lang="en-US" altLang="ja-JP" sz="2000" dirty="0"/>
              <a:t>/examples/micelle ./</a:t>
            </a:r>
            <a:br>
              <a:rPr lang="en-US" altLang="ja-JP" sz="2000" dirty="0"/>
            </a:br>
            <a:r>
              <a:rPr lang="en-US" altLang="ja-JP" sz="2000" dirty="0"/>
              <a:t>$ </a:t>
            </a:r>
            <a:r>
              <a:rPr lang="en-US" altLang="ja-JP" sz="2000" dirty="0" err="1"/>
              <a:t>cp</a:t>
            </a:r>
            <a:r>
              <a:rPr lang="en-US" altLang="ja-JP" sz="2000" dirty="0"/>
              <a:t> -r /</a:t>
            </a:r>
            <a:r>
              <a:rPr lang="en-US" altLang="ja-JP" sz="2000" dirty="0" err="1"/>
              <a:t>usr</a:t>
            </a:r>
            <a:r>
              <a:rPr lang="en-US" altLang="ja-JP" sz="2000" dirty="0"/>
              <a:t>/share/</a:t>
            </a:r>
            <a:r>
              <a:rPr lang="en-US" altLang="ja-JP" sz="2000" dirty="0" err="1"/>
              <a:t>lammps</a:t>
            </a:r>
            <a:r>
              <a:rPr lang="en-US" altLang="ja-JP" sz="2000" dirty="0"/>
              <a:t>/examples/colloid/ ./</a:t>
            </a:r>
            <a:br>
              <a:rPr lang="en-US" altLang="ja-JP" sz="2000" dirty="0"/>
            </a:br>
            <a:endParaRPr lang="en-US" altLang="ja-JP" sz="2000"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22</a:t>
            </a:fld>
            <a:endParaRPr kumimoji="1" lang="ja-JP" altLang="en-US"/>
          </a:p>
        </p:txBody>
      </p:sp>
    </p:spTree>
    <p:extLst>
      <p:ext uri="{BB962C8B-B14F-4D97-AF65-F5344CB8AC3E}">
        <p14:creationId xmlns:p14="http://schemas.microsoft.com/office/powerpoint/2010/main" val="3381403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melt</a:t>
            </a:r>
            <a:r>
              <a:rPr lang="ja-JP" altLang="en-US" dirty="0"/>
              <a:t>の実行（１）</a:t>
            </a:r>
            <a:endParaRPr kumimoji="1" lang="ja-JP" altLang="en-US" dirty="0"/>
          </a:p>
        </p:txBody>
      </p:sp>
      <p:sp>
        <p:nvSpPr>
          <p:cNvPr id="3" name="コンテンツ プレースホルダー 2"/>
          <p:cNvSpPr>
            <a:spLocks noGrp="1"/>
          </p:cNvSpPr>
          <p:nvPr>
            <p:ph idx="1"/>
          </p:nvPr>
        </p:nvSpPr>
        <p:spPr>
          <a:xfrm>
            <a:off x="457200" y="761964"/>
            <a:ext cx="8229600" cy="6096036"/>
          </a:xfrm>
        </p:spPr>
        <p:txBody>
          <a:bodyPr>
            <a:normAutofit/>
          </a:bodyPr>
          <a:lstStyle/>
          <a:p>
            <a:r>
              <a:rPr lang="en-US" altLang="ja-JP" sz="2400" dirty="0"/>
              <a:t>melt </a:t>
            </a:r>
            <a:r>
              <a:rPr lang="ja-JP" altLang="en-US" sz="2400" dirty="0"/>
              <a:t>へ移動</a:t>
            </a:r>
            <a:br>
              <a:rPr lang="en-US" altLang="ja-JP" sz="2400" dirty="0"/>
            </a:br>
            <a:r>
              <a:rPr lang="en-US" altLang="ja-JP" sz="2000" dirty="0"/>
              <a:t>$ cd melt</a:t>
            </a:r>
          </a:p>
          <a:p>
            <a:r>
              <a:rPr lang="en-US" altLang="ja-JP" sz="2400" dirty="0"/>
              <a:t>melt </a:t>
            </a:r>
            <a:r>
              <a:rPr lang="ja-JP" altLang="en-US" sz="2400" dirty="0"/>
              <a:t>の中のファイルの確認</a:t>
            </a:r>
            <a:br>
              <a:rPr lang="en-US" altLang="ja-JP" sz="2400" dirty="0"/>
            </a:br>
            <a:r>
              <a:rPr lang="en-US" altLang="ja-JP" sz="2000" dirty="0"/>
              <a:t>$ ls</a:t>
            </a:r>
            <a:br>
              <a:rPr lang="en-US" altLang="ja-JP" sz="2000" dirty="0"/>
            </a:br>
            <a:r>
              <a:rPr lang="en-US" altLang="ja-JP" sz="2000" dirty="0" err="1">
                <a:solidFill>
                  <a:schemeClr val="tx1">
                    <a:lumMod val="50000"/>
                    <a:lumOff val="50000"/>
                  </a:schemeClr>
                </a:solidFill>
              </a:rPr>
              <a:t>in.melt</a:t>
            </a:r>
            <a:r>
              <a:rPr lang="en-US" altLang="ja-JP" sz="2000" dirty="0">
                <a:solidFill>
                  <a:schemeClr val="tx1">
                    <a:lumMod val="50000"/>
                    <a:lumOff val="50000"/>
                  </a:schemeClr>
                </a:solidFill>
              </a:rPr>
              <a:t>    log.5Oct16.melt.g++.1    log.5Oct16.melt.g++.4</a:t>
            </a:r>
          </a:p>
          <a:p>
            <a:r>
              <a:rPr lang="en-US" altLang="ja-JP" sz="2400" dirty="0" err="1"/>
              <a:t>in.melt</a:t>
            </a:r>
            <a:r>
              <a:rPr lang="en-US" altLang="ja-JP" sz="2400" dirty="0"/>
              <a:t> </a:t>
            </a:r>
            <a:r>
              <a:rPr lang="en-US" altLang="en-US" sz="2400" dirty="0"/>
              <a:t>の実行</a:t>
            </a:r>
            <a:br>
              <a:rPr lang="en-US" altLang="en-US" sz="2400" dirty="0"/>
            </a:br>
            <a:r>
              <a:rPr lang="en-US" altLang="ja-JP" sz="2000" dirty="0"/>
              <a:t>$ </a:t>
            </a:r>
            <a:r>
              <a:rPr lang="en-US" altLang="en-US" sz="2000" dirty="0" err="1"/>
              <a:t>lammps</a:t>
            </a:r>
            <a:r>
              <a:rPr lang="en-US" altLang="en-US" sz="2000" dirty="0"/>
              <a:t> &lt; </a:t>
            </a:r>
            <a:r>
              <a:rPr lang="en-US" altLang="en-US" sz="2000" dirty="0" err="1"/>
              <a:t>in.melt</a:t>
            </a:r>
            <a:br>
              <a:rPr lang="en-US" altLang="en-US" sz="2400" dirty="0"/>
            </a:br>
            <a:r>
              <a:rPr lang="en-US" altLang="en-US" sz="2000" dirty="0"/>
              <a:t>﻿</a:t>
            </a:r>
            <a:r>
              <a:rPr lang="en-US" altLang="en-US" sz="2000" dirty="0">
                <a:solidFill>
                  <a:srgbClr val="7F7F7F"/>
                </a:solidFill>
              </a:rPr>
              <a:t>LAMMPS (11 Aug 2017)</a:t>
            </a:r>
            <a:br>
              <a:rPr lang="en-US" altLang="en-US" sz="2000" dirty="0">
                <a:solidFill>
                  <a:srgbClr val="7F7F7F"/>
                </a:solidFill>
              </a:rPr>
            </a:br>
            <a:r>
              <a:rPr lang="en-US" altLang="en-US" sz="2000" dirty="0">
                <a:solidFill>
                  <a:srgbClr val="7F7F7F"/>
                </a:solidFill>
              </a:rPr>
              <a:t>OMP_NUM_THREADS environment is not set. Defaulting to 1 thread. (../comm.cpp:90)  </a:t>
            </a:r>
            <a:br>
              <a:rPr lang="en-US" altLang="en-US" sz="2000" dirty="0">
                <a:solidFill>
                  <a:srgbClr val="7F7F7F"/>
                </a:solidFill>
              </a:rPr>
            </a:br>
            <a:r>
              <a:rPr lang="en-US" altLang="en-US" sz="2000" dirty="0">
                <a:solidFill>
                  <a:srgbClr val="7F7F7F"/>
                </a:solidFill>
              </a:rPr>
              <a:t>using 1 </a:t>
            </a:r>
            <a:r>
              <a:rPr lang="en-US" altLang="en-US" sz="2000" dirty="0" err="1">
                <a:solidFill>
                  <a:srgbClr val="7F7F7F"/>
                </a:solidFill>
              </a:rPr>
              <a:t>OpenMP</a:t>
            </a:r>
            <a:r>
              <a:rPr lang="en-US" altLang="en-US" sz="2000" dirty="0">
                <a:solidFill>
                  <a:srgbClr val="7F7F7F"/>
                </a:solidFill>
              </a:rPr>
              <a:t> thread(s) per MPI task</a:t>
            </a:r>
            <a:br>
              <a:rPr lang="en-US" altLang="en-US" sz="2000" dirty="0">
                <a:solidFill>
                  <a:srgbClr val="7F7F7F"/>
                </a:solidFill>
              </a:rPr>
            </a:br>
            <a:r>
              <a:rPr lang="is-IS" altLang="en-US" sz="2000" dirty="0">
                <a:solidFill>
                  <a:srgbClr val="7F7F7F"/>
                </a:solidFill>
              </a:rPr>
              <a:t>…</a:t>
            </a:r>
            <a:br>
              <a:rPr lang="en-US" altLang="en-US" sz="2000" dirty="0">
                <a:solidFill>
                  <a:srgbClr val="7F7F7F"/>
                </a:solidFill>
              </a:rPr>
            </a:br>
            <a:r>
              <a:rPr lang="en-US" altLang="en-US" sz="2000" dirty="0">
                <a:solidFill>
                  <a:srgbClr val="7F7F7F"/>
                </a:solidFill>
              </a:rPr>
              <a:t>﻿Total # of neighbors = 151513</a:t>
            </a:r>
            <a:br>
              <a:rPr lang="en-US" altLang="en-US" sz="2000" dirty="0">
                <a:solidFill>
                  <a:srgbClr val="7F7F7F"/>
                </a:solidFill>
              </a:rPr>
            </a:br>
            <a:r>
              <a:rPr lang="en-US" altLang="en-US" sz="2000" dirty="0">
                <a:solidFill>
                  <a:srgbClr val="7F7F7F"/>
                </a:solidFill>
              </a:rPr>
              <a:t>Ave neighs/atom = 37.8783</a:t>
            </a:r>
            <a:br>
              <a:rPr lang="en-US" altLang="en-US" sz="2000" dirty="0">
                <a:solidFill>
                  <a:srgbClr val="7F7F7F"/>
                </a:solidFill>
              </a:rPr>
            </a:br>
            <a:r>
              <a:rPr lang="en-US" altLang="en-US" sz="2000" dirty="0">
                <a:solidFill>
                  <a:srgbClr val="7F7F7F"/>
                </a:solidFill>
              </a:rPr>
              <a:t>Neighbor list builds = 12</a:t>
            </a:r>
            <a:br>
              <a:rPr lang="en-US" altLang="en-US" sz="2000" dirty="0">
                <a:solidFill>
                  <a:srgbClr val="7F7F7F"/>
                </a:solidFill>
              </a:rPr>
            </a:br>
            <a:r>
              <a:rPr lang="en-US" altLang="en-US" sz="2000" dirty="0">
                <a:solidFill>
                  <a:srgbClr val="7F7F7F"/>
                </a:solidFill>
              </a:rPr>
              <a:t>Dangerous builds not checked</a:t>
            </a:r>
            <a:br>
              <a:rPr lang="en-US" altLang="en-US" sz="2000" dirty="0">
                <a:solidFill>
                  <a:srgbClr val="7F7F7F"/>
                </a:solidFill>
              </a:rPr>
            </a:br>
            <a:r>
              <a:rPr lang="en-US" altLang="en-US" sz="2000" dirty="0">
                <a:solidFill>
                  <a:srgbClr val="7F7F7F"/>
                </a:solidFill>
              </a:rPr>
              <a:t>Total wall time: 0:00:00</a:t>
            </a:r>
          </a:p>
          <a:p>
            <a:r>
              <a:rPr lang="en-US" altLang="en-US" sz="2400" dirty="0" err="1"/>
              <a:t>log.lammps</a:t>
            </a:r>
            <a:r>
              <a:rPr lang="en-US" altLang="en-US" sz="2400" dirty="0"/>
              <a:t>　</a:t>
            </a:r>
            <a:r>
              <a:rPr lang="ja-JP" altLang="en-US" sz="2400" dirty="0"/>
              <a:t>というログファイルも出力される。</a:t>
            </a:r>
            <a:endParaRPr lang="en-US" altLang="en-US" sz="2400" dirty="0"/>
          </a:p>
        </p:txBody>
      </p:sp>
      <p:sp>
        <p:nvSpPr>
          <p:cNvPr id="15" name="テキスト ボックス 14"/>
          <p:cNvSpPr txBox="1"/>
          <p:nvPr/>
        </p:nvSpPr>
        <p:spPr>
          <a:xfrm>
            <a:off x="5380528" y="5219705"/>
            <a:ext cx="3597417" cy="1015663"/>
          </a:xfrm>
          <a:prstGeom prst="rect">
            <a:avLst/>
          </a:prstGeom>
          <a:noFill/>
          <a:ln w="25400">
            <a:solidFill>
              <a:srgbClr val="FF0000"/>
            </a:solidFill>
          </a:ln>
        </p:spPr>
        <p:txBody>
          <a:bodyPr wrap="square" rtlCol="0">
            <a:spAutoFit/>
          </a:bodyPr>
          <a:lstStyle/>
          <a:p>
            <a:r>
              <a:rPr kumimoji="1" lang="ja-JP" altLang="en-US" sz="2000" dirty="0">
                <a:solidFill>
                  <a:srgbClr val="000000"/>
                </a:solidFill>
              </a:rPr>
              <a:t>エラーメッセージなしで</a:t>
            </a:r>
            <a:endParaRPr kumimoji="1" lang="en-US" altLang="ja-JP" sz="2000" dirty="0">
              <a:solidFill>
                <a:srgbClr val="000000"/>
              </a:solidFill>
            </a:endParaRPr>
          </a:p>
          <a:p>
            <a:r>
              <a:rPr kumimoji="1" lang="en-US" altLang="ja-JP" sz="2000" dirty="0">
                <a:solidFill>
                  <a:srgbClr val="000000"/>
                </a:solidFill>
              </a:rPr>
              <a:t>Total</a:t>
            </a:r>
            <a:r>
              <a:rPr lang="en-US" altLang="en-US" sz="2000" dirty="0">
                <a:solidFill>
                  <a:srgbClr val="000000"/>
                </a:solidFill>
              </a:rPr>
              <a:t> wall time </a:t>
            </a:r>
            <a:r>
              <a:rPr lang="ja-JP" altLang="en-US" sz="2000" dirty="0">
                <a:solidFill>
                  <a:srgbClr val="000000"/>
                </a:solidFill>
              </a:rPr>
              <a:t>が表示されれば</a:t>
            </a:r>
            <a:endParaRPr lang="en-US" altLang="ja-JP" sz="2000" dirty="0">
              <a:solidFill>
                <a:srgbClr val="000000"/>
              </a:solidFill>
            </a:endParaRPr>
          </a:p>
          <a:p>
            <a:r>
              <a:rPr kumimoji="1" lang="ja-JP" altLang="en-US" sz="2000" dirty="0">
                <a:solidFill>
                  <a:srgbClr val="000000"/>
                </a:solidFill>
              </a:rPr>
              <a:t>正常終了</a:t>
            </a:r>
          </a:p>
        </p:txBody>
      </p:sp>
      <p:sp>
        <p:nvSpPr>
          <p:cNvPr id="5" name="正方形/長方形 4"/>
          <p:cNvSpPr/>
          <p:nvPr/>
        </p:nvSpPr>
        <p:spPr>
          <a:xfrm>
            <a:off x="832102" y="6038278"/>
            <a:ext cx="2554700" cy="3204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23</a:t>
            </a:fld>
            <a:endParaRPr kumimoji="1" lang="ja-JP" altLang="en-US"/>
          </a:p>
        </p:txBody>
      </p:sp>
    </p:spTree>
    <p:extLst>
      <p:ext uri="{BB962C8B-B14F-4D97-AF65-F5344CB8AC3E}">
        <p14:creationId xmlns:p14="http://schemas.microsoft.com/office/powerpoint/2010/main" val="753897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melt</a:t>
            </a:r>
            <a:r>
              <a:rPr lang="ja-JP" altLang="en-US" dirty="0"/>
              <a:t>の実行（２）</a:t>
            </a:r>
            <a:endParaRPr kumimoji="1" lang="ja-JP" altLang="en-US" dirty="0"/>
          </a:p>
        </p:txBody>
      </p:sp>
      <p:sp>
        <p:nvSpPr>
          <p:cNvPr id="3" name="コンテンツ プレースホルダー 2"/>
          <p:cNvSpPr>
            <a:spLocks noGrp="1"/>
          </p:cNvSpPr>
          <p:nvPr>
            <p:ph idx="1"/>
          </p:nvPr>
        </p:nvSpPr>
        <p:spPr>
          <a:xfrm>
            <a:off x="457200" y="761964"/>
            <a:ext cx="8229600" cy="5959512"/>
          </a:xfrm>
        </p:spPr>
        <p:txBody>
          <a:bodyPr>
            <a:normAutofit/>
          </a:bodyPr>
          <a:lstStyle/>
          <a:p>
            <a:r>
              <a:rPr lang="en-US" altLang="ja-JP" sz="2400" dirty="0"/>
              <a:t>MPI</a:t>
            </a:r>
            <a:r>
              <a:rPr lang="ja-JP" altLang="en-US" sz="2400" dirty="0"/>
              <a:t>プロセス数</a:t>
            </a:r>
            <a:r>
              <a:rPr lang="en-US" altLang="ja-JP" sz="2400" dirty="0"/>
              <a:t>=4 </a:t>
            </a:r>
            <a:r>
              <a:rPr lang="ja-JP" altLang="en-US" sz="2400" dirty="0"/>
              <a:t>での実行</a:t>
            </a:r>
            <a:br>
              <a:rPr lang="en-US" altLang="ja-JP" sz="2400" dirty="0"/>
            </a:br>
            <a:r>
              <a:rPr lang="en-US" altLang="ja-JP" sz="2000" dirty="0"/>
              <a:t>$ </a:t>
            </a:r>
            <a:r>
              <a:rPr lang="en-US" altLang="ja-JP" sz="2000" dirty="0" err="1"/>
              <a:t>mpirun</a:t>
            </a:r>
            <a:r>
              <a:rPr lang="en-US" altLang="ja-JP" sz="2000" dirty="0"/>
              <a:t> -n 4 </a:t>
            </a:r>
            <a:r>
              <a:rPr lang="en-US" altLang="ja-JP" sz="2000" dirty="0" err="1"/>
              <a:t>lammps</a:t>
            </a:r>
            <a:r>
              <a:rPr lang="en-US" altLang="ja-JP" sz="2000" dirty="0"/>
              <a:t> &lt; </a:t>
            </a:r>
            <a:r>
              <a:rPr lang="en-US" altLang="ja-JP" sz="2000" dirty="0" err="1"/>
              <a:t>in.melt</a:t>
            </a:r>
            <a:br>
              <a:rPr lang="en-US" altLang="ja-JP" sz="2000" dirty="0"/>
            </a:br>
            <a:r>
              <a:rPr lang="en-US" altLang="ja-JP" sz="2000" dirty="0">
                <a:solidFill>
                  <a:srgbClr val="7F7F7F"/>
                </a:solidFill>
              </a:rPr>
              <a:t>LAMMPS (11 Aug 2017)</a:t>
            </a:r>
            <a:br>
              <a:rPr lang="en-US" altLang="ja-JP" sz="2000" dirty="0">
                <a:solidFill>
                  <a:srgbClr val="7F7F7F"/>
                </a:solidFill>
              </a:rPr>
            </a:br>
            <a:r>
              <a:rPr lang="is-IS" altLang="ja-JP" sz="2000" dirty="0">
                <a:solidFill>
                  <a:srgbClr val="7F7F7F"/>
                </a:solidFill>
              </a:rPr>
              <a:t>…</a:t>
            </a:r>
            <a:br>
              <a:rPr lang="en-US" altLang="ja-JP" sz="2000" dirty="0">
                <a:solidFill>
                  <a:srgbClr val="7F7F7F"/>
                </a:solidFill>
              </a:rPr>
            </a:br>
            <a:r>
              <a:rPr lang="en-US" altLang="ja-JP" sz="2000" dirty="0">
                <a:solidFill>
                  <a:srgbClr val="7F7F7F"/>
                </a:solidFill>
              </a:rPr>
              <a:t>  1 by </a:t>
            </a:r>
            <a:r>
              <a:rPr lang="en-US" altLang="ja-JP" sz="2000" dirty="0">
                <a:solidFill>
                  <a:srgbClr val="FF0000"/>
                </a:solidFill>
              </a:rPr>
              <a:t>2</a:t>
            </a:r>
            <a:r>
              <a:rPr lang="en-US" altLang="ja-JP" sz="2000" dirty="0">
                <a:solidFill>
                  <a:srgbClr val="7F7F7F"/>
                </a:solidFill>
              </a:rPr>
              <a:t> by </a:t>
            </a:r>
            <a:r>
              <a:rPr lang="en-US" altLang="ja-JP" sz="2000" dirty="0">
                <a:solidFill>
                  <a:srgbClr val="FF0000"/>
                </a:solidFill>
              </a:rPr>
              <a:t>2</a:t>
            </a:r>
            <a:r>
              <a:rPr lang="en-US" altLang="ja-JP" sz="2000" dirty="0">
                <a:solidFill>
                  <a:srgbClr val="7F7F7F"/>
                </a:solidFill>
              </a:rPr>
              <a:t> MPI processor grid</a:t>
            </a:r>
            <a:br>
              <a:rPr lang="en-US" altLang="ja-JP" sz="2000" dirty="0">
                <a:solidFill>
                  <a:srgbClr val="7F7F7F"/>
                </a:solidFill>
              </a:rPr>
            </a:br>
            <a:r>
              <a:rPr lang="is-IS" altLang="ja-JP" sz="2000" dirty="0">
                <a:solidFill>
                  <a:srgbClr val="7F7F7F"/>
                </a:solidFill>
              </a:rPr>
              <a:t>…</a:t>
            </a:r>
            <a:br>
              <a:rPr lang="is-IS" altLang="ja-JP" sz="2000" dirty="0">
                <a:solidFill>
                  <a:srgbClr val="7F7F7F"/>
                </a:solidFill>
              </a:rPr>
            </a:br>
            <a:r>
              <a:rPr lang="en-US" altLang="ja-JP" sz="2000" dirty="0">
                <a:solidFill>
                  <a:srgbClr val="7F7F7F"/>
                </a:solidFill>
              </a:rPr>
              <a:t>Performance: 90089.282 tau/day, 208.540 timesteps/s</a:t>
            </a:r>
            <a:br>
              <a:rPr lang="en-US" altLang="ja-JP" sz="2000" dirty="0">
                <a:solidFill>
                  <a:srgbClr val="7F7F7F"/>
                </a:solidFill>
              </a:rPr>
            </a:br>
            <a:r>
              <a:rPr lang="en-US" altLang="ja-JP" sz="2000" dirty="0">
                <a:solidFill>
                  <a:srgbClr val="7F7F7F"/>
                </a:solidFill>
              </a:rPr>
              <a:t>22.1% CPU use with </a:t>
            </a:r>
            <a:r>
              <a:rPr lang="en-US" altLang="ja-JP" sz="2000" dirty="0">
                <a:solidFill>
                  <a:srgbClr val="FF0000"/>
                </a:solidFill>
              </a:rPr>
              <a:t>4</a:t>
            </a:r>
            <a:r>
              <a:rPr lang="en-US" altLang="ja-JP" sz="2000" dirty="0">
                <a:solidFill>
                  <a:srgbClr val="7F7F7F"/>
                </a:solidFill>
              </a:rPr>
              <a:t> MPI tasks x 1 OpenMP threads</a:t>
            </a:r>
            <a:br>
              <a:rPr lang="is-IS" altLang="ja-JP" sz="2000" dirty="0">
                <a:solidFill>
                  <a:srgbClr val="7F7F7F"/>
                </a:solidFill>
              </a:rPr>
            </a:br>
            <a:r>
              <a:rPr lang="is-IS" altLang="ja-JP" sz="2000" dirty="0">
                <a:solidFill>
                  <a:srgbClr val="7F7F7F"/>
                </a:solidFill>
              </a:rPr>
              <a:t>…</a:t>
            </a:r>
            <a:endParaRPr lang="en-US" altLang="ja-JP" sz="2000" dirty="0">
              <a:solidFill>
                <a:srgbClr val="7F7F7F"/>
              </a:solidFill>
            </a:endParaRPr>
          </a:p>
        </p:txBody>
      </p:sp>
      <p:sp>
        <p:nvSpPr>
          <p:cNvPr id="5" name="テキスト ボックス 4"/>
          <p:cNvSpPr txBox="1"/>
          <p:nvPr/>
        </p:nvSpPr>
        <p:spPr>
          <a:xfrm>
            <a:off x="5666432" y="1004405"/>
            <a:ext cx="3240062" cy="400110"/>
          </a:xfrm>
          <a:prstGeom prst="rect">
            <a:avLst/>
          </a:prstGeom>
          <a:noFill/>
          <a:ln w="25400">
            <a:solidFill>
              <a:srgbClr val="0000FF"/>
            </a:solidFill>
          </a:ln>
        </p:spPr>
        <p:txBody>
          <a:bodyPr wrap="square" rtlCol="0">
            <a:spAutoFit/>
          </a:bodyPr>
          <a:lstStyle/>
          <a:p>
            <a:r>
              <a:rPr kumimoji="1" lang="ja-JP" altLang="en-US" sz="2000" dirty="0">
                <a:solidFill>
                  <a:srgbClr val="000000"/>
                </a:solidFill>
              </a:rPr>
              <a:t>マシンに４コア以上ある場合</a:t>
            </a: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24</a:t>
            </a:fld>
            <a:endParaRPr kumimoji="1" lang="ja-JP" altLang="en-US"/>
          </a:p>
        </p:txBody>
      </p:sp>
    </p:spTree>
    <p:extLst>
      <p:ext uri="{BB962C8B-B14F-4D97-AF65-F5344CB8AC3E}">
        <p14:creationId xmlns:p14="http://schemas.microsoft.com/office/powerpoint/2010/main" val="303235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melt</a:t>
            </a:r>
            <a:r>
              <a:rPr lang="ja-JP" altLang="en-US" dirty="0"/>
              <a:t>の実行（３）</a:t>
            </a:r>
            <a:endParaRPr kumimoji="1" lang="ja-JP" altLang="en-US" dirty="0"/>
          </a:p>
        </p:txBody>
      </p:sp>
      <p:sp>
        <p:nvSpPr>
          <p:cNvPr id="3" name="コンテンツ プレースホルダー 2"/>
          <p:cNvSpPr>
            <a:spLocks noGrp="1"/>
          </p:cNvSpPr>
          <p:nvPr>
            <p:ph idx="1"/>
          </p:nvPr>
        </p:nvSpPr>
        <p:spPr>
          <a:xfrm>
            <a:off x="457200" y="761964"/>
            <a:ext cx="8229600" cy="5959512"/>
          </a:xfrm>
        </p:spPr>
        <p:txBody>
          <a:bodyPr>
            <a:normAutofit/>
          </a:bodyPr>
          <a:lstStyle/>
          <a:p>
            <a:r>
              <a:rPr lang="ja-JP" altLang="en-US" sz="2400" dirty="0"/>
              <a:t>スレッド数</a:t>
            </a:r>
            <a:r>
              <a:rPr lang="en-US" altLang="ja-JP" sz="2400" dirty="0"/>
              <a:t>=4 </a:t>
            </a:r>
            <a:r>
              <a:rPr lang="ja-JP" altLang="en-US" sz="2400" dirty="0"/>
              <a:t>での実行</a:t>
            </a:r>
            <a:br>
              <a:rPr lang="en-US" altLang="ja-JP" sz="2400" dirty="0"/>
            </a:br>
            <a:r>
              <a:rPr lang="en-US" altLang="ja-JP" sz="2000" dirty="0"/>
              <a:t>$ export OMP_NUM_THREADS=4</a:t>
            </a:r>
            <a:br>
              <a:rPr lang="en-US" altLang="ja-JP" sz="2000" dirty="0"/>
            </a:br>
            <a:r>
              <a:rPr lang="en-US" altLang="ja-JP" sz="2000" dirty="0"/>
              <a:t>$ echo $OMP_NUM_THREADS </a:t>
            </a:r>
            <a:br>
              <a:rPr lang="en-US" altLang="ja-JP" sz="2000" dirty="0"/>
            </a:br>
            <a:r>
              <a:rPr lang="en-US" altLang="ja-JP" sz="2000" dirty="0">
                <a:solidFill>
                  <a:schemeClr val="tx1">
                    <a:lumMod val="50000"/>
                    <a:lumOff val="50000"/>
                  </a:schemeClr>
                </a:solidFill>
              </a:rPr>
              <a:t>4</a:t>
            </a:r>
            <a:br>
              <a:rPr lang="en-US" altLang="ja-JP" sz="2000" dirty="0">
                <a:solidFill>
                  <a:schemeClr val="tx1">
                    <a:lumMod val="50000"/>
                    <a:lumOff val="50000"/>
                  </a:schemeClr>
                </a:solidFill>
              </a:rPr>
            </a:br>
            <a:r>
              <a:rPr lang="en-US" altLang="ja-JP" sz="2000" dirty="0"/>
              <a:t>$ </a:t>
            </a:r>
            <a:r>
              <a:rPr lang="en-US" altLang="ja-JP" sz="2000" dirty="0" err="1"/>
              <a:t>lammps</a:t>
            </a:r>
            <a:r>
              <a:rPr lang="en-US" altLang="ja-JP" sz="2000" dirty="0"/>
              <a:t> &lt; </a:t>
            </a:r>
            <a:r>
              <a:rPr lang="en-US" altLang="ja-JP" sz="2000" dirty="0" err="1"/>
              <a:t>in.melt</a:t>
            </a:r>
            <a:br>
              <a:rPr lang="en-US" altLang="ja-JP" sz="2000" dirty="0"/>
            </a:br>
            <a:r>
              <a:rPr lang="en-US" altLang="en-US" sz="2000" dirty="0">
                <a:solidFill>
                  <a:schemeClr val="tx1">
                    <a:lumMod val="50000"/>
                    <a:lumOff val="50000"/>
                  </a:schemeClr>
                </a:solidFill>
              </a:rPr>
              <a:t>LAMMPS (11 Aug 2017)</a:t>
            </a:r>
            <a:br>
              <a:rPr lang="en-US" altLang="en-US" sz="2000" dirty="0">
                <a:solidFill>
                  <a:schemeClr val="tx1">
                    <a:lumMod val="50000"/>
                    <a:lumOff val="50000"/>
                  </a:schemeClr>
                </a:solidFill>
              </a:rPr>
            </a:br>
            <a:r>
              <a:rPr lang="en-US" altLang="en-US" sz="2000" dirty="0">
                <a:solidFill>
                  <a:schemeClr val="tx1">
                    <a:lumMod val="50000"/>
                    <a:lumOff val="50000"/>
                  </a:schemeClr>
                </a:solidFill>
              </a:rPr>
              <a:t>using </a:t>
            </a:r>
            <a:r>
              <a:rPr lang="en-US" altLang="en-US" sz="2000" dirty="0">
                <a:solidFill>
                  <a:srgbClr val="FF0000"/>
                </a:solidFill>
              </a:rPr>
              <a:t>4</a:t>
            </a:r>
            <a:r>
              <a:rPr lang="en-US" altLang="en-US" sz="2000" dirty="0">
                <a:solidFill>
                  <a:schemeClr val="tx1">
                    <a:lumMod val="50000"/>
                    <a:lumOff val="50000"/>
                  </a:schemeClr>
                </a:solidFill>
              </a:rPr>
              <a:t> OpenMP thread(s) per MPI task</a:t>
            </a:r>
            <a:br>
              <a:rPr lang="en-US" altLang="en-US" sz="2000" dirty="0">
                <a:solidFill>
                  <a:schemeClr val="tx1">
                    <a:lumMod val="50000"/>
                    <a:lumOff val="50000"/>
                  </a:schemeClr>
                </a:solidFill>
              </a:rPr>
            </a:br>
            <a:r>
              <a:rPr lang="is-IS" altLang="ja-JP" sz="2000" dirty="0">
                <a:solidFill>
                  <a:srgbClr val="7F7F7F"/>
                </a:solidFill>
              </a:rPr>
              <a:t>…</a:t>
            </a:r>
            <a:br>
              <a:rPr lang="is-IS" altLang="ja-JP" sz="2000" dirty="0">
                <a:solidFill>
                  <a:srgbClr val="7F7F7F"/>
                </a:solidFill>
              </a:rPr>
            </a:br>
            <a:r>
              <a:rPr lang="en-US" altLang="ja-JP" sz="2000" dirty="0">
                <a:solidFill>
                  <a:srgbClr val="7F7F7F"/>
                </a:solidFill>
              </a:rPr>
              <a:t>Performance: 115561.777 tau/day, 267.504 timesteps/s</a:t>
            </a:r>
            <a:br>
              <a:rPr lang="en-US" altLang="ja-JP" sz="2000" dirty="0">
                <a:solidFill>
                  <a:srgbClr val="7F7F7F"/>
                </a:solidFill>
              </a:rPr>
            </a:br>
            <a:r>
              <a:rPr lang="en-US" altLang="ja-JP" sz="2000" dirty="0">
                <a:solidFill>
                  <a:srgbClr val="7F7F7F"/>
                </a:solidFill>
              </a:rPr>
              <a:t>97.6% CPU use with 1 MPI tasks x </a:t>
            </a:r>
            <a:r>
              <a:rPr lang="en-US" altLang="ja-JP" sz="2000" dirty="0">
                <a:solidFill>
                  <a:srgbClr val="FF0000"/>
                </a:solidFill>
              </a:rPr>
              <a:t>4</a:t>
            </a:r>
            <a:r>
              <a:rPr lang="en-US" altLang="ja-JP" sz="2000" dirty="0">
                <a:solidFill>
                  <a:srgbClr val="7F7F7F"/>
                </a:solidFill>
              </a:rPr>
              <a:t> OpenMP threads</a:t>
            </a:r>
            <a:br>
              <a:rPr lang="en-US" altLang="ja-JP" sz="2000" dirty="0">
                <a:solidFill>
                  <a:srgbClr val="7F7F7F"/>
                </a:solidFill>
              </a:rPr>
            </a:br>
            <a:r>
              <a:rPr lang="is-IS" altLang="ja-JP" sz="2000" dirty="0">
                <a:solidFill>
                  <a:srgbClr val="7F7F7F"/>
                </a:solidFill>
              </a:rPr>
              <a:t>…</a:t>
            </a:r>
            <a:br>
              <a:rPr lang="is-IS" altLang="ja-JP" sz="2000" dirty="0">
                <a:solidFill>
                  <a:srgbClr val="7F7F7F"/>
                </a:solidFill>
              </a:rPr>
            </a:br>
            <a:br>
              <a:rPr lang="is-IS" altLang="ja-JP" sz="2000" dirty="0">
                <a:solidFill>
                  <a:srgbClr val="7F7F7F"/>
                </a:solidFill>
              </a:rPr>
            </a:br>
            <a:br>
              <a:rPr lang="is-IS" altLang="ja-JP" sz="2000" dirty="0">
                <a:solidFill>
                  <a:srgbClr val="7F7F7F"/>
                </a:solidFill>
              </a:rPr>
            </a:br>
            <a:r>
              <a:rPr lang="ja-JP" altLang="en-US" sz="2000" u="sng" dirty="0"/>
              <a:t>（補足）</a:t>
            </a:r>
            <a:r>
              <a:rPr lang="en-US" altLang="ja-JP" sz="2000" u="sng" dirty="0"/>
              <a:t> OMP_NUM_THREAD</a:t>
            </a:r>
            <a:r>
              <a:rPr lang="ja-JP" altLang="en-US" sz="2000" u="sng" dirty="0"/>
              <a:t>指定の削除</a:t>
            </a:r>
            <a:br>
              <a:rPr lang="en-US" altLang="ja-JP" sz="2000" dirty="0"/>
            </a:br>
            <a:r>
              <a:rPr lang="en-US" altLang="ja-JP" sz="2000" dirty="0"/>
              <a:t>$ unset OMP_NUM_THREADS</a:t>
            </a:r>
            <a:br>
              <a:rPr lang="en-US" altLang="ja-JP" sz="2000" dirty="0"/>
            </a:br>
            <a:r>
              <a:rPr lang="en-US" altLang="ja-JP" sz="2000" dirty="0"/>
              <a:t>$ echo $OMP_NUM_THREADS</a:t>
            </a:r>
            <a:endParaRPr lang="en-US" altLang="ja-JP" sz="2000" dirty="0">
              <a:solidFill>
                <a:srgbClr val="7F7F7F"/>
              </a:solidFill>
            </a:endParaRPr>
          </a:p>
        </p:txBody>
      </p:sp>
      <p:sp>
        <p:nvSpPr>
          <p:cNvPr id="7" name="テキスト ボックス 6"/>
          <p:cNvSpPr txBox="1"/>
          <p:nvPr/>
        </p:nvSpPr>
        <p:spPr>
          <a:xfrm>
            <a:off x="5666432" y="1004405"/>
            <a:ext cx="3287563" cy="400110"/>
          </a:xfrm>
          <a:prstGeom prst="rect">
            <a:avLst/>
          </a:prstGeom>
          <a:noFill/>
          <a:ln w="25400">
            <a:solidFill>
              <a:srgbClr val="0000FF"/>
            </a:solidFill>
          </a:ln>
        </p:spPr>
        <p:txBody>
          <a:bodyPr wrap="square" rtlCol="0">
            <a:spAutoFit/>
          </a:bodyPr>
          <a:lstStyle/>
          <a:p>
            <a:r>
              <a:rPr kumimoji="1" lang="ja-JP" altLang="en-US" sz="2000" dirty="0">
                <a:solidFill>
                  <a:srgbClr val="000000"/>
                </a:solidFill>
              </a:rPr>
              <a:t>マシンに４コア以上ある場合</a:t>
            </a:r>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25</a:t>
            </a:fld>
            <a:endParaRPr kumimoji="1" lang="ja-JP" altLang="en-US"/>
          </a:p>
        </p:txBody>
      </p:sp>
    </p:spTree>
    <p:extLst>
      <p:ext uri="{BB962C8B-B14F-4D97-AF65-F5344CB8AC3E}">
        <p14:creationId xmlns:p14="http://schemas.microsoft.com/office/powerpoint/2010/main" val="2338674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micelle</a:t>
            </a:r>
            <a:r>
              <a:rPr lang="ja-JP" altLang="en-US" dirty="0"/>
              <a:t> と </a:t>
            </a:r>
            <a:r>
              <a:rPr lang="en-US" altLang="ja-JP" dirty="0"/>
              <a:t>colloid</a:t>
            </a:r>
            <a:r>
              <a:rPr lang="ja-JP" altLang="en-US" dirty="0"/>
              <a:t> の実行</a:t>
            </a:r>
            <a:endParaRPr kumimoji="1" lang="ja-JP" altLang="en-US" dirty="0"/>
          </a:p>
        </p:txBody>
      </p:sp>
      <p:sp>
        <p:nvSpPr>
          <p:cNvPr id="3" name="コンテンツ プレースホルダー 2"/>
          <p:cNvSpPr>
            <a:spLocks noGrp="1"/>
          </p:cNvSpPr>
          <p:nvPr>
            <p:ph idx="1"/>
          </p:nvPr>
        </p:nvSpPr>
        <p:spPr>
          <a:xfrm>
            <a:off x="457199" y="775755"/>
            <a:ext cx="8360163" cy="3954404"/>
          </a:xfrm>
        </p:spPr>
        <p:txBody>
          <a:bodyPr>
            <a:normAutofit/>
          </a:bodyPr>
          <a:lstStyle/>
          <a:p>
            <a:r>
              <a:rPr lang="en-US" altLang="ja-JP" sz="2400" dirty="0"/>
              <a:t>micelle </a:t>
            </a:r>
            <a:r>
              <a:rPr lang="ja-JP" altLang="en-US" sz="2400" dirty="0"/>
              <a:t>へ移動</a:t>
            </a:r>
            <a:br>
              <a:rPr lang="en-US" altLang="ja-JP" sz="2400" dirty="0"/>
            </a:br>
            <a:r>
              <a:rPr lang="en-US" altLang="ja-JP" sz="2000" dirty="0"/>
              <a:t>$</a:t>
            </a:r>
            <a:r>
              <a:rPr lang="ja-JP" altLang="en-US" sz="2000" dirty="0"/>
              <a:t> </a:t>
            </a:r>
            <a:r>
              <a:rPr lang="en-US" altLang="ja-JP" sz="2000" dirty="0"/>
              <a:t>cd</a:t>
            </a:r>
            <a:r>
              <a:rPr lang="ja-JP" altLang="en-US" sz="2000" dirty="0"/>
              <a:t> </a:t>
            </a:r>
            <a:r>
              <a:rPr lang="en-US" altLang="ja-JP" sz="2000" dirty="0"/>
              <a:t>$HOME/</a:t>
            </a:r>
            <a:r>
              <a:rPr lang="en-US" altLang="ja-JP" sz="2000" dirty="0" err="1"/>
              <a:t>lammps</a:t>
            </a:r>
            <a:r>
              <a:rPr lang="en-US" altLang="ja-JP" sz="2000" dirty="0"/>
              <a:t>/micelle</a:t>
            </a:r>
            <a:br>
              <a:rPr lang="en-US" altLang="ja-JP" sz="2000" dirty="0"/>
            </a:br>
            <a:r>
              <a:rPr lang="en-US" altLang="ja-JP" sz="2000" dirty="0"/>
              <a:t>$ </a:t>
            </a:r>
            <a:r>
              <a:rPr lang="en-US" altLang="ja-JP" sz="2000" dirty="0" err="1">
                <a:solidFill>
                  <a:srgbClr val="0000FF"/>
                </a:solidFill>
              </a:rPr>
              <a:t>gzip</a:t>
            </a:r>
            <a:r>
              <a:rPr lang="en-US" altLang="ja-JP" sz="2000" dirty="0">
                <a:solidFill>
                  <a:srgbClr val="0000FF"/>
                </a:solidFill>
              </a:rPr>
              <a:t> -d </a:t>
            </a:r>
            <a:r>
              <a:rPr lang="en-US" altLang="ja-JP" sz="2000" dirty="0" err="1">
                <a:solidFill>
                  <a:srgbClr val="0000FF"/>
                </a:solidFill>
              </a:rPr>
              <a:t>data.micelle.gz</a:t>
            </a:r>
            <a:br>
              <a:rPr lang="en-US" altLang="ja-JP" sz="2000" dirty="0"/>
            </a:br>
            <a:r>
              <a:rPr lang="en-US" altLang="ja-JP" sz="2000" dirty="0"/>
              <a:t>$</a:t>
            </a:r>
            <a:r>
              <a:rPr lang="ja-JP" altLang="en-US" sz="2000" dirty="0"/>
              <a:t> </a:t>
            </a:r>
            <a:r>
              <a:rPr lang="en-US" altLang="ja-JP" sz="2000" dirty="0" err="1"/>
              <a:t>lammps</a:t>
            </a:r>
            <a:r>
              <a:rPr lang="ja-JP" altLang="en-US" sz="2000" dirty="0"/>
              <a:t> </a:t>
            </a:r>
            <a:r>
              <a:rPr lang="en-US" altLang="en-US" sz="2000" dirty="0"/>
              <a:t>&lt; </a:t>
            </a:r>
            <a:r>
              <a:rPr lang="en-US" altLang="en-US" sz="2000" dirty="0" err="1"/>
              <a:t>in.</a:t>
            </a:r>
            <a:r>
              <a:rPr lang="en-US" altLang="ja-JP" sz="2000" dirty="0" err="1"/>
              <a:t>micelle</a:t>
            </a:r>
            <a:br>
              <a:rPr lang="en-US" altLang="ja-JP" sz="2000" dirty="0"/>
            </a:br>
            <a:endParaRPr lang="en-US" altLang="ja-JP" sz="2000" dirty="0"/>
          </a:p>
          <a:p>
            <a:r>
              <a:rPr lang="en-US" altLang="ja-JP" sz="2400" dirty="0"/>
              <a:t>colloid </a:t>
            </a:r>
            <a:r>
              <a:rPr lang="ja-JP" altLang="en-US" sz="2400" dirty="0"/>
              <a:t>へ移動</a:t>
            </a:r>
            <a:br>
              <a:rPr lang="en-US" altLang="ja-JP" sz="2400" dirty="0"/>
            </a:br>
            <a:r>
              <a:rPr lang="en-US" altLang="ja-JP" sz="2000" dirty="0"/>
              <a:t>$</a:t>
            </a:r>
            <a:r>
              <a:rPr lang="ja-JP" altLang="en-US" sz="2000" dirty="0"/>
              <a:t> </a:t>
            </a:r>
            <a:r>
              <a:rPr lang="en-US" altLang="ja-JP" sz="2000" dirty="0"/>
              <a:t>cd</a:t>
            </a:r>
            <a:r>
              <a:rPr lang="ja-JP" altLang="en-US" sz="2000" dirty="0"/>
              <a:t> </a:t>
            </a:r>
            <a:r>
              <a:rPr lang="en-US" altLang="ja-JP" sz="2000" dirty="0"/>
              <a:t>$HOME/</a:t>
            </a:r>
            <a:r>
              <a:rPr lang="en-US" altLang="ja-JP" sz="2000" dirty="0" err="1"/>
              <a:t>lammps</a:t>
            </a:r>
            <a:r>
              <a:rPr lang="en-US" altLang="ja-JP" sz="2000" dirty="0"/>
              <a:t>/colloid</a:t>
            </a:r>
            <a:br>
              <a:rPr lang="en-US" altLang="ja-JP" sz="2000" dirty="0"/>
            </a:br>
            <a:r>
              <a:rPr lang="en-US" altLang="ja-JP" sz="2000" dirty="0"/>
              <a:t>$</a:t>
            </a:r>
            <a:r>
              <a:rPr lang="ja-JP" altLang="en-US" sz="2000" dirty="0"/>
              <a:t> l</a:t>
            </a:r>
            <a:r>
              <a:rPr lang="en-US" altLang="ja-JP" sz="2000" dirty="0" err="1"/>
              <a:t>ammps</a:t>
            </a:r>
            <a:r>
              <a:rPr lang="en-US" altLang="en-US" sz="2000" dirty="0"/>
              <a:t> &lt; </a:t>
            </a:r>
            <a:r>
              <a:rPr lang="en-US" altLang="en-US" sz="2000" dirty="0" err="1"/>
              <a:t>in.</a:t>
            </a:r>
            <a:r>
              <a:rPr lang="en-US" altLang="ja-JP" sz="2000" dirty="0" err="1"/>
              <a:t>colloid</a:t>
            </a:r>
            <a:endParaRPr lang="ja-JP" altLang="en-US" sz="2000" dirty="0"/>
          </a:p>
          <a:p>
            <a:endParaRPr kumimoji="1" lang="ja-JP" altLang="en-US" sz="2000" dirty="0"/>
          </a:p>
        </p:txBody>
      </p:sp>
      <p:sp>
        <p:nvSpPr>
          <p:cNvPr id="7" name="右矢印 6"/>
          <p:cNvSpPr/>
          <p:nvPr/>
        </p:nvSpPr>
        <p:spPr>
          <a:xfrm>
            <a:off x="3066969" y="903993"/>
            <a:ext cx="455253" cy="2516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3713909" y="798968"/>
            <a:ext cx="2707558" cy="461665"/>
          </a:xfrm>
          <a:prstGeom prst="rect">
            <a:avLst/>
          </a:prstGeom>
          <a:noFill/>
        </p:spPr>
        <p:txBody>
          <a:bodyPr wrap="square" rtlCol="0">
            <a:spAutoFit/>
          </a:bodyPr>
          <a:lstStyle/>
          <a:p>
            <a:r>
              <a:rPr kumimoji="1" lang="en-US" altLang="ja-JP" sz="2400" dirty="0"/>
              <a:t>melt</a:t>
            </a:r>
            <a:r>
              <a:rPr kumimoji="1" lang="ja-JP" altLang="en-US" sz="2400" dirty="0"/>
              <a:t> と同様の操作</a:t>
            </a:r>
          </a:p>
        </p:txBody>
      </p:sp>
      <p:sp>
        <p:nvSpPr>
          <p:cNvPr id="8" name="右矢印 7"/>
          <p:cNvSpPr/>
          <p:nvPr/>
        </p:nvSpPr>
        <p:spPr>
          <a:xfrm>
            <a:off x="3066969" y="2522987"/>
            <a:ext cx="455253" cy="2516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713909" y="2417962"/>
            <a:ext cx="3725887" cy="461665"/>
          </a:xfrm>
          <a:prstGeom prst="rect">
            <a:avLst/>
          </a:prstGeom>
          <a:noFill/>
        </p:spPr>
        <p:txBody>
          <a:bodyPr wrap="square" rtlCol="0">
            <a:spAutoFit/>
          </a:bodyPr>
          <a:lstStyle/>
          <a:p>
            <a:r>
              <a:rPr kumimoji="1" lang="en-US" altLang="ja-JP" sz="2400" dirty="0"/>
              <a:t>melt,</a:t>
            </a:r>
            <a:r>
              <a:rPr kumimoji="1" lang="ja-JP" altLang="en-US" sz="2400" dirty="0"/>
              <a:t> </a:t>
            </a:r>
            <a:r>
              <a:rPr lang="en-US" altLang="ja-JP" sz="2400" dirty="0"/>
              <a:t>micelle</a:t>
            </a:r>
            <a:r>
              <a:rPr kumimoji="1" lang="ja-JP" altLang="en-US" sz="2400" dirty="0"/>
              <a:t> と同様の操作</a:t>
            </a:r>
          </a:p>
        </p:txBody>
      </p:sp>
      <p:sp>
        <p:nvSpPr>
          <p:cNvPr id="6" name="テキスト ボックス 5"/>
          <p:cNvSpPr txBox="1"/>
          <p:nvPr/>
        </p:nvSpPr>
        <p:spPr>
          <a:xfrm>
            <a:off x="4256268" y="1507330"/>
            <a:ext cx="3879485" cy="830997"/>
          </a:xfrm>
          <a:prstGeom prst="rect">
            <a:avLst/>
          </a:prstGeom>
          <a:noFill/>
        </p:spPr>
        <p:txBody>
          <a:bodyPr wrap="square" rtlCol="0">
            <a:spAutoFit/>
          </a:bodyPr>
          <a:lstStyle/>
          <a:p>
            <a:r>
              <a:rPr kumimoji="1" lang="ja-JP" altLang="en-US" sz="1600" dirty="0">
                <a:solidFill>
                  <a:srgbClr val="0000FF"/>
                </a:solidFill>
              </a:rPr>
              <a:t>（注）</a:t>
            </a:r>
            <a:r>
              <a:rPr kumimoji="1" lang="en-US" altLang="ja-JP" sz="1600" dirty="0">
                <a:solidFill>
                  <a:srgbClr val="0000FF"/>
                </a:solidFill>
              </a:rPr>
              <a:t> </a:t>
            </a:r>
            <a:r>
              <a:rPr kumimoji="1" lang="en-US" altLang="ja-JP" sz="1600" dirty="0" err="1">
                <a:solidFill>
                  <a:srgbClr val="0000FF"/>
                </a:solidFill>
              </a:rPr>
              <a:t>MateriApps</a:t>
            </a:r>
            <a:r>
              <a:rPr kumimoji="1" lang="en-US" altLang="ja-JP" sz="1600" dirty="0">
                <a:solidFill>
                  <a:srgbClr val="0000FF"/>
                </a:solidFill>
              </a:rPr>
              <a:t> LIVE!</a:t>
            </a:r>
            <a:r>
              <a:rPr kumimoji="1" lang="ja-JP" altLang="en-US" sz="1600" dirty="0">
                <a:solidFill>
                  <a:srgbClr val="0000FF"/>
                </a:solidFill>
              </a:rPr>
              <a:t>では、ファイルが</a:t>
            </a:r>
            <a:r>
              <a:rPr kumimoji="1" lang="en-US" altLang="ja-JP" sz="1600" dirty="0">
                <a:solidFill>
                  <a:srgbClr val="0000FF"/>
                </a:solidFill>
              </a:rPr>
              <a:t> </a:t>
            </a:r>
            <a:r>
              <a:rPr kumimoji="1" lang="en-US" altLang="ja-JP" sz="1600" dirty="0" err="1">
                <a:solidFill>
                  <a:srgbClr val="0000FF"/>
                </a:solidFill>
              </a:rPr>
              <a:t>gz</a:t>
            </a:r>
            <a:r>
              <a:rPr kumimoji="1" lang="en-US" altLang="ja-JP" sz="1600" dirty="0">
                <a:solidFill>
                  <a:srgbClr val="0000FF"/>
                </a:solidFill>
              </a:rPr>
              <a:t> </a:t>
            </a:r>
            <a:r>
              <a:rPr kumimoji="1" lang="ja-JP" altLang="en-US" sz="1600" dirty="0">
                <a:solidFill>
                  <a:srgbClr val="0000FF"/>
                </a:solidFill>
              </a:rPr>
              <a:t>になっている</a:t>
            </a:r>
            <a:r>
              <a:rPr lang="en-US" altLang="en-US" sz="1600" dirty="0">
                <a:solidFill>
                  <a:srgbClr val="0000FF"/>
                </a:solidFill>
              </a:rPr>
              <a:t>ものがあるので、その時は</a:t>
            </a:r>
            <a:r>
              <a:rPr kumimoji="1" lang="ja-JP" altLang="en-US" sz="1600" dirty="0">
                <a:solidFill>
                  <a:srgbClr val="0000FF"/>
                </a:solidFill>
              </a:rPr>
              <a:t>解凍してから使う。</a:t>
            </a:r>
          </a:p>
        </p:txBody>
      </p:sp>
      <p:sp>
        <p:nvSpPr>
          <p:cNvPr id="10" name="スライド番号プレースホルダー 9"/>
          <p:cNvSpPr>
            <a:spLocks noGrp="1"/>
          </p:cNvSpPr>
          <p:nvPr>
            <p:ph type="sldNum" sz="quarter" idx="12"/>
          </p:nvPr>
        </p:nvSpPr>
        <p:spPr/>
        <p:txBody>
          <a:bodyPr/>
          <a:lstStyle/>
          <a:p>
            <a:fld id="{AFDF1CC8-78FC-444A-A46F-F0C924EEE8AE}" type="slidenum">
              <a:rPr kumimoji="1" lang="ja-JP" altLang="en-US" smtClean="0"/>
              <a:pPr/>
              <a:t>26</a:t>
            </a:fld>
            <a:endParaRPr kumimoji="1" lang="ja-JP" altLang="en-US"/>
          </a:p>
        </p:txBody>
      </p:sp>
    </p:spTree>
    <p:extLst>
      <p:ext uri="{BB962C8B-B14F-4D97-AF65-F5344CB8AC3E}">
        <p14:creationId xmlns:p14="http://schemas.microsoft.com/office/powerpoint/2010/main" val="2727309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1143000"/>
          </a:xfrm>
        </p:spPr>
        <p:txBody>
          <a:bodyPr/>
          <a:lstStyle/>
          <a:p>
            <a:r>
              <a:rPr lang="en-US" altLang="ja-JP" dirty="0"/>
              <a:t>VMD</a:t>
            </a:r>
            <a:r>
              <a:rPr lang="ja-JP" altLang="en-US" dirty="0"/>
              <a:t>で可視化する（１）</a:t>
            </a:r>
            <a:endParaRPr kumimoji="1" lang="ja-JP" altLang="en-US" dirty="0"/>
          </a:p>
        </p:txBody>
      </p:sp>
      <p:sp>
        <p:nvSpPr>
          <p:cNvPr id="3" name="コンテンツ プレースホルダー 2"/>
          <p:cNvSpPr>
            <a:spLocks noGrp="1"/>
          </p:cNvSpPr>
          <p:nvPr>
            <p:ph idx="1"/>
          </p:nvPr>
        </p:nvSpPr>
        <p:spPr>
          <a:xfrm>
            <a:off x="457200" y="965657"/>
            <a:ext cx="8229600" cy="4436067"/>
          </a:xfrm>
        </p:spPr>
        <p:txBody>
          <a:bodyPr>
            <a:normAutofit/>
          </a:bodyPr>
          <a:lstStyle/>
          <a:p>
            <a:r>
              <a:rPr lang="en-US" altLang="ja-JP" sz="2400" dirty="0"/>
              <a:t>LAMMPS</a:t>
            </a:r>
            <a:r>
              <a:rPr lang="ja-JP" altLang="en-US" sz="2400" dirty="0"/>
              <a:t>で</a:t>
            </a:r>
            <a:r>
              <a:rPr lang="en-US" altLang="ja-JP" sz="2400" dirty="0"/>
              <a:t>dump</a:t>
            </a:r>
            <a:r>
              <a:rPr lang="ja-JP" altLang="en-US" sz="2400" dirty="0"/>
              <a:t>ファイルの出力</a:t>
            </a:r>
            <a:r>
              <a:rPr lang="en-US" altLang="ja-JP" sz="2400" dirty="0"/>
              <a:t> </a:t>
            </a:r>
            <a:r>
              <a:rPr lang="en-US" altLang="ja-JP" sz="2400" dirty="0">
                <a:sym typeface="Wingdings"/>
              </a:rPr>
              <a:t> </a:t>
            </a:r>
            <a:r>
              <a:rPr lang="ja-JP" altLang="en-US" sz="2400" dirty="0"/>
              <a:t>入力ファイルの編集</a:t>
            </a:r>
            <a:endParaRPr lang="en-US" altLang="ja-JP" sz="2400" dirty="0"/>
          </a:p>
          <a:p>
            <a:r>
              <a:rPr lang="en-US" altLang="ja-JP" sz="2400" dirty="0"/>
              <a:t>$HOME/</a:t>
            </a:r>
            <a:r>
              <a:rPr lang="en-US" altLang="ja-JP" sz="2400" dirty="0" err="1"/>
              <a:t>lammpas</a:t>
            </a:r>
            <a:r>
              <a:rPr lang="en-US" altLang="ja-JP" sz="2400" dirty="0"/>
              <a:t>/melt </a:t>
            </a:r>
            <a:r>
              <a:rPr lang="ja-JP" altLang="en-US" sz="2400" dirty="0"/>
              <a:t>へ移動</a:t>
            </a:r>
            <a:br>
              <a:rPr lang="en-US" altLang="ja-JP" sz="2400" dirty="0"/>
            </a:br>
            <a:r>
              <a:rPr lang="en-US" altLang="ja-JP" sz="2000" dirty="0"/>
              <a:t>$</a:t>
            </a:r>
            <a:r>
              <a:rPr lang="ja-JP" altLang="en-US" sz="2000" dirty="0"/>
              <a:t> </a:t>
            </a:r>
            <a:r>
              <a:rPr lang="en-US" altLang="ja-JP" sz="2000" dirty="0"/>
              <a:t>cd</a:t>
            </a:r>
            <a:r>
              <a:rPr lang="ja-JP" altLang="en-US" sz="2000" dirty="0"/>
              <a:t> </a:t>
            </a:r>
            <a:r>
              <a:rPr lang="en-US" altLang="ja-JP" sz="2000" dirty="0"/>
              <a:t>$HOME/</a:t>
            </a:r>
            <a:r>
              <a:rPr lang="en-US" altLang="ja-JP" sz="2000" dirty="0" err="1"/>
              <a:t>lammpas</a:t>
            </a:r>
            <a:r>
              <a:rPr lang="en-US" altLang="ja-JP" sz="2000" dirty="0"/>
              <a:t>/melt </a:t>
            </a:r>
          </a:p>
          <a:p>
            <a:r>
              <a:rPr lang="en-US" altLang="ja-JP" sz="2400" dirty="0" err="1"/>
              <a:t>in.melt</a:t>
            </a:r>
            <a:r>
              <a:rPr lang="en-US" altLang="ja-JP" sz="2400" dirty="0"/>
              <a:t> </a:t>
            </a:r>
            <a:r>
              <a:rPr lang="ja-JP" altLang="en-US" sz="2400" dirty="0"/>
              <a:t>のバックアップを取る</a:t>
            </a:r>
            <a:br>
              <a:rPr lang="en-US" altLang="ja-JP" sz="2400" dirty="0"/>
            </a:br>
            <a:r>
              <a:rPr lang="en-US" altLang="ja-JP" sz="2000" dirty="0"/>
              <a:t>$ </a:t>
            </a:r>
            <a:r>
              <a:rPr lang="en-US" altLang="ja-JP" sz="2000" dirty="0" err="1"/>
              <a:t>cp</a:t>
            </a:r>
            <a:r>
              <a:rPr lang="en-US" altLang="ja-JP" sz="2000" dirty="0"/>
              <a:t> </a:t>
            </a:r>
            <a:r>
              <a:rPr lang="en-US" altLang="ja-JP" sz="2000" dirty="0" err="1"/>
              <a:t>in.melt</a:t>
            </a:r>
            <a:r>
              <a:rPr lang="en-US" altLang="ja-JP" sz="2000" dirty="0"/>
              <a:t> </a:t>
            </a:r>
            <a:r>
              <a:rPr lang="en-US" altLang="ja-JP" sz="2000" dirty="0" err="1"/>
              <a:t>in.melt.org</a:t>
            </a:r>
            <a:r>
              <a:rPr lang="ja-JP" altLang="en-US" sz="2000" dirty="0"/>
              <a:t>　　　</a:t>
            </a:r>
            <a:r>
              <a:rPr lang="en-US" altLang="ja-JP" sz="2000" dirty="0"/>
              <a:t>:</a:t>
            </a:r>
            <a:r>
              <a:rPr lang="ja-JP" altLang="en-US" sz="2000" dirty="0"/>
              <a:t>（例）</a:t>
            </a:r>
            <a:endParaRPr lang="en-US" altLang="ja-JP" sz="2000" dirty="0"/>
          </a:p>
          <a:p>
            <a:r>
              <a:rPr lang="en-US" altLang="ja-JP" sz="2400" dirty="0"/>
              <a:t>melt </a:t>
            </a:r>
            <a:r>
              <a:rPr lang="ja-JP" altLang="en-US" sz="2400" dirty="0"/>
              <a:t>の入力ファイルをエディタ（</a:t>
            </a:r>
            <a:r>
              <a:rPr lang="en-US" altLang="ja-JP" sz="2400" dirty="0" err="1"/>
              <a:t>emacs</a:t>
            </a:r>
            <a:r>
              <a:rPr lang="ja-JP" altLang="en-US" sz="2400" dirty="0"/>
              <a:t>）で編集</a:t>
            </a:r>
            <a:br>
              <a:rPr lang="en-US" altLang="ja-JP" sz="2400" dirty="0"/>
            </a:br>
            <a:r>
              <a:rPr lang="en-US" altLang="ja-JP" sz="2000" dirty="0"/>
              <a:t>$</a:t>
            </a:r>
            <a:r>
              <a:rPr lang="ja-JP" altLang="en-US" sz="2000" dirty="0"/>
              <a:t> </a:t>
            </a:r>
            <a:r>
              <a:rPr lang="en-US" altLang="ja-JP" sz="2000" dirty="0" err="1"/>
              <a:t>emacs</a:t>
            </a:r>
            <a:r>
              <a:rPr lang="ja-JP" altLang="en-US" sz="2000" dirty="0"/>
              <a:t> </a:t>
            </a:r>
            <a:r>
              <a:rPr lang="en-US" altLang="ja-JP" sz="2000" dirty="0" err="1"/>
              <a:t>in.melt</a:t>
            </a:r>
            <a:r>
              <a:rPr lang="ja-JP" altLang="en-US" sz="2000" dirty="0"/>
              <a:t> </a:t>
            </a:r>
            <a:r>
              <a:rPr lang="en-US" altLang="ja-JP" sz="2000" dirty="0"/>
              <a:t>&amp;</a:t>
            </a:r>
            <a:endParaRPr kumimoji="1" lang="ja-JP" altLang="en-US" sz="2000" dirty="0"/>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27</a:t>
            </a:fld>
            <a:endParaRPr kumimoji="1" lang="ja-JP" altLang="en-US"/>
          </a:p>
        </p:txBody>
      </p:sp>
    </p:spTree>
    <p:extLst>
      <p:ext uri="{BB962C8B-B14F-4D97-AF65-F5344CB8AC3E}">
        <p14:creationId xmlns:p14="http://schemas.microsoft.com/office/powerpoint/2010/main" val="1531183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23895"/>
          </a:xfrm>
        </p:spPr>
        <p:txBody>
          <a:bodyPr>
            <a:normAutofit/>
          </a:bodyPr>
          <a:lstStyle/>
          <a:p>
            <a:r>
              <a:rPr lang="en-US" altLang="ja-JP" sz="3600" dirty="0"/>
              <a:t>VMD</a:t>
            </a:r>
            <a:r>
              <a:rPr lang="ja-JP" altLang="en-US" sz="3600" dirty="0"/>
              <a:t>で可視化する（２）</a:t>
            </a:r>
            <a:endParaRPr kumimoji="1" lang="ja-JP" altLang="en-US" sz="3600" dirty="0"/>
          </a:p>
        </p:txBody>
      </p:sp>
      <p:sp>
        <p:nvSpPr>
          <p:cNvPr id="3" name="コンテンツ プレースホルダー 2"/>
          <p:cNvSpPr>
            <a:spLocks noGrp="1"/>
          </p:cNvSpPr>
          <p:nvPr>
            <p:ph idx="1"/>
          </p:nvPr>
        </p:nvSpPr>
        <p:spPr>
          <a:xfrm>
            <a:off x="457200" y="742345"/>
            <a:ext cx="8229600" cy="583543"/>
          </a:xfrm>
        </p:spPr>
        <p:txBody>
          <a:bodyPr>
            <a:normAutofit/>
          </a:bodyPr>
          <a:lstStyle/>
          <a:p>
            <a:r>
              <a:rPr lang="en-US" altLang="ja-JP" sz="2400" dirty="0" err="1"/>
              <a:t>emacs</a:t>
            </a:r>
            <a:r>
              <a:rPr lang="ja-JP" altLang="en-US" sz="2400" dirty="0"/>
              <a:t> の起動</a:t>
            </a:r>
            <a:endParaRPr kumimoji="1" lang="ja-JP" altLang="en-US" sz="2000" dirty="0"/>
          </a:p>
        </p:txBody>
      </p:sp>
      <p:pic>
        <p:nvPicPr>
          <p:cNvPr id="5" name="図 4" descr="スクリーンショット 2017-11-13 3.43.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74" y="1284017"/>
            <a:ext cx="4267200" cy="3892550"/>
          </a:xfrm>
          <a:prstGeom prst="rect">
            <a:avLst/>
          </a:prstGeom>
        </p:spPr>
      </p:pic>
      <p:pic>
        <p:nvPicPr>
          <p:cNvPr id="7" name="図 6" descr="スクリーンショット 2017-11-13 3.43.53.png"/>
          <p:cNvPicPr>
            <a:picLocks noChangeAspect="1"/>
          </p:cNvPicPr>
          <p:nvPr/>
        </p:nvPicPr>
        <p:blipFill rotWithShape="1">
          <a:blip r:embed="rId3">
            <a:extLst>
              <a:ext uri="{28A0092B-C50C-407E-A947-70E740481C1C}">
                <a14:useLocalDpi xmlns:a14="http://schemas.microsoft.com/office/drawing/2010/main" val="0"/>
              </a:ext>
            </a:extLst>
          </a:blip>
          <a:srcRect t="6293" r="15755"/>
          <a:stretch/>
        </p:blipFill>
        <p:spPr>
          <a:xfrm>
            <a:off x="4842536" y="851359"/>
            <a:ext cx="4176292" cy="1870563"/>
          </a:xfrm>
          <a:prstGeom prst="rect">
            <a:avLst/>
          </a:prstGeom>
        </p:spPr>
      </p:pic>
      <p:pic>
        <p:nvPicPr>
          <p:cNvPr id="8" name="図 7" descr="スクリーンショット 2017-11-13 3.44.4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5888" y="2984500"/>
            <a:ext cx="4260850" cy="3873500"/>
          </a:xfrm>
          <a:prstGeom prst="rect">
            <a:avLst/>
          </a:prstGeom>
        </p:spPr>
      </p:pic>
      <p:sp>
        <p:nvSpPr>
          <p:cNvPr id="9" name="正方形/長方形 8"/>
          <p:cNvSpPr/>
          <p:nvPr/>
        </p:nvSpPr>
        <p:spPr>
          <a:xfrm>
            <a:off x="6344319" y="2297868"/>
            <a:ext cx="1152000" cy="2124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975625" y="2309877"/>
            <a:ext cx="1368693" cy="2124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705072" y="1928536"/>
            <a:ext cx="405161" cy="369332"/>
          </a:xfrm>
          <a:prstGeom prst="rect">
            <a:avLst/>
          </a:prstGeom>
          <a:noFill/>
        </p:spPr>
        <p:txBody>
          <a:bodyPr wrap="square" rtlCol="0">
            <a:spAutoFit/>
          </a:bodyPr>
          <a:lstStyle/>
          <a:p>
            <a:r>
              <a:rPr kumimoji="1" lang="en-US" altLang="ja-JP" b="1" dirty="0">
                <a:solidFill>
                  <a:srgbClr val="0000FF"/>
                </a:solidFill>
              </a:rPr>
              <a:t>①</a:t>
            </a:r>
            <a:endParaRPr kumimoji="1" lang="ja-JP" altLang="en-US" b="1" dirty="0">
              <a:solidFill>
                <a:srgbClr val="0000FF"/>
              </a:solidFill>
            </a:endParaRPr>
          </a:p>
        </p:txBody>
      </p:sp>
      <p:sp>
        <p:nvSpPr>
          <p:cNvPr id="12" name="テキスト ボックス 11"/>
          <p:cNvSpPr txBox="1"/>
          <p:nvPr/>
        </p:nvSpPr>
        <p:spPr>
          <a:xfrm>
            <a:off x="8613667" y="1910989"/>
            <a:ext cx="405161" cy="369332"/>
          </a:xfrm>
          <a:prstGeom prst="rect">
            <a:avLst/>
          </a:prstGeom>
          <a:noFill/>
        </p:spPr>
        <p:txBody>
          <a:bodyPr wrap="square" rtlCol="0">
            <a:spAutoFit/>
          </a:bodyPr>
          <a:lstStyle/>
          <a:p>
            <a:r>
              <a:rPr kumimoji="1" lang="en-US" altLang="ja-JP" b="1" dirty="0">
                <a:solidFill>
                  <a:srgbClr val="0000FF"/>
                </a:solidFill>
              </a:rPr>
              <a:t>②</a:t>
            </a:r>
            <a:endParaRPr kumimoji="1" lang="ja-JP" altLang="en-US" b="1" dirty="0">
              <a:solidFill>
                <a:srgbClr val="0000FF"/>
              </a:solidFill>
            </a:endParaRPr>
          </a:p>
        </p:txBody>
      </p:sp>
      <p:sp>
        <p:nvSpPr>
          <p:cNvPr id="13" name="テキスト ボックス 12"/>
          <p:cNvSpPr txBox="1"/>
          <p:nvPr/>
        </p:nvSpPr>
        <p:spPr>
          <a:xfrm>
            <a:off x="6372229" y="2568033"/>
            <a:ext cx="1831562" cy="307777"/>
          </a:xfrm>
          <a:prstGeom prst="rect">
            <a:avLst/>
          </a:prstGeom>
          <a:solidFill>
            <a:schemeClr val="bg1"/>
          </a:solidFill>
        </p:spPr>
        <p:txBody>
          <a:bodyPr wrap="square" rtlCol="0">
            <a:spAutoFit/>
          </a:bodyPr>
          <a:lstStyle/>
          <a:p>
            <a:r>
              <a:rPr lang="en-US" altLang="ja-JP" sz="1400" b="1" dirty="0">
                <a:solidFill>
                  <a:srgbClr val="FF0000"/>
                </a:solidFill>
              </a:rPr>
              <a:t>①</a:t>
            </a:r>
            <a:r>
              <a:rPr kumimoji="1" lang="ja-JP" altLang="en-US" sz="1400" b="1" dirty="0">
                <a:solidFill>
                  <a:srgbClr val="FF0000"/>
                </a:solidFill>
              </a:rPr>
              <a:t>　</a:t>
            </a:r>
            <a:r>
              <a:rPr lang="ja-JP" altLang="en-US" sz="1400" b="1" dirty="0">
                <a:solidFill>
                  <a:srgbClr val="FF0000"/>
                </a:solidFill>
              </a:rPr>
              <a:t>チェックを入れる</a:t>
            </a:r>
            <a:endParaRPr kumimoji="1" lang="ja-JP" altLang="en-US" sz="1400" b="1" dirty="0">
              <a:solidFill>
                <a:srgbClr val="FF0000"/>
              </a:solidFill>
            </a:endParaRPr>
          </a:p>
        </p:txBody>
      </p:sp>
      <p:sp>
        <p:nvSpPr>
          <p:cNvPr id="14" name="テキスト ボックス 13"/>
          <p:cNvSpPr txBox="1"/>
          <p:nvPr/>
        </p:nvSpPr>
        <p:spPr>
          <a:xfrm>
            <a:off x="4292548" y="2568033"/>
            <a:ext cx="2153631" cy="307777"/>
          </a:xfrm>
          <a:prstGeom prst="rect">
            <a:avLst/>
          </a:prstGeom>
          <a:solidFill>
            <a:schemeClr val="bg1"/>
          </a:solidFill>
        </p:spPr>
        <p:txBody>
          <a:bodyPr wrap="square" rtlCol="0">
            <a:spAutoFit/>
          </a:bodyPr>
          <a:lstStyle/>
          <a:p>
            <a:r>
              <a:rPr lang="en-US" altLang="ja-JP" sz="1400" b="1" dirty="0">
                <a:solidFill>
                  <a:srgbClr val="FF0000"/>
                </a:solidFill>
              </a:rPr>
              <a:t>②</a:t>
            </a:r>
            <a:r>
              <a:rPr kumimoji="1" lang="ja-JP" altLang="en-US" sz="1400" b="1" dirty="0">
                <a:solidFill>
                  <a:srgbClr val="FF0000"/>
                </a:solidFill>
              </a:rPr>
              <a:t>　ここ（青字）をクリック</a:t>
            </a:r>
          </a:p>
        </p:txBody>
      </p:sp>
      <p:sp>
        <p:nvSpPr>
          <p:cNvPr id="15" name="テキスト ボックス 14"/>
          <p:cNvSpPr txBox="1"/>
          <p:nvPr/>
        </p:nvSpPr>
        <p:spPr>
          <a:xfrm>
            <a:off x="8512129" y="3601764"/>
            <a:ext cx="405161" cy="369332"/>
          </a:xfrm>
          <a:prstGeom prst="rect">
            <a:avLst/>
          </a:prstGeom>
          <a:noFill/>
        </p:spPr>
        <p:txBody>
          <a:bodyPr wrap="square" rtlCol="0">
            <a:spAutoFit/>
          </a:bodyPr>
          <a:lstStyle/>
          <a:p>
            <a:r>
              <a:rPr kumimoji="1" lang="en-US" altLang="ja-JP" b="1" dirty="0">
                <a:solidFill>
                  <a:srgbClr val="0000FF"/>
                </a:solidFill>
              </a:rPr>
              <a:t>③</a:t>
            </a:r>
            <a:endParaRPr kumimoji="1" lang="ja-JP" altLang="en-US" b="1" dirty="0">
              <a:solidFill>
                <a:srgbClr val="0000FF"/>
              </a:solidFill>
            </a:endParaRP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28</a:t>
            </a:fld>
            <a:endParaRPr kumimoji="1" lang="ja-JP" altLang="en-US"/>
          </a:p>
        </p:txBody>
      </p:sp>
    </p:spTree>
    <p:extLst>
      <p:ext uri="{BB962C8B-B14F-4D97-AF65-F5344CB8AC3E}">
        <p14:creationId xmlns:p14="http://schemas.microsoft.com/office/powerpoint/2010/main" val="3853179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クリーンショット 2016-07-24 22.04.32.png"/>
          <p:cNvPicPr>
            <a:picLocks noChangeAspect="1"/>
          </p:cNvPicPr>
          <p:nvPr/>
        </p:nvPicPr>
        <p:blipFill rotWithShape="1">
          <a:blip r:embed="rId3">
            <a:extLst>
              <a:ext uri="{28A0092B-C50C-407E-A947-70E740481C1C}">
                <a14:useLocalDpi xmlns:a14="http://schemas.microsoft.com/office/drawing/2010/main" val="0"/>
              </a:ext>
            </a:extLst>
          </a:blip>
          <a:srcRect t="10358"/>
          <a:stretch/>
        </p:blipFill>
        <p:spPr>
          <a:xfrm>
            <a:off x="875158" y="1251260"/>
            <a:ext cx="5642102" cy="5499413"/>
          </a:xfrm>
          <a:prstGeom prst="rect">
            <a:avLst/>
          </a:prstGeom>
        </p:spPr>
      </p:pic>
      <p:sp>
        <p:nvSpPr>
          <p:cNvPr id="2" name="タイトル 1"/>
          <p:cNvSpPr>
            <a:spLocks noGrp="1"/>
          </p:cNvSpPr>
          <p:nvPr>
            <p:ph type="title"/>
          </p:nvPr>
        </p:nvSpPr>
        <p:spPr>
          <a:xfrm>
            <a:off x="457200" y="19762"/>
            <a:ext cx="8229600" cy="806972"/>
          </a:xfrm>
        </p:spPr>
        <p:txBody>
          <a:bodyPr>
            <a:normAutofit/>
          </a:bodyPr>
          <a:lstStyle/>
          <a:p>
            <a:r>
              <a:rPr lang="en-US" altLang="ja-JP" dirty="0"/>
              <a:t>VMD</a:t>
            </a:r>
            <a:r>
              <a:rPr lang="ja-JP" altLang="en-US" dirty="0"/>
              <a:t>で可視化する（３）</a:t>
            </a:r>
            <a:endParaRPr kumimoji="1" lang="ja-JP" altLang="en-US" dirty="0"/>
          </a:p>
        </p:txBody>
      </p:sp>
      <p:sp>
        <p:nvSpPr>
          <p:cNvPr id="3" name="コンテンツ プレースホルダー 2"/>
          <p:cNvSpPr>
            <a:spLocks noGrp="1"/>
          </p:cNvSpPr>
          <p:nvPr>
            <p:ph idx="1"/>
          </p:nvPr>
        </p:nvSpPr>
        <p:spPr>
          <a:xfrm>
            <a:off x="457200" y="749982"/>
            <a:ext cx="8229600" cy="532050"/>
          </a:xfrm>
        </p:spPr>
        <p:txBody>
          <a:bodyPr>
            <a:normAutofit/>
          </a:bodyPr>
          <a:lstStyle/>
          <a:p>
            <a:r>
              <a:rPr lang="en-US" altLang="ja-JP" sz="2400" dirty="0"/>
              <a:t>melt </a:t>
            </a:r>
            <a:r>
              <a:rPr lang="ja-JP" altLang="en-US" sz="2400" dirty="0"/>
              <a:t>の入力ファイル（</a:t>
            </a:r>
            <a:r>
              <a:rPr lang="en-US" altLang="ja-JP" sz="2400" dirty="0" err="1"/>
              <a:t>in.melt</a:t>
            </a:r>
            <a:r>
              <a:rPr lang="ja-JP" altLang="en-US" sz="2400" dirty="0"/>
              <a:t>）の編集</a:t>
            </a:r>
            <a:endParaRPr lang="en-US" altLang="ja-JP" sz="2400" dirty="0"/>
          </a:p>
        </p:txBody>
      </p:sp>
      <p:sp>
        <p:nvSpPr>
          <p:cNvPr id="10" name="正方形/長方形 9"/>
          <p:cNvSpPr/>
          <p:nvPr/>
        </p:nvSpPr>
        <p:spPr>
          <a:xfrm>
            <a:off x="957389" y="4594240"/>
            <a:ext cx="4017600" cy="33840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735712" y="4577977"/>
            <a:ext cx="1130882" cy="400110"/>
          </a:xfrm>
          <a:prstGeom prst="rect">
            <a:avLst/>
          </a:prstGeom>
          <a:noFill/>
        </p:spPr>
        <p:txBody>
          <a:bodyPr wrap="square" rtlCol="0">
            <a:spAutoFit/>
          </a:bodyPr>
          <a:lstStyle/>
          <a:p>
            <a:r>
              <a:rPr kumimoji="1" lang="en-US" altLang="ja-JP" sz="2000" dirty="0">
                <a:solidFill>
                  <a:srgbClr val="FF0000"/>
                </a:solidFill>
              </a:rPr>
              <a:t># </a:t>
            </a:r>
            <a:r>
              <a:rPr kumimoji="1" lang="ja-JP" altLang="en-US" sz="2000" dirty="0">
                <a:solidFill>
                  <a:srgbClr val="FF0000"/>
                </a:solidFill>
              </a:rPr>
              <a:t>を取る</a:t>
            </a:r>
          </a:p>
        </p:txBody>
      </p:sp>
      <p:cxnSp>
        <p:nvCxnSpPr>
          <p:cNvPr id="17" name="直線矢印コネクタ 16"/>
          <p:cNvCxnSpPr/>
          <p:nvPr/>
        </p:nvCxnSpPr>
        <p:spPr>
          <a:xfrm flipH="1">
            <a:off x="5136240" y="4775929"/>
            <a:ext cx="563532"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29</a:t>
            </a:fld>
            <a:endParaRPr kumimoji="1" lang="ja-JP" altLang="en-US"/>
          </a:p>
        </p:txBody>
      </p:sp>
    </p:spTree>
    <p:extLst>
      <p:ext uri="{BB962C8B-B14F-4D97-AF65-F5344CB8AC3E}">
        <p14:creationId xmlns:p14="http://schemas.microsoft.com/office/powerpoint/2010/main" val="1401455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defTabSz="321440" hangingPunct="0">
              <a:defRPr sz="1200">
                <a:latin typeface="Helvetica"/>
                <a:ea typeface="Helvetica"/>
                <a:cs typeface="Helvetica"/>
                <a:sym typeface="Helvetica"/>
              </a:defRPr>
            </a:pPr>
            <a:endParaRPr kumimoji="0" sz="800" kern="0">
              <a:solidFill>
                <a:srgbClr val="000000"/>
              </a:solidFill>
              <a:latin typeface="Helvetica"/>
              <a:ea typeface="Helvetica"/>
              <a:cs typeface="Helvetica"/>
              <a:sym typeface="Helvetica"/>
            </a:endParaRPr>
          </a:p>
        </p:txBody>
      </p:sp>
      <p:sp>
        <p:nvSpPr>
          <p:cNvPr id="107" name="Shape 107"/>
          <p:cNvSpPr>
            <a:spLocks noGrp="1"/>
          </p:cNvSpPr>
          <p:nvPr>
            <p:ph type="title"/>
          </p:nvPr>
        </p:nvSpPr>
        <p:spPr>
          <a:prstGeom prst="rect">
            <a:avLst/>
          </a:prstGeom>
        </p:spPr>
        <p:txBody>
          <a:bodyPr/>
          <a:lstStyle/>
          <a:p>
            <a:r>
              <a:rPr dirty="0"/>
              <a:t>MateriApps LIVE! とは？</a:t>
            </a:r>
          </a:p>
        </p:txBody>
      </p:sp>
      <p:sp>
        <p:nvSpPr>
          <p:cNvPr id="109" name="Shape 109"/>
          <p:cNvSpPr/>
          <p:nvPr/>
        </p:nvSpPr>
        <p:spPr>
          <a:xfrm>
            <a:off x="-2769" y="6437394"/>
            <a:ext cx="3992299" cy="287571"/>
          </a:xfrm>
          <a:prstGeom prst="rect">
            <a:avLst/>
          </a:prstGeom>
          <a:ln w="12700">
            <a:miter lim="400000"/>
          </a:ln>
          <a:extLst>
            <a:ext uri="{C572A759-6A51-4108-AA02-DFA0A04FC94B}">
              <ma14:wrappingTextBoxFlag xmlns="" xmlns:ma14="http://schemas.microsoft.com/office/mac/drawingml/2011/main"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algn="ctr" defTabSz="410730" hangingPunct="0"/>
            <a:r>
              <a:rPr kumimoji="0" kern="0">
                <a:solidFill>
                  <a:srgbClr val="000000"/>
                </a:solidFill>
              </a:rPr>
              <a:t>MateriApps, 2013-2017. All rights reserved.</a:t>
            </a:r>
          </a:p>
        </p:txBody>
      </p:sp>
      <p:pic>
        <p:nvPicPr>
          <p:cNvPr id="110" name="cmsi-logo-green.pdf"/>
          <p:cNvPicPr>
            <a:picLocks noChangeAspect="1"/>
          </p:cNvPicPr>
          <p:nvPr/>
        </p:nvPicPr>
        <p:blipFill>
          <a:blip r:embed="rId2">
            <a:extLst/>
          </a:blip>
          <a:stretch>
            <a:fillRect/>
          </a:stretch>
        </p:blipFill>
        <p:spPr>
          <a:xfrm>
            <a:off x="7722206" y="292889"/>
            <a:ext cx="1036826" cy="342910"/>
          </a:xfrm>
          <a:prstGeom prst="rect">
            <a:avLst/>
          </a:prstGeom>
          <a:ln w="12700">
            <a:miter lim="400000"/>
          </a:ln>
        </p:spPr>
      </p:pic>
      <p:sp>
        <p:nvSpPr>
          <p:cNvPr id="116" name="Shape 116"/>
          <p:cNvSpPr/>
          <p:nvPr/>
        </p:nvSpPr>
        <p:spPr>
          <a:xfrm>
            <a:off x="7794133" y="759023"/>
            <a:ext cx="892969" cy="892969"/>
          </a:xfrm>
          <a:prstGeom prst="rect">
            <a:avLst/>
          </a:prstGeom>
          <a:solidFill>
            <a:srgbClr val="FFFFFF"/>
          </a:solidFill>
          <a:ln w="12700">
            <a:miter lim="400000"/>
          </a:ln>
        </p:spPr>
        <p:txBody>
          <a:bodyPr lIns="26787" tIns="26787" rIns="26787" bIns="26787" anchor="ctr"/>
          <a:lstStyle/>
          <a:p>
            <a:pPr algn="ctr" defTabSz="410730" hangingPunct="0">
              <a:defRPr sz="3400"/>
            </a:pPr>
            <a:endParaRPr kumimoji="0" sz="2400" kern="0">
              <a:solidFill>
                <a:srgbClr val="000000"/>
              </a:solidFill>
              <a:latin typeface="Helvetica Neue Light"/>
              <a:ea typeface="Helvetica Neue Light"/>
              <a:cs typeface="Helvetica Neue Light"/>
              <a:sym typeface="Helvetica Neue Light"/>
            </a:endParaRPr>
          </a:p>
        </p:txBody>
      </p:sp>
      <p:sp>
        <p:nvSpPr>
          <p:cNvPr id="2" name="スライド番号プレースホルダー 1"/>
          <p:cNvSpPr>
            <a:spLocks noGrp="1"/>
          </p:cNvSpPr>
          <p:nvPr>
            <p:ph type="sldNum" sz="quarter" idx="2"/>
          </p:nvPr>
        </p:nvSpPr>
        <p:spPr/>
        <p:txBody>
          <a:bodyPr/>
          <a:lstStyle/>
          <a:p>
            <a:fld id="{86CB4B4D-7CA3-9044-876B-883B54F8677D}" type="slidenum">
              <a:rPr lang="uk-UA" smtClean="0"/>
              <a:pPr/>
              <a:t>3</a:t>
            </a:fld>
            <a:endParaRPr lang="uk-UA"/>
          </a:p>
        </p:txBody>
      </p:sp>
      <p:sp>
        <p:nvSpPr>
          <p:cNvPr id="16" name="仮想マシン(VirtualBox)上で直接ブートできるDebian Linux…">
            <a:extLst>
              <a:ext uri="{FF2B5EF4-FFF2-40B4-BE49-F238E27FC236}">
                <a16:creationId xmlns:a16="http://schemas.microsoft.com/office/drawing/2014/main" id="{FE1B9068-D03B-7545-B472-A3BFE8D80BC7}"/>
              </a:ext>
            </a:extLst>
          </p:cNvPr>
          <p:cNvSpPr txBox="1">
            <a:spLocks noGrp="1"/>
          </p:cNvSpPr>
          <p:nvPr>
            <p:ph type="body" idx="1"/>
          </p:nvPr>
        </p:nvSpPr>
        <p:spPr>
          <a:xfrm>
            <a:off x="508992" y="1348383"/>
            <a:ext cx="8126016" cy="4902398"/>
          </a:xfrm>
          <a:prstGeom prst="rect">
            <a:avLst/>
          </a:prstGeom>
        </p:spPr>
        <p:txBody>
          <a:bodyPr/>
          <a:lstStyle/>
          <a:p>
            <a:pPr>
              <a:spcBef>
                <a:spcPts val="703"/>
              </a:spcBef>
            </a:pPr>
            <a:r>
              <a:rPr lang="en-US" altLang="ja-JP" dirty="0" err="1"/>
              <a:t>MateriApps</a:t>
            </a:r>
            <a:r>
              <a:rPr lang="en-US" altLang="ja-JP" dirty="0"/>
              <a:t> LIVE! </a:t>
            </a:r>
            <a:r>
              <a:rPr lang="ja-JP" altLang="en-US" dirty="0"/>
              <a:t>ウェブサイト</a:t>
            </a:r>
            <a:br>
              <a:rPr lang="en-US" altLang="ja-JP" dirty="0"/>
            </a:br>
            <a:r>
              <a:rPr lang="en-US" altLang="ja-JP" dirty="0">
                <a:solidFill>
                  <a:srgbClr val="3366FF"/>
                </a:solidFill>
              </a:rPr>
              <a:t>http://cmsi.github.io/MateriAppsLive/</a:t>
            </a:r>
          </a:p>
          <a:p>
            <a:pPr>
              <a:spcBef>
                <a:spcPts val="703"/>
              </a:spcBef>
            </a:pPr>
            <a:r>
              <a:rPr dirty="0"/>
              <a:t>仮想マシン(VirtualBox)上で直接ブートできるDebian Linux</a:t>
            </a:r>
          </a:p>
          <a:p>
            <a:pPr lvl="1">
              <a:spcBef>
                <a:spcPts val="703"/>
              </a:spcBef>
            </a:pPr>
            <a:r>
              <a:rPr dirty="0" err="1"/>
              <a:t>Windows、Macなどで利用可</a:t>
            </a:r>
            <a:endParaRPr dirty="0"/>
          </a:p>
          <a:p>
            <a:pPr lvl="1">
              <a:spcBef>
                <a:spcPts val="703"/>
              </a:spcBef>
            </a:pPr>
            <a:r>
              <a:rPr dirty="0" err="1"/>
              <a:t>インストール作業なしで物質科学アプリを実行できる</a:t>
            </a:r>
            <a:endParaRPr dirty="0"/>
          </a:p>
          <a:p>
            <a:pPr>
              <a:spcBef>
                <a:spcPts val="703"/>
              </a:spcBef>
            </a:pPr>
            <a:r>
              <a:rPr dirty="0"/>
              <a:t>最新版: バージョン2.</a:t>
            </a:r>
            <a:r>
              <a:rPr lang="en-US" altLang="ja-JP" dirty="0"/>
              <a:t>3</a:t>
            </a:r>
            <a:r>
              <a:rPr dirty="0"/>
              <a:t> (201</a:t>
            </a:r>
            <a:r>
              <a:rPr lang="en-US" altLang="ja-JP" dirty="0"/>
              <a:t>9</a:t>
            </a:r>
            <a:r>
              <a:rPr dirty="0"/>
              <a:t>年</a:t>
            </a:r>
            <a:r>
              <a:rPr lang="en-US" altLang="ja-JP" dirty="0"/>
              <a:t>5</a:t>
            </a:r>
            <a:r>
              <a:rPr dirty="0"/>
              <a:t>月</a:t>
            </a:r>
            <a:r>
              <a:rPr lang="en-US" altLang="ja-JP" dirty="0"/>
              <a:t>14</a:t>
            </a:r>
            <a:r>
              <a:rPr dirty="0"/>
              <a:t>日公開)</a:t>
            </a:r>
            <a:br>
              <a:rPr lang="en-US" dirty="0"/>
            </a:br>
            <a:r>
              <a:rPr lang="ja-JP" altLang="en-US" u="sng" dirty="0"/>
              <a:t>本講習会で</a:t>
            </a:r>
            <a:r>
              <a:rPr lang="ja-JP" altLang="en-US" u="sng"/>
              <a:t>は、最新版を</a:t>
            </a:r>
            <a:r>
              <a:rPr lang="ja-JP" altLang="en-US" u="sng" dirty="0"/>
              <a:t>用いる。</a:t>
            </a:r>
            <a:endParaRPr u="sng" dirty="0"/>
          </a:p>
          <a:p>
            <a:pPr>
              <a:spcBef>
                <a:spcPts val="703"/>
              </a:spcBef>
            </a:pPr>
            <a:r>
              <a:rPr dirty="0" err="1"/>
              <a:t>MateriAppsで紹介している公開アプリ・ツールを収録</a:t>
            </a:r>
            <a:endParaRPr dirty="0"/>
          </a:p>
          <a:p>
            <a:pPr lvl="1">
              <a:spcBef>
                <a:spcPts val="281"/>
              </a:spcBef>
            </a:pPr>
            <a:r>
              <a:rPr dirty="0" err="1"/>
              <a:t>abinit</a:t>
            </a:r>
            <a:r>
              <a:rPr dirty="0"/>
              <a:t>, </a:t>
            </a:r>
            <a:r>
              <a:rPr dirty="0" err="1"/>
              <a:t>AkaiKKR</a:t>
            </a:r>
            <a:r>
              <a:rPr dirty="0"/>
              <a:t>, ALPS, CP2K, </a:t>
            </a:r>
            <a:r>
              <a:rPr dirty="0" err="1"/>
              <a:t>Feram</a:t>
            </a:r>
            <a:r>
              <a:rPr dirty="0"/>
              <a:t> ,</a:t>
            </a:r>
            <a:r>
              <a:rPr dirty="0" err="1"/>
              <a:t>ERmod</a:t>
            </a:r>
            <a:r>
              <a:rPr dirty="0"/>
              <a:t>,                                            </a:t>
            </a:r>
            <a:r>
              <a:rPr dirty="0" err="1"/>
              <a:t>DCore</a:t>
            </a:r>
            <a:r>
              <a:rPr dirty="0"/>
              <a:t>, DSQSS, HΦ, LAMMPS, </a:t>
            </a:r>
            <a:r>
              <a:rPr dirty="0" err="1"/>
              <a:t>mVMC</a:t>
            </a:r>
            <a:r>
              <a:rPr dirty="0"/>
              <a:t>,                                                          </a:t>
            </a:r>
            <a:r>
              <a:rPr dirty="0" err="1"/>
              <a:t>OpenMX</a:t>
            </a:r>
            <a:r>
              <a:rPr dirty="0"/>
              <a:t>, Quantum ESPRESSO, SMASH, </a:t>
            </a:r>
            <a:r>
              <a:rPr dirty="0" err="1"/>
              <a:t>xTAPP</a:t>
            </a:r>
            <a:r>
              <a:rPr dirty="0"/>
              <a:t> </a:t>
            </a:r>
            <a:r>
              <a:rPr dirty="0" err="1"/>
              <a:t>等</a:t>
            </a:r>
            <a:endParaRPr dirty="0"/>
          </a:p>
          <a:p>
            <a:pPr lvl="1">
              <a:lnSpc>
                <a:spcPct val="120000"/>
              </a:lnSpc>
              <a:spcBef>
                <a:spcPts val="422"/>
              </a:spcBef>
            </a:pPr>
            <a:r>
              <a:rPr dirty="0" err="1"/>
              <a:t>ParaView</a:t>
            </a:r>
            <a:r>
              <a:rPr dirty="0"/>
              <a:t>, Tapioca, VESTA, VMD, </a:t>
            </a:r>
            <a:r>
              <a:rPr dirty="0" err="1"/>
              <a:t>XCrysDen</a:t>
            </a:r>
            <a:r>
              <a:rPr dirty="0"/>
              <a:t>…</a:t>
            </a:r>
          </a:p>
          <a:p>
            <a:pPr lvl="1">
              <a:spcBef>
                <a:spcPts val="703"/>
              </a:spcBef>
            </a:pPr>
            <a:r>
              <a:rPr dirty="0"/>
              <a:t>GAMESS, </a:t>
            </a:r>
            <a:r>
              <a:rPr dirty="0" err="1"/>
              <a:t>VMDには自動インストーラーを準備</a:t>
            </a:r>
            <a:endParaRPr dirty="0"/>
          </a:p>
          <a:p>
            <a:pPr>
              <a:spcBef>
                <a:spcPts val="703"/>
              </a:spcBef>
            </a:pPr>
            <a:r>
              <a:rPr dirty="0" err="1"/>
              <a:t>MateriApps</a:t>
            </a:r>
            <a:r>
              <a:rPr dirty="0"/>
              <a:t> </a:t>
            </a:r>
            <a:r>
              <a:rPr dirty="0" err="1"/>
              <a:t>LIVE!サイトからダウンロード可能</a:t>
            </a:r>
            <a:endParaRPr dirty="0"/>
          </a:p>
          <a:p>
            <a:pPr lvl="1">
              <a:spcBef>
                <a:spcPts val="703"/>
              </a:spcBef>
            </a:pPr>
            <a:r>
              <a:rPr dirty="0"/>
              <a:t>2013年7月以来、4500+コピーを配布</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スクリーンショット 2017-11-13 3.44.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379" y="1240161"/>
            <a:ext cx="6135624" cy="5577840"/>
          </a:xfrm>
          <a:prstGeom prst="rect">
            <a:avLst/>
          </a:prstGeom>
        </p:spPr>
      </p:pic>
      <p:sp>
        <p:nvSpPr>
          <p:cNvPr id="2" name="タイトル 1"/>
          <p:cNvSpPr>
            <a:spLocks noGrp="1"/>
          </p:cNvSpPr>
          <p:nvPr>
            <p:ph type="title"/>
          </p:nvPr>
        </p:nvSpPr>
        <p:spPr>
          <a:xfrm>
            <a:off x="457200" y="19762"/>
            <a:ext cx="8229600" cy="806972"/>
          </a:xfrm>
        </p:spPr>
        <p:txBody>
          <a:bodyPr>
            <a:normAutofit/>
          </a:bodyPr>
          <a:lstStyle/>
          <a:p>
            <a:r>
              <a:rPr lang="en-US" altLang="ja-JP" dirty="0"/>
              <a:t>VMD</a:t>
            </a:r>
            <a:r>
              <a:rPr lang="ja-JP" altLang="en-US" dirty="0"/>
              <a:t>で可視化する（</a:t>
            </a:r>
            <a:r>
              <a:rPr lang="en-US" altLang="en-US" dirty="0"/>
              <a:t>４</a:t>
            </a:r>
            <a:r>
              <a:rPr lang="ja-JP" altLang="en-US" dirty="0"/>
              <a:t>）</a:t>
            </a:r>
            <a:endParaRPr kumimoji="1" lang="ja-JP" altLang="en-US" dirty="0"/>
          </a:p>
        </p:txBody>
      </p:sp>
      <p:sp>
        <p:nvSpPr>
          <p:cNvPr id="3" name="コンテンツ プレースホルダー 2"/>
          <p:cNvSpPr>
            <a:spLocks noGrp="1"/>
          </p:cNvSpPr>
          <p:nvPr>
            <p:ph idx="1"/>
          </p:nvPr>
        </p:nvSpPr>
        <p:spPr>
          <a:xfrm>
            <a:off x="457200" y="749982"/>
            <a:ext cx="8229600" cy="532050"/>
          </a:xfrm>
        </p:spPr>
        <p:txBody>
          <a:bodyPr>
            <a:normAutofit/>
          </a:bodyPr>
          <a:lstStyle/>
          <a:p>
            <a:r>
              <a:rPr lang="ja-JP" altLang="en-US" sz="2400" dirty="0"/>
              <a:t>保存して、</a:t>
            </a:r>
            <a:r>
              <a:rPr lang="en-US" altLang="ja-JP" sz="2400" dirty="0" err="1"/>
              <a:t>emacs</a:t>
            </a:r>
            <a:r>
              <a:rPr lang="en-US" altLang="ja-JP" sz="2400" dirty="0"/>
              <a:t> </a:t>
            </a:r>
            <a:r>
              <a:rPr lang="ja-JP" altLang="en-US" sz="2400" dirty="0"/>
              <a:t>を閉じる</a:t>
            </a:r>
            <a:endParaRPr lang="en-US" altLang="ja-JP" sz="2400" dirty="0"/>
          </a:p>
        </p:txBody>
      </p:sp>
      <p:sp>
        <p:nvSpPr>
          <p:cNvPr id="10" name="正方形/長方形 9"/>
          <p:cNvSpPr/>
          <p:nvPr/>
        </p:nvSpPr>
        <p:spPr>
          <a:xfrm>
            <a:off x="2631986" y="1677278"/>
            <a:ext cx="312515" cy="33840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2944501" y="2015678"/>
            <a:ext cx="817488" cy="400110"/>
          </a:xfrm>
          <a:prstGeom prst="rect">
            <a:avLst/>
          </a:prstGeom>
          <a:noFill/>
        </p:spPr>
        <p:txBody>
          <a:bodyPr wrap="square" rtlCol="0">
            <a:spAutoFit/>
          </a:bodyPr>
          <a:lstStyle/>
          <a:p>
            <a:r>
              <a:rPr kumimoji="1" lang="ja-JP" altLang="en-US" sz="2000" dirty="0">
                <a:solidFill>
                  <a:srgbClr val="FF0000"/>
                </a:solidFill>
              </a:rPr>
              <a:t>保存</a:t>
            </a:r>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30</a:t>
            </a:fld>
            <a:endParaRPr kumimoji="1" lang="ja-JP" altLang="en-US"/>
          </a:p>
        </p:txBody>
      </p:sp>
    </p:spTree>
    <p:extLst>
      <p:ext uri="{BB962C8B-B14F-4D97-AF65-F5344CB8AC3E}">
        <p14:creationId xmlns:p14="http://schemas.microsoft.com/office/powerpoint/2010/main" val="2253553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780"/>
            <a:ext cx="8229600" cy="711118"/>
          </a:xfrm>
        </p:spPr>
        <p:txBody>
          <a:bodyPr/>
          <a:lstStyle/>
          <a:p>
            <a:r>
              <a:rPr lang="en-US" altLang="ja-JP" dirty="0"/>
              <a:t>VMD</a:t>
            </a:r>
            <a:r>
              <a:rPr lang="ja-JP" altLang="en-US" dirty="0"/>
              <a:t>で可視化する（５）</a:t>
            </a:r>
            <a:endParaRPr kumimoji="1" lang="ja-JP" altLang="en-US" dirty="0"/>
          </a:p>
        </p:txBody>
      </p:sp>
      <p:sp>
        <p:nvSpPr>
          <p:cNvPr id="3" name="コンテンツ プレースホルダー 2"/>
          <p:cNvSpPr>
            <a:spLocks noGrp="1"/>
          </p:cNvSpPr>
          <p:nvPr>
            <p:ph idx="1"/>
          </p:nvPr>
        </p:nvSpPr>
        <p:spPr>
          <a:xfrm>
            <a:off x="457200" y="702052"/>
            <a:ext cx="8068198" cy="6155947"/>
          </a:xfrm>
        </p:spPr>
        <p:txBody>
          <a:bodyPr>
            <a:normAutofit/>
          </a:bodyPr>
          <a:lstStyle/>
          <a:p>
            <a:r>
              <a:rPr lang="ja-JP" altLang="en-US" sz="2400" dirty="0"/>
              <a:t>編集した </a:t>
            </a:r>
            <a:r>
              <a:rPr lang="en-US" altLang="ja-JP" sz="2400" dirty="0" err="1"/>
              <a:t>in.melt</a:t>
            </a:r>
            <a:r>
              <a:rPr lang="ja-JP" altLang="en-US" sz="2400" dirty="0"/>
              <a:t> の実行</a:t>
            </a:r>
            <a:br>
              <a:rPr lang="en-US" altLang="ja-JP" sz="2400" dirty="0"/>
            </a:br>
            <a:r>
              <a:rPr lang="en-US" altLang="en-US" sz="2000" dirty="0"/>
              <a:t>$ </a:t>
            </a:r>
            <a:r>
              <a:rPr lang="en-US" altLang="ja-JP" sz="2000" dirty="0" err="1"/>
              <a:t>lammps</a:t>
            </a:r>
            <a:r>
              <a:rPr lang="en-US" altLang="en-US" sz="2000" dirty="0"/>
              <a:t> &lt; </a:t>
            </a:r>
            <a:r>
              <a:rPr lang="en-US" altLang="en-US" sz="2000" dirty="0" err="1"/>
              <a:t>in.melt</a:t>
            </a:r>
            <a:br>
              <a:rPr lang="en-US" altLang="en-US" sz="2000" dirty="0"/>
            </a:br>
            <a:br>
              <a:rPr lang="en-US" altLang="en-US" sz="2400" dirty="0"/>
            </a:br>
            <a:br>
              <a:rPr lang="en-US" altLang="en-US" sz="2400" dirty="0"/>
            </a:br>
            <a:br>
              <a:rPr lang="en-US" altLang="en-US" sz="2400" dirty="0"/>
            </a:br>
            <a:endParaRPr lang="en-US" altLang="en-US" sz="2400" dirty="0"/>
          </a:p>
          <a:p>
            <a:r>
              <a:rPr lang="en-US" altLang="en-US" sz="2400" dirty="0" err="1"/>
              <a:t>dump.melt</a:t>
            </a:r>
            <a:r>
              <a:rPr lang="en-US" altLang="en-US" sz="2400" dirty="0"/>
              <a:t> 　というファイルができているか確認する。</a:t>
            </a:r>
            <a:br>
              <a:rPr lang="en-US" altLang="en-US" sz="2400" dirty="0"/>
            </a:br>
            <a:r>
              <a:rPr lang="en-US" altLang="en-US" sz="2000" dirty="0"/>
              <a:t>$ </a:t>
            </a:r>
            <a:r>
              <a:rPr lang="en-US" altLang="en-US" sz="2000" dirty="0" err="1"/>
              <a:t>ls</a:t>
            </a:r>
            <a:br>
              <a:rPr lang="en-US" altLang="en-US" sz="2000" dirty="0"/>
            </a:br>
            <a:r>
              <a:rPr lang="en-US" altLang="en-US" sz="2000" dirty="0">
                <a:solidFill>
                  <a:srgbClr val="FF0000"/>
                </a:solidFill>
              </a:rPr>
              <a:t>﻿</a:t>
            </a:r>
            <a:r>
              <a:rPr lang="en-US" altLang="ja-JP" sz="2000" dirty="0" err="1">
                <a:solidFill>
                  <a:srgbClr val="FF0000"/>
                </a:solidFill>
              </a:rPr>
              <a:t>d</a:t>
            </a:r>
            <a:r>
              <a:rPr lang="en-US" altLang="en-US" sz="2000" dirty="0" err="1">
                <a:solidFill>
                  <a:srgbClr val="FF0000"/>
                </a:solidFill>
              </a:rPr>
              <a:t>ump.melt</a:t>
            </a:r>
            <a:r>
              <a:rPr lang="en-US" altLang="en-US" sz="2000" dirty="0">
                <a:solidFill>
                  <a:srgbClr val="FF0000"/>
                </a:solidFill>
              </a:rPr>
              <a:t> </a:t>
            </a:r>
            <a:r>
              <a:rPr lang="ja-JP" altLang="en-US" sz="2000" dirty="0">
                <a:solidFill>
                  <a:schemeClr val="tx1">
                    <a:lumMod val="50000"/>
                    <a:lumOff val="50000"/>
                  </a:schemeClr>
                </a:solidFill>
              </a:rPr>
              <a:t>　　</a:t>
            </a:r>
            <a:r>
              <a:rPr lang="en-US" altLang="en-US" sz="2000" dirty="0" err="1">
                <a:solidFill>
                  <a:schemeClr val="tx1">
                    <a:lumMod val="50000"/>
                    <a:lumOff val="50000"/>
                  </a:schemeClr>
                </a:solidFill>
              </a:rPr>
              <a:t>in.melt.org</a:t>
            </a:r>
            <a:r>
              <a:rPr lang="en-US" altLang="en-US" sz="2000" dirty="0">
                <a:solidFill>
                  <a:schemeClr val="tx1">
                    <a:lumMod val="50000"/>
                    <a:lumOff val="50000"/>
                  </a:schemeClr>
                </a:solidFill>
              </a:rPr>
              <a:t>            </a:t>
            </a:r>
            <a:r>
              <a:rPr lang="ja-JP" altLang="en-US" sz="2000" dirty="0">
                <a:solidFill>
                  <a:schemeClr val="tx1">
                    <a:lumMod val="50000"/>
                    <a:lumOff val="50000"/>
                  </a:schemeClr>
                </a:solidFill>
              </a:rPr>
              <a:t>　　　　　</a:t>
            </a:r>
            <a:r>
              <a:rPr lang="en-US" altLang="en-US" sz="2000" dirty="0">
                <a:solidFill>
                  <a:schemeClr val="tx1">
                    <a:lumMod val="50000"/>
                    <a:lumOff val="50000"/>
                  </a:schemeClr>
                </a:solidFill>
              </a:rPr>
              <a:t>log.5Oct16.melt.g++.4</a:t>
            </a:r>
            <a:br>
              <a:rPr lang="en-US" altLang="en-US" sz="2000" dirty="0">
                <a:solidFill>
                  <a:schemeClr val="tx1">
                    <a:lumMod val="50000"/>
                    <a:lumOff val="50000"/>
                  </a:schemeClr>
                </a:solidFill>
              </a:rPr>
            </a:br>
            <a:r>
              <a:rPr lang="en-US" altLang="en-US" sz="2000" dirty="0" err="1">
                <a:solidFill>
                  <a:schemeClr val="tx1">
                    <a:lumMod val="50000"/>
                    <a:lumOff val="50000"/>
                  </a:schemeClr>
                </a:solidFill>
              </a:rPr>
              <a:t>in.melt</a:t>
            </a:r>
            <a:r>
              <a:rPr lang="ja-JP" altLang="en-US" sz="2000" dirty="0">
                <a:solidFill>
                  <a:schemeClr val="tx1">
                    <a:lumMod val="50000"/>
                    <a:lumOff val="50000"/>
                  </a:schemeClr>
                </a:solidFill>
              </a:rPr>
              <a:t>　　　　　</a:t>
            </a:r>
            <a:r>
              <a:rPr lang="en-US" altLang="en-US" sz="2000" dirty="0">
                <a:solidFill>
                  <a:schemeClr val="tx1">
                    <a:lumMod val="50000"/>
                    <a:lumOff val="50000"/>
                  </a:schemeClr>
                </a:solidFill>
              </a:rPr>
              <a:t>log.5Oct16.melt.g++.1</a:t>
            </a:r>
            <a:r>
              <a:rPr lang="ja-JP" altLang="en-US" sz="2000" dirty="0">
                <a:solidFill>
                  <a:schemeClr val="tx1">
                    <a:lumMod val="50000"/>
                    <a:lumOff val="50000"/>
                  </a:schemeClr>
                </a:solidFill>
              </a:rPr>
              <a:t>　　</a:t>
            </a:r>
            <a:r>
              <a:rPr lang="en-US" altLang="en-US" sz="2000" dirty="0" err="1">
                <a:solidFill>
                  <a:schemeClr val="tx1">
                    <a:lumMod val="50000"/>
                    <a:lumOff val="50000"/>
                  </a:schemeClr>
                </a:solidFill>
              </a:rPr>
              <a:t>log.lammps</a:t>
            </a:r>
            <a:endParaRPr lang="en-US" altLang="en-US" sz="2000" dirty="0">
              <a:solidFill>
                <a:schemeClr val="tx1">
                  <a:lumMod val="50000"/>
                  <a:lumOff val="50000"/>
                </a:schemeClr>
              </a:solidFill>
            </a:endParaRPr>
          </a:p>
        </p:txBody>
      </p:sp>
      <p:sp>
        <p:nvSpPr>
          <p:cNvPr id="12" name="テキスト ボックス 11"/>
          <p:cNvSpPr txBox="1"/>
          <p:nvPr/>
        </p:nvSpPr>
        <p:spPr>
          <a:xfrm>
            <a:off x="839175" y="1779622"/>
            <a:ext cx="4210545" cy="1015663"/>
          </a:xfrm>
          <a:prstGeom prst="rect">
            <a:avLst/>
          </a:prstGeom>
          <a:noFill/>
          <a:ln w="25400">
            <a:solidFill>
              <a:srgbClr val="FF0000"/>
            </a:solidFill>
          </a:ln>
        </p:spPr>
        <p:txBody>
          <a:bodyPr wrap="square" rtlCol="0">
            <a:spAutoFit/>
          </a:bodyPr>
          <a:lstStyle/>
          <a:p>
            <a:r>
              <a:rPr kumimoji="1" lang="ja-JP" altLang="en-US" sz="2000" dirty="0">
                <a:solidFill>
                  <a:srgbClr val="000000"/>
                </a:solidFill>
              </a:rPr>
              <a:t>エラーメッセージなしで</a:t>
            </a:r>
            <a:endParaRPr kumimoji="1" lang="en-US" altLang="ja-JP" sz="2000" dirty="0">
              <a:solidFill>
                <a:srgbClr val="000000"/>
              </a:solidFill>
            </a:endParaRPr>
          </a:p>
          <a:p>
            <a:r>
              <a:rPr kumimoji="1" lang="en-US" altLang="ja-JP" sz="2000" dirty="0">
                <a:solidFill>
                  <a:srgbClr val="000000"/>
                </a:solidFill>
              </a:rPr>
              <a:t>Total</a:t>
            </a:r>
            <a:r>
              <a:rPr lang="en-US" altLang="en-US" sz="2000" dirty="0">
                <a:solidFill>
                  <a:srgbClr val="000000"/>
                </a:solidFill>
              </a:rPr>
              <a:t> wall time </a:t>
            </a:r>
            <a:r>
              <a:rPr lang="ja-JP" altLang="en-US" sz="2000" dirty="0">
                <a:solidFill>
                  <a:srgbClr val="000000"/>
                </a:solidFill>
              </a:rPr>
              <a:t>が表示されれば</a:t>
            </a:r>
            <a:endParaRPr lang="en-US" altLang="ja-JP" sz="2000" dirty="0">
              <a:solidFill>
                <a:srgbClr val="000000"/>
              </a:solidFill>
            </a:endParaRPr>
          </a:p>
          <a:p>
            <a:r>
              <a:rPr kumimoji="1" lang="ja-JP" altLang="en-US" sz="2000" dirty="0">
                <a:solidFill>
                  <a:srgbClr val="000000"/>
                </a:solidFill>
              </a:rPr>
              <a:t>正常終了</a:t>
            </a:r>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31</a:t>
            </a:fld>
            <a:endParaRPr kumimoji="1" lang="ja-JP" altLang="en-US"/>
          </a:p>
        </p:txBody>
      </p:sp>
    </p:spTree>
    <p:extLst>
      <p:ext uri="{BB962C8B-B14F-4D97-AF65-F5344CB8AC3E}">
        <p14:creationId xmlns:p14="http://schemas.microsoft.com/office/powerpoint/2010/main" val="2939216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 2017-11-10 11.53.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6642" y="1623746"/>
            <a:ext cx="4116959" cy="5045964"/>
          </a:xfrm>
          <a:prstGeom prst="rect">
            <a:avLst/>
          </a:prstGeom>
        </p:spPr>
      </p:pic>
      <p:sp>
        <p:nvSpPr>
          <p:cNvPr id="2" name="タイトル 1"/>
          <p:cNvSpPr>
            <a:spLocks noGrp="1"/>
          </p:cNvSpPr>
          <p:nvPr>
            <p:ph type="title"/>
          </p:nvPr>
        </p:nvSpPr>
        <p:spPr>
          <a:xfrm>
            <a:off x="457200" y="7780"/>
            <a:ext cx="8229600" cy="711118"/>
          </a:xfrm>
        </p:spPr>
        <p:txBody>
          <a:bodyPr/>
          <a:lstStyle/>
          <a:p>
            <a:r>
              <a:rPr lang="en-US" altLang="ja-JP" dirty="0"/>
              <a:t>VMD</a:t>
            </a:r>
            <a:r>
              <a:rPr lang="ja-JP" altLang="en-US" dirty="0"/>
              <a:t>で可視化する（６）</a:t>
            </a:r>
            <a:endParaRPr kumimoji="1" lang="ja-JP" altLang="en-US" dirty="0"/>
          </a:p>
        </p:txBody>
      </p:sp>
      <p:sp>
        <p:nvSpPr>
          <p:cNvPr id="3" name="コンテンツ プレースホルダー 2"/>
          <p:cNvSpPr>
            <a:spLocks noGrp="1"/>
          </p:cNvSpPr>
          <p:nvPr>
            <p:ph idx="1"/>
          </p:nvPr>
        </p:nvSpPr>
        <p:spPr>
          <a:xfrm>
            <a:off x="457200" y="702052"/>
            <a:ext cx="8068198" cy="6155947"/>
          </a:xfrm>
        </p:spPr>
        <p:txBody>
          <a:bodyPr>
            <a:normAutofit/>
          </a:bodyPr>
          <a:lstStyle/>
          <a:p>
            <a:r>
              <a:rPr lang="en-US" altLang="ja-JP" sz="2400" dirty="0"/>
              <a:t>VMD</a:t>
            </a:r>
            <a:r>
              <a:rPr lang="ja-JP" altLang="en-US" sz="2400" dirty="0"/>
              <a:t>の起動</a:t>
            </a:r>
            <a:br>
              <a:rPr lang="en-US" altLang="ja-JP" sz="2400" dirty="0"/>
            </a:br>
            <a:r>
              <a:rPr lang="ja-JP" altLang="en-US" sz="2000" dirty="0"/>
              <a:t>「</a:t>
            </a:r>
            <a:r>
              <a:rPr lang="en-US" altLang="ja-JP" sz="2000" dirty="0" err="1"/>
              <a:t>MateriApps</a:t>
            </a:r>
            <a:r>
              <a:rPr lang="ja-JP" altLang="en-US" sz="2000" dirty="0"/>
              <a:t>」 の 「</a:t>
            </a:r>
            <a:r>
              <a:rPr lang="en-US" altLang="ja-JP" sz="2000" dirty="0"/>
              <a:t>VMD Setup</a:t>
            </a:r>
            <a:r>
              <a:rPr lang="ja-JP" altLang="en-US" sz="2000" dirty="0"/>
              <a:t>」 を選択</a:t>
            </a:r>
            <a:endParaRPr lang="en-US" altLang="ja-JP" sz="2000" dirty="0"/>
          </a:p>
        </p:txBody>
      </p:sp>
      <p:pic>
        <p:nvPicPr>
          <p:cNvPr id="5" name="図 4" descr="スクリーンショット 2017-11-10 11.53.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324" y="1637703"/>
            <a:ext cx="4355465" cy="3173095"/>
          </a:xfrm>
          <a:prstGeom prst="rect">
            <a:avLst/>
          </a:prstGeom>
        </p:spPr>
      </p:pic>
      <p:sp>
        <p:nvSpPr>
          <p:cNvPr id="7" name="正方形/長方形 6"/>
          <p:cNvSpPr/>
          <p:nvPr/>
        </p:nvSpPr>
        <p:spPr>
          <a:xfrm>
            <a:off x="2288617" y="4412802"/>
            <a:ext cx="1241993" cy="23040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4264" y="2876432"/>
            <a:ext cx="1999293" cy="23040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スライド番号プレースホルダー 8"/>
          <p:cNvSpPr>
            <a:spLocks noGrp="1"/>
          </p:cNvSpPr>
          <p:nvPr>
            <p:ph type="sldNum" sz="quarter" idx="12"/>
          </p:nvPr>
        </p:nvSpPr>
        <p:spPr/>
        <p:txBody>
          <a:bodyPr/>
          <a:lstStyle/>
          <a:p>
            <a:fld id="{AFDF1CC8-78FC-444A-A46F-F0C924EEE8AE}" type="slidenum">
              <a:rPr kumimoji="1" lang="ja-JP" altLang="en-US" smtClean="0"/>
              <a:pPr/>
              <a:t>32</a:t>
            </a:fld>
            <a:endParaRPr kumimoji="1" lang="ja-JP" altLang="en-US"/>
          </a:p>
        </p:txBody>
      </p:sp>
    </p:spTree>
    <p:extLst>
      <p:ext uri="{BB962C8B-B14F-4D97-AF65-F5344CB8AC3E}">
        <p14:creationId xmlns:p14="http://schemas.microsoft.com/office/powerpoint/2010/main" val="3625033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780"/>
            <a:ext cx="8229600" cy="711118"/>
          </a:xfrm>
        </p:spPr>
        <p:txBody>
          <a:bodyPr/>
          <a:lstStyle/>
          <a:p>
            <a:r>
              <a:rPr lang="en-US" altLang="ja-JP" dirty="0"/>
              <a:t>VMD</a:t>
            </a:r>
            <a:r>
              <a:rPr lang="ja-JP" altLang="en-US" dirty="0"/>
              <a:t>で可視化</a:t>
            </a:r>
            <a:r>
              <a:rPr lang="ja-JP" altLang="en-US"/>
              <a:t>する（７）</a:t>
            </a:r>
            <a:endParaRPr kumimoji="1" lang="ja-JP" altLang="en-US" dirty="0"/>
          </a:p>
        </p:txBody>
      </p:sp>
      <p:sp>
        <p:nvSpPr>
          <p:cNvPr id="3" name="コンテンツ プレースホルダー 2"/>
          <p:cNvSpPr>
            <a:spLocks noGrp="1"/>
          </p:cNvSpPr>
          <p:nvPr>
            <p:ph idx="1"/>
          </p:nvPr>
        </p:nvSpPr>
        <p:spPr>
          <a:xfrm>
            <a:off x="457199" y="702052"/>
            <a:ext cx="9151749" cy="6155947"/>
          </a:xfrm>
        </p:spPr>
        <p:txBody>
          <a:bodyPr>
            <a:normAutofit/>
          </a:bodyPr>
          <a:lstStyle/>
          <a:p>
            <a:r>
              <a:rPr lang="en-US" altLang="ja-JP" sz="2400" dirty="0"/>
              <a:t>VMD</a:t>
            </a:r>
            <a:r>
              <a:rPr lang="ja-JP" altLang="en-US" sz="2400" dirty="0"/>
              <a:t>のユーザ登録</a:t>
            </a:r>
            <a:br>
              <a:rPr lang="en-US" altLang="ja-JP" sz="2000" dirty="0"/>
            </a:br>
            <a:r>
              <a:rPr lang="ja-JP" altLang="en-US" sz="2000" dirty="0"/>
              <a:t>（</a:t>
            </a:r>
            <a:r>
              <a:rPr lang="ja-JP" altLang="en-US" sz="2000" dirty="0">
                <a:solidFill>
                  <a:srgbClr val="FF0000"/>
                </a:solidFill>
              </a:rPr>
              <a:t>すでにユーザ</a:t>
            </a:r>
            <a:r>
              <a:rPr lang="en-US" altLang="ja-JP" sz="2000" dirty="0">
                <a:solidFill>
                  <a:srgbClr val="FF0000"/>
                </a:solidFill>
              </a:rPr>
              <a:t>ID</a:t>
            </a:r>
            <a:r>
              <a:rPr lang="ja-JP" altLang="en-US" sz="2000" dirty="0">
                <a:solidFill>
                  <a:srgbClr val="FF0000"/>
                </a:solidFill>
              </a:rPr>
              <a:t>とパスワードをお持ちの方は必要ありません。</a:t>
            </a:r>
            <a:r>
              <a:rPr lang="ja-JP" altLang="en-US" sz="2000" dirty="0"/>
              <a:t>）</a:t>
            </a:r>
            <a:endParaRPr lang="en-US" altLang="ja-JP" sz="2000" dirty="0"/>
          </a:p>
          <a:p>
            <a:r>
              <a:rPr lang="en-US" altLang="ja-JP" sz="2400" dirty="0"/>
              <a:t>VMD</a:t>
            </a:r>
            <a:r>
              <a:rPr lang="ja-JP" altLang="en-US" sz="2400" dirty="0"/>
              <a:t>のウェブサイトへアクセスする。</a:t>
            </a:r>
            <a:br>
              <a:rPr lang="en-US" altLang="ja-JP" sz="2400" dirty="0"/>
            </a:br>
            <a:r>
              <a:rPr lang="ja-JP" altLang="en-US" sz="2000" dirty="0"/>
              <a:t>「</a:t>
            </a:r>
            <a:r>
              <a:rPr lang="en-US" altLang="ja-JP" sz="2000" dirty="0"/>
              <a:t>Download VMD</a:t>
            </a:r>
            <a:r>
              <a:rPr lang="ja-JP" altLang="en-US" sz="2000" dirty="0"/>
              <a:t>」で</a:t>
            </a:r>
            <a:r>
              <a:rPr lang="en-US" altLang="ja-JP" sz="2000" dirty="0"/>
              <a:t>google</a:t>
            </a:r>
            <a:r>
              <a:rPr lang="ja-JP" altLang="en-US" sz="2000" dirty="0"/>
              <a:t>検索する。</a:t>
            </a:r>
            <a:br>
              <a:rPr lang="en-US" altLang="ja-JP" sz="2000" dirty="0"/>
            </a:br>
            <a:r>
              <a:rPr lang="en-US" altLang="ja-JP" sz="2000" dirty="0"/>
              <a:t>Download VMD - Theoretical and Computational Biophysics Group</a:t>
            </a:r>
            <a:br>
              <a:rPr lang="en-US" altLang="ja-JP" sz="2400" dirty="0"/>
            </a:br>
            <a:r>
              <a:rPr lang="en-US" altLang="ja-JP" sz="1600" dirty="0">
                <a:solidFill>
                  <a:srgbClr val="0070C0"/>
                </a:solidFill>
              </a:rPr>
              <a:t>https://www.ks.uiuc.edu/Development/Download/download.cgi?PackageName=VMD</a:t>
            </a:r>
            <a:br>
              <a:rPr lang="en-US" altLang="ja-JP" sz="2400" dirty="0">
                <a:solidFill>
                  <a:srgbClr val="0070C0"/>
                </a:solidFill>
              </a:rPr>
            </a:br>
            <a:r>
              <a:rPr lang="ja-JP" altLang="en-US" sz="2000" dirty="0"/>
              <a:t>のサイトへアクセス</a:t>
            </a:r>
            <a:endParaRPr lang="en-US" altLang="ja-JP" sz="2000" dirty="0"/>
          </a:p>
        </p:txBody>
      </p:sp>
      <p:sp>
        <p:nvSpPr>
          <p:cNvPr id="9" name="スライド番号プレースホルダー 8"/>
          <p:cNvSpPr>
            <a:spLocks noGrp="1"/>
          </p:cNvSpPr>
          <p:nvPr>
            <p:ph type="sldNum" sz="quarter" idx="12"/>
          </p:nvPr>
        </p:nvSpPr>
        <p:spPr/>
        <p:txBody>
          <a:bodyPr/>
          <a:lstStyle/>
          <a:p>
            <a:fld id="{AFDF1CC8-78FC-444A-A46F-F0C924EEE8AE}" type="slidenum">
              <a:rPr kumimoji="1" lang="ja-JP" altLang="en-US" smtClean="0"/>
              <a:pPr/>
              <a:t>33</a:t>
            </a:fld>
            <a:endParaRPr kumimoji="1" lang="ja-JP" altLang="en-US"/>
          </a:p>
        </p:txBody>
      </p:sp>
      <p:pic>
        <p:nvPicPr>
          <p:cNvPr id="10" name="図 9">
            <a:extLst>
              <a:ext uri="{FF2B5EF4-FFF2-40B4-BE49-F238E27FC236}">
                <a16:creationId xmlns:a16="http://schemas.microsoft.com/office/drawing/2014/main" id="{6E20D490-A1EB-9F4A-AC6B-27AF030CE5E1}"/>
              </a:ext>
            </a:extLst>
          </p:cNvPr>
          <p:cNvPicPr>
            <a:picLocks noChangeAspect="1"/>
          </p:cNvPicPr>
          <p:nvPr/>
        </p:nvPicPr>
        <p:blipFill>
          <a:blip r:embed="rId2"/>
          <a:stretch>
            <a:fillRect/>
          </a:stretch>
        </p:blipFill>
        <p:spPr>
          <a:xfrm>
            <a:off x="0" y="3091922"/>
            <a:ext cx="9144000" cy="3372914"/>
          </a:xfrm>
          <a:prstGeom prst="rect">
            <a:avLst/>
          </a:prstGeom>
        </p:spPr>
      </p:pic>
      <p:sp>
        <p:nvSpPr>
          <p:cNvPr id="11" name="正方形/長方形 10">
            <a:extLst>
              <a:ext uri="{FF2B5EF4-FFF2-40B4-BE49-F238E27FC236}">
                <a16:creationId xmlns:a16="http://schemas.microsoft.com/office/drawing/2014/main" id="{052C8774-6C96-D546-9F9A-5845FD46D1AE}"/>
              </a:ext>
            </a:extLst>
          </p:cNvPr>
          <p:cNvSpPr/>
          <p:nvPr/>
        </p:nvSpPr>
        <p:spPr>
          <a:xfrm>
            <a:off x="1418442" y="6157169"/>
            <a:ext cx="6206723" cy="214679"/>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5950290-991E-BD44-BAB4-76ED4A981A12}"/>
              </a:ext>
            </a:extLst>
          </p:cNvPr>
          <p:cNvSpPr txBox="1"/>
          <p:nvPr/>
        </p:nvSpPr>
        <p:spPr>
          <a:xfrm>
            <a:off x="6660394" y="5715864"/>
            <a:ext cx="1011267" cy="369332"/>
          </a:xfrm>
          <a:prstGeom prst="rect">
            <a:avLst/>
          </a:prstGeom>
          <a:solidFill>
            <a:schemeClr val="bg1"/>
          </a:solidFill>
        </p:spPr>
        <p:txBody>
          <a:bodyPr wrap="square" rtlCol="0">
            <a:spAutoFit/>
          </a:bodyPr>
          <a:lstStyle/>
          <a:p>
            <a:r>
              <a:rPr lang="ja-JP" altLang="en-US" b="1">
                <a:solidFill>
                  <a:srgbClr val="FF0000"/>
                </a:solidFill>
              </a:rPr>
              <a:t>クリック</a:t>
            </a:r>
            <a:endParaRPr kumimoji="1" lang="ja-JP" altLang="en-US" b="1" dirty="0">
              <a:solidFill>
                <a:srgbClr val="FF0000"/>
              </a:solidFill>
            </a:endParaRPr>
          </a:p>
        </p:txBody>
      </p:sp>
    </p:spTree>
    <p:extLst>
      <p:ext uri="{BB962C8B-B14F-4D97-AF65-F5344CB8AC3E}">
        <p14:creationId xmlns:p14="http://schemas.microsoft.com/office/powerpoint/2010/main" val="3291426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コンテンツ プレースホルダー 2">
            <a:extLst>
              <a:ext uri="{FF2B5EF4-FFF2-40B4-BE49-F238E27FC236}">
                <a16:creationId xmlns:a16="http://schemas.microsoft.com/office/drawing/2014/main" id="{5B05AF31-DFD5-9440-99FF-82ECE45005EE}"/>
              </a:ext>
            </a:extLst>
          </p:cNvPr>
          <p:cNvSpPr>
            <a:spLocks noGrp="1"/>
          </p:cNvSpPr>
          <p:nvPr>
            <p:ph idx="1"/>
          </p:nvPr>
        </p:nvSpPr>
        <p:spPr>
          <a:xfrm>
            <a:off x="457200" y="702052"/>
            <a:ext cx="8686800" cy="6155947"/>
          </a:xfrm>
        </p:spPr>
        <p:txBody>
          <a:bodyPr>
            <a:normAutofit/>
          </a:bodyPr>
          <a:lstStyle/>
          <a:p>
            <a:r>
              <a:rPr lang="en-US" altLang="ja-JP" sz="2400" dirty="0"/>
              <a:t>username </a:t>
            </a:r>
            <a:r>
              <a:rPr lang="ja-JP" altLang="en-US" sz="2400" dirty="0"/>
              <a:t>と</a:t>
            </a:r>
            <a:r>
              <a:rPr lang="en-US" altLang="ja-JP" sz="2400" dirty="0"/>
              <a:t> password </a:t>
            </a:r>
            <a:r>
              <a:rPr lang="ja-JP" altLang="en-US" sz="2400" dirty="0"/>
              <a:t>を入力</a:t>
            </a:r>
            <a:br>
              <a:rPr lang="en-US" altLang="ja-JP" sz="2400" dirty="0"/>
            </a:br>
            <a:r>
              <a:rPr lang="ja-JP" altLang="en-US" sz="2400" dirty="0"/>
              <a:t>（</a:t>
            </a:r>
            <a:r>
              <a:rPr lang="ja-JP" altLang="en-US" sz="2000" dirty="0"/>
              <a:t>新しく自分で決める。）</a:t>
            </a:r>
            <a:endParaRPr lang="en-US" altLang="ja-JP" sz="2000" dirty="0"/>
          </a:p>
        </p:txBody>
      </p:sp>
      <p:pic>
        <p:nvPicPr>
          <p:cNvPr id="7" name="図 6">
            <a:extLst>
              <a:ext uri="{FF2B5EF4-FFF2-40B4-BE49-F238E27FC236}">
                <a16:creationId xmlns:a16="http://schemas.microsoft.com/office/drawing/2014/main" id="{95CFBE20-35FB-4047-887E-B7D651E329E7}"/>
              </a:ext>
            </a:extLst>
          </p:cNvPr>
          <p:cNvPicPr>
            <a:picLocks noChangeAspect="1"/>
          </p:cNvPicPr>
          <p:nvPr/>
        </p:nvPicPr>
        <p:blipFill>
          <a:blip r:embed="rId2"/>
          <a:stretch>
            <a:fillRect/>
          </a:stretch>
        </p:blipFill>
        <p:spPr>
          <a:xfrm>
            <a:off x="894876" y="1685369"/>
            <a:ext cx="6819900" cy="3009900"/>
          </a:xfrm>
          <a:prstGeom prst="rect">
            <a:avLst/>
          </a:prstGeom>
        </p:spPr>
      </p:pic>
      <p:sp>
        <p:nvSpPr>
          <p:cNvPr id="2" name="タイトル 1"/>
          <p:cNvSpPr>
            <a:spLocks noGrp="1"/>
          </p:cNvSpPr>
          <p:nvPr>
            <p:ph type="title"/>
          </p:nvPr>
        </p:nvSpPr>
        <p:spPr>
          <a:xfrm>
            <a:off x="457200" y="7780"/>
            <a:ext cx="8229600" cy="711118"/>
          </a:xfrm>
        </p:spPr>
        <p:txBody>
          <a:bodyPr/>
          <a:lstStyle/>
          <a:p>
            <a:r>
              <a:rPr lang="en-US" altLang="ja-JP" dirty="0"/>
              <a:t>VMD</a:t>
            </a:r>
            <a:r>
              <a:rPr lang="ja-JP" altLang="en-US" dirty="0"/>
              <a:t>で可視化</a:t>
            </a:r>
            <a:r>
              <a:rPr lang="ja-JP" altLang="en-US"/>
              <a:t>する（８）</a:t>
            </a:r>
            <a:endParaRPr kumimoji="1" lang="ja-JP" altLang="en-US" dirty="0"/>
          </a:p>
        </p:txBody>
      </p:sp>
      <p:sp>
        <p:nvSpPr>
          <p:cNvPr id="9" name="スライド番号プレースホルダー 8"/>
          <p:cNvSpPr>
            <a:spLocks noGrp="1"/>
          </p:cNvSpPr>
          <p:nvPr>
            <p:ph type="sldNum" sz="quarter" idx="12"/>
          </p:nvPr>
        </p:nvSpPr>
        <p:spPr/>
        <p:txBody>
          <a:bodyPr/>
          <a:lstStyle/>
          <a:p>
            <a:fld id="{AFDF1CC8-78FC-444A-A46F-F0C924EEE8AE}" type="slidenum">
              <a:rPr kumimoji="1" lang="ja-JP" altLang="en-US" smtClean="0"/>
              <a:pPr/>
              <a:t>34</a:t>
            </a:fld>
            <a:endParaRPr kumimoji="1" lang="ja-JP" altLang="en-US"/>
          </a:p>
        </p:txBody>
      </p:sp>
      <p:sp>
        <p:nvSpPr>
          <p:cNvPr id="11" name="正方形/長方形 10">
            <a:extLst>
              <a:ext uri="{FF2B5EF4-FFF2-40B4-BE49-F238E27FC236}">
                <a16:creationId xmlns:a16="http://schemas.microsoft.com/office/drawing/2014/main" id="{052C8774-6C96-D546-9F9A-5845FD46D1AE}"/>
              </a:ext>
            </a:extLst>
          </p:cNvPr>
          <p:cNvSpPr/>
          <p:nvPr/>
        </p:nvSpPr>
        <p:spPr>
          <a:xfrm>
            <a:off x="1957504" y="3302391"/>
            <a:ext cx="2397519" cy="246721"/>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5950290-991E-BD44-BAB4-76ED4A981A12}"/>
              </a:ext>
            </a:extLst>
          </p:cNvPr>
          <p:cNvSpPr txBox="1"/>
          <p:nvPr/>
        </p:nvSpPr>
        <p:spPr>
          <a:xfrm>
            <a:off x="4567250" y="3249943"/>
            <a:ext cx="3899177" cy="646331"/>
          </a:xfrm>
          <a:prstGeom prst="rect">
            <a:avLst/>
          </a:prstGeom>
          <a:solidFill>
            <a:schemeClr val="bg1"/>
          </a:solidFill>
        </p:spPr>
        <p:txBody>
          <a:bodyPr wrap="square" rtlCol="0">
            <a:spAutoFit/>
          </a:bodyPr>
          <a:lstStyle/>
          <a:p>
            <a:r>
              <a:rPr lang="en-US" altLang="ja-JP" b="1" dirty="0">
                <a:solidFill>
                  <a:srgbClr val="FF0000"/>
                </a:solidFill>
              </a:rPr>
              <a:t>①</a:t>
            </a:r>
            <a:r>
              <a:rPr lang="ja-JP" altLang="en-US" b="1" dirty="0">
                <a:solidFill>
                  <a:srgbClr val="FF0000"/>
                </a:solidFill>
              </a:rPr>
              <a:t>　</a:t>
            </a:r>
            <a:r>
              <a:rPr lang="en-US" altLang="ja-JP" b="1" dirty="0" err="1">
                <a:solidFill>
                  <a:srgbClr val="FF0000"/>
                </a:solidFill>
              </a:rPr>
              <a:t>Usaername</a:t>
            </a:r>
            <a:r>
              <a:rPr lang="en-US" altLang="ja-JP" b="1" dirty="0">
                <a:solidFill>
                  <a:srgbClr val="FF0000"/>
                </a:solidFill>
              </a:rPr>
              <a:t> </a:t>
            </a:r>
            <a:r>
              <a:rPr lang="ja-JP" altLang="en-US" b="1" dirty="0">
                <a:solidFill>
                  <a:srgbClr val="FF0000"/>
                </a:solidFill>
              </a:rPr>
              <a:t>と</a:t>
            </a:r>
            <a:r>
              <a:rPr lang="en-US" altLang="ja-JP" b="1" dirty="0">
                <a:solidFill>
                  <a:srgbClr val="FF0000"/>
                </a:solidFill>
              </a:rPr>
              <a:t> Password</a:t>
            </a:r>
            <a:r>
              <a:rPr lang="ja-JP" altLang="en-US" b="1" dirty="0">
                <a:solidFill>
                  <a:srgbClr val="FF0000"/>
                </a:solidFill>
              </a:rPr>
              <a:t>を入力</a:t>
            </a:r>
            <a:endParaRPr kumimoji="1" lang="en-US" altLang="ja-JP" b="1" dirty="0">
              <a:solidFill>
                <a:srgbClr val="FF0000"/>
              </a:solidFill>
            </a:endParaRPr>
          </a:p>
          <a:p>
            <a:r>
              <a:rPr kumimoji="1" lang="ja-JP" altLang="en-US" b="1" dirty="0">
                <a:solidFill>
                  <a:srgbClr val="FF0000"/>
                </a:solidFill>
              </a:rPr>
              <a:t>（注）</a:t>
            </a:r>
            <a:r>
              <a:rPr kumimoji="1" lang="en-US" altLang="ja-JP" b="1" dirty="0">
                <a:solidFill>
                  <a:srgbClr val="FF0000"/>
                </a:solidFill>
              </a:rPr>
              <a:t>rist2018</a:t>
            </a:r>
            <a:r>
              <a:rPr kumimoji="1" lang="ja-JP" altLang="en-US" b="1" dirty="0">
                <a:solidFill>
                  <a:srgbClr val="FF0000"/>
                </a:solidFill>
              </a:rPr>
              <a:t>は使えません</a:t>
            </a:r>
          </a:p>
        </p:txBody>
      </p:sp>
      <p:sp>
        <p:nvSpPr>
          <p:cNvPr id="13" name="正方形/長方形 12">
            <a:extLst>
              <a:ext uri="{FF2B5EF4-FFF2-40B4-BE49-F238E27FC236}">
                <a16:creationId xmlns:a16="http://schemas.microsoft.com/office/drawing/2014/main" id="{3CCEAC6A-AEF9-DC4E-9438-52DCCD41EC05}"/>
              </a:ext>
            </a:extLst>
          </p:cNvPr>
          <p:cNvSpPr/>
          <p:nvPr/>
        </p:nvSpPr>
        <p:spPr>
          <a:xfrm>
            <a:off x="1907308" y="3648930"/>
            <a:ext cx="928882" cy="246721"/>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977BE51-23B9-ED41-A0D0-7A89357E4BC9}"/>
              </a:ext>
            </a:extLst>
          </p:cNvPr>
          <p:cNvSpPr/>
          <p:nvPr/>
        </p:nvSpPr>
        <p:spPr>
          <a:xfrm>
            <a:off x="1028621" y="4034195"/>
            <a:ext cx="2799459" cy="207995"/>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998FB591-18B6-9446-BC01-2F95A41108D5}"/>
              </a:ext>
            </a:extLst>
          </p:cNvPr>
          <p:cNvSpPr txBox="1"/>
          <p:nvPr/>
        </p:nvSpPr>
        <p:spPr>
          <a:xfrm>
            <a:off x="4021450" y="3949661"/>
            <a:ext cx="2893622" cy="369332"/>
          </a:xfrm>
          <a:prstGeom prst="rect">
            <a:avLst/>
          </a:prstGeom>
          <a:solidFill>
            <a:schemeClr val="bg1"/>
          </a:solidFill>
        </p:spPr>
        <p:txBody>
          <a:bodyPr wrap="square" rtlCol="0">
            <a:spAutoFit/>
          </a:bodyPr>
          <a:lstStyle/>
          <a:p>
            <a:r>
              <a:rPr lang="en-US" altLang="ja-JP" b="1" dirty="0">
                <a:solidFill>
                  <a:srgbClr val="FF0000"/>
                </a:solidFill>
              </a:rPr>
              <a:t>②</a:t>
            </a:r>
            <a:r>
              <a:rPr kumimoji="1" lang="ja-JP" altLang="en-US" b="1">
                <a:solidFill>
                  <a:srgbClr val="FF0000"/>
                </a:solidFill>
              </a:rPr>
              <a:t>　</a:t>
            </a:r>
            <a:r>
              <a:rPr lang="ja-JP" altLang="en-US" b="1">
                <a:solidFill>
                  <a:srgbClr val="FF0000"/>
                </a:solidFill>
              </a:rPr>
              <a:t>ボタン</a:t>
            </a:r>
            <a:r>
              <a:rPr lang="ja-JP" altLang="en-US" b="1" dirty="0">
                <a:solidFill>
                  <a:srgbClr val="FF0000"/>
                </a:solidFill>
              </a:rPr>
              <a:t>を押す</a:t>
            </a:r>
            <a:endParaRPr kumimoji="1" lang="ja-JP" altLang="en-US" b="1" dirty="0">
              <a:solidFill>
                <a:srgbClr val="FF0000"/>
              </a:solidFill>
            </a:endParaRPr>
          </a:p>
        </p:txBody>
      </p:sp>
      <p:sp>
        <p:nvSpPr>
          <p:cNvPr id="8" name="テキスト ボックス 7">
            <a:extLst>
              <a:ext uri="{FF2B5EF4-FFF2-40B4-BE49-F238E27FC236}">
                <a16:creationId xmlns:a16="http://schemas.microsoft.com/office/drawing/2014/main" id="{AF882E09-1FFB-9B48-9804-127123AF229C}"/>
              </a:ext>
            </a:extLst>
          </p:cNvPr>
          <p:cNvSpPr txBox="1"/>
          <p:nvPr/>
        </p:nvSpPr>
        <p:spPr>
          <a:xfrm>
            <a:off x="6710766" y="960897"/>
            <a:ext cx="2252308" cy="1200329"/>
          </a:xfrm>
          <a:prstGeom prst="rect">
            <a:avLst/>
          </a:prstGeom>
          <a:noFill/>
          <a:ln w="12700">
            <a:solidFill>
              <a:schemeClr val="tx1"/>
            </a:solidFill>
          </a:ln>
        </p:spPr>
        <p:txBody>
          <a:bodyPr wrap="square" rtlCol="0">
            <a:spAutoFit/>
          </a:bodyPr>
          <a:lstStyle/>
          <a:p>
            <a:r>
              <a:rPr lang="ja-JP" altLang="en-US"/>
              <a:t>すでにユーザ</a:t>
            </a:r>
            <a:r>
              <a:rPr lang="en-US" altLang="ja-JP" dirty="0"/>
              <a:t>ID</a:t>
            </a:r>
            <a:r>
              <a:rPr lang="ja-JP" altLang="en-US"/>
              <a:t>とパスワードをお持ちの方は、この作業は必要ありません。</a:t>
            </a:r>
            <a:endParaRPr kumimoji="1" lang="ja-JP" altLang="en-US"/>
          </a:p>
        </p:txBody>
      </p:sp>
    </p:spTree>
    <p:extLst>
      <p:ext uri="{BB962C8B-B14F-4D97-AF65-F5344CB8AC3E}">
        <p14:creationId xmlns:p14="http://schemas.microsoft.com/office/powerpoint/2010/main" val="4274366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C531DF0-805E-FB45-AECF-C41209EE8F32}"/>
              </a:ext>
            </a:extLst>
          </p:cNvPr>
          <p:cNvPicPr>
            <a:picLocks noChangeAspect="1"/>
          </p:cNvPicPr>
          <p:nvPr/>
        </p:nvPicPr>
        <p:blipFill rotWithShape="1">
          <a:blip r:embed="rId2"/>
          <a:srcRect b="2559"/>
          <a:stretch/>
        </p:blipFill>
        <p:spPr>
          <a:xfrm>
            <a:off x="931513" y="1285389"/>
            <a:ext cx="6134100" cy="5234606"/>
          </a:xfrm>
          <a:prstGeom prst="rect">
            <a:avLst/>
          </a:prstGeom>
        </p:spPr>
      </p:pic>
      <p:sp>
        <p:nvSpPr>
          <p:cNvPr id="2" name="タイトル 1"/>
          <p:cNvSpPr>
            <a:spLocks noGrp="1"/>
          </p:cNvSpPr>
          <p:nvPr>
            <p:ph type="title"/>
          </p:nvPr>
        </p:nvSpPr>
        <p:spPr>
          <a:xfrm>
            <a:off x="457200" y="7780"/>
            <a:ext cx="8229600" cy="711118"/>
          </a:xfrm>
        </p:spPr>
        <p:txBody>
          <a:bodyPr/>
          <a:lstStyle/>
          <a:p>
            <a:r>
              <a:rPr lang="en-US" altLang="ja-JP" dirty="0"/>
              <a:t>VMD</a:t>
            </a:r>
            <a:r>
              <a:rPr lang="ja-JP" altLang="en-US" dirty="0"/>
              <a:t>で可視化</a:t>
            </a:r>
            <a:r>
              <a:rPr lang="ja-JP" altLang="en-US"/>
              <a:t>する（９）</a:t>
            </a:r>
            <a:endParaRPr kumimoji="1" lang="ja-JP" altLang="en-US" dirty="0"/>
          </a:p>
        </p:txBody>
      </p:sp>
      <p:sp>
        <p:nvSpPr>
          <p:cNvPr id="9" name="スライド番号プレースホルダー 8"/>
          <p:cNvSpPr>
            <a:spLocks noGrp="1"/>
          </p:cNvSpPr>
          <p:nvPr>
            <p:ph type="sldNum" sz="quarter" idx="12"/>
          </p:nvPr>
        </p:nvSpPr>
        <p:spPr/>
        <p:txBody>
          <a:bodyPr/>
          <a:lstStyle/>
          <a:p>
            <a:fld id="{AFDF1CC8-78FC-444A-A46F-F0C924EEE8AE}" type="slidenum">
              <a:rPr kumimoji="1" lang="ja-JP" altLang="en-US" smtClean="0"/>
              <a:pPr/>
              <a:t>35</a:t>
            </a:fld>
            <a:endParaRPr kumimoji="1" lang="ja-JP" altLang="en-US"/>
          </a:p>
        </p:txBody>
      </p:sp>
      <p:sp>
        <p:nvSpPr>
          <p:cNvPr id="11" name="正方形/長方形 10">
            <a:extLst>
              <a:ext uri="{FF2B5EF4-FFF2-40B4-BE49-F238E27FC236}">
                <a16:creationId xmlns:a16="http://schemas.microsoft.com/office/drawing/2014/main" id="{052C8774-6C96-D546-9F9A-5845FD46D1AE}"/>
              </a:ext>
            </a:extLst>
          </p:cNvPr>
          <p:cNvSpPr/>
          <p:nvPr/>
        </p:nvSpPr>
        <p:spPr>
          <a:xfrm>
            <a:off x="1039743" y="2278446"/>
            <a:ext cx="5809671" cy="381702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5950290-991E-BD44-BAB4-76ED4A981A12}"/>
              </a:ext>
            </a:extLst>
          </p:cNvPr>
          <p:cNvSpPr txBox="1"/>
          <p:nvPr/>
        </p:nvSpPr>
        <p:spPr>
          <a:xfrm>
            <a:off x="6911406" y="2247449"/>
            <a:ext cx="2093106" cy="646331"/>
          </a:xfrm>
          <a:prstGeom prst="rect">
            <a:avLst/>
          </a:prstGeom>
          <a:solidFill>
            <a:schemeClr val="bg1"/>
          </a:solidFill>
        </p:spPr>
        <p:txBody>
          <a:bodyPr wrap="square" rtlCol="0">
            <a:spAutoFit/>
          </a:bodyPr>
          <a:lstStyle/>
          <a:p>
            <a:r>
              <a:rPr lang="en-US" altLang="ja-JP" b="1" dirty="0">
                <a:solidFill>
                  <a:srgbClr val="FF0000"/>
                </a:solidFill>
              </a:rPr>
              <a:t>①</a:t>
            </a:r>
            <a:r>
              <a:rPr lang="ja-JP" altLang="en-US" b="1">
                <a:solidFill>
                  <a:srgbClr val="FF0000"/>
                </a:solidFill>
              </a:rPr>
              <a:t>　ご自身の情報を入力</a:t>
            </a:r>
            <a:endParaRPr kumimoji="1" lang="en-US" altLang="ja-JP" b="1" dirty="0">
              <a:solidFill>
                <a:srgbClr val="FF0000"/>
              </a:solidFill>
            </a:endParaRPr>
          </a:p>
        </p:txBody>
      </p:sp>
      <p:sp>
        <p:nvSpPr>
          <p:cNvPr id="14" name="正方形/長方形 13">
            <a:extLst>
              <a:ext uri="{FF2B5EF4-FFF2-40B4-BE49-F238E27FC236}">
                <a16:creationId xmlns:a16="http://schemas.microsoft.com/office/drawing/2014/main" id="{3977BE51-23B9-ED41-A0D0-7A89357E4BC9}"/>
              </a:ext>
            </a:extLst>
          </p:cNvPr>
          <p:cNvSpPr/>
          <p:nvPr/>
        </p:nvSpPr>
        <p:spPr>
          <a:xfrm>
            <a:off x="1075115" y="6203958"/>
            <a:ext cx="832193" cy="20755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998FB591-18B6-9446-BC01-2F95A41108D5}"/>
              </a:ext>
            </a:extLst>
          </p:cNvPr>
          <p:cNvSpPr txBox="1"/>
          <p:nvPr/>
        </p:nvSpPr>
        <p:spPr>
          <a:xfrm>
            <a:off x="2058390" y="6141995"/>
            <a:ext cx="2893622" cy="369332"/>
          </a:xfrm>
          <a:prstGeom prst="rect">
            <a:avLst/>
          </a:prstGeom>
          <a:solidFill>
            <a:schemeClr val="bg1"/>
          </a:solidFill>
        </p:spPr>
        <p:txBody>
          <a:bodyPr wrap="square" rtlCol="0">
            <a:spAutoFit/>
          </a:bodyPr>
          <a:lstStyle/>
          <a:p>
            <a:r>
              <a:rPr lang="en-US" altLang="ja-JP" b="1" dirty="0">
                <a:solidFill>
                  <a:srgbClr val="FF0000"/>
                </a:solidFill>
              </a:rPr>
              <a:t>②</a:t>
            </a:r>
            <a:r>
              <a:rPr kumimoji="1" lang="ja-JP" altLang="en-US" b="1">
                <a:solidFill>
                  <a:srgbClr val="FF0000"/>
                </a:solidFill>
              </a:rPr>
              <a:t>　</a:t>
            </a:r>
            <a:r>
              <a:rPr lang="ja-JP" altLang="en-US" b="1">
                <a:solidFill>
                  <a:srgbClr val="FF0000"/>
                </a:solidFill>
              </a:rPr>
              <a:t>ボタン</a:t>
            </a:r>
            <a:r>
              <a:rPr lang="ja-JP" altLang="en-US" b="1" dirty="0">
                <a:solidFill>
                  <a:srgbClr val="FF0000"/>
                </a:solidFill>
              </a:rPr>
              <a:t>を押す</a:t>
            </a:r>
            <a:endParaRPr kumimoji="1" lang="ja-JP" altLang="en-US" b="1" dirty="0">
              <a:solidFill>
                <a:srgbClr val="FF0000"/>
              </a:solidFill>
            </a:endParaRPr>
          </a:p>
        </p:txBody>
      </p:sp>
      <p:sp>
        <p:nvSpPr>
          <p:cNvPr id="16" name="コンテンツ プレースホルダー 2">
            <a:extLst>
              <a:ext uri="{FF2B5EF4-FFF2-40B4-BE49-F238E27FC236}">
                <a16:creationId xmlns:a16="http://schemas.microsoft.com/office/drawing/2014/main" id="{5B05AF31-DFD5-9440-99FF-82ECE45005EE}"/>
              </a:ext>
            </a:extLst>
          </p:cNvPr>
          <p:cNvSpPr>
            <a:spLocks noGrp="1"/>
          </p:cNvSpPr>
          <p:nvPr>
            <p:ph idx="1"/>
          </p:nvPr>
        </p:nvSpPr>
        <p:spPr>
          <a:xfrm>
            <a:off x="457200" y="702052"/>
            <a:ext cx="8068198" cy="6155947"/>
          </a:xfrm>
        </p:spPr>
        <p:txBody>
          <a:bodyPr>
            <a:normAutofit/>
          </a:bodyPr>
          <a:lstStyle/>
          <a:p>
            <a:r>
              <a:rPr lang="ja-JP" altLang="en-US" sz="2400"/>
              <a:t>ユーザ登録をする</a:t>
            </a:r>
            <a:endParaRPr lang="en-US" altLang="ja-JP" sz="2000" dirty="0"/>
          </a:p>
        </p:txBody>
      </p:sp>
      <p:sp>
        <p:nvSpPr>
          <p:cNvPr id="17" name="テキスト ボックス 16">
            <a:extLst>
              <a:ext uri="{FF2B5EF4-FFF2-40B4-BE49-F238E27FC236}">
                <a16:creationId xmlns:a16="http://schemas.microsoft.com/office/drawing/2014/main" id="{E13C9C79-E6BC-F041-8D56-221F9076897B}"/>
              </a:ext>
            </a:extLst>
          </p:cNvPr>
          <p:cNvSpPr txBox="1"/>
          <p:nvPr/>
        </p:nvSpPr>
        <p:spPr>
          <a:xfrm>
            <a:off x="6710766" y="960897"/>
            <a:ext cx="2252308" cy="1200329"/>
          </a:xfrm>
          <a:prstGeom prst="rect">
            <a:avLst/>
          </a:prstGeom>
          <a:noFill/>
          <a:ln w="12700">
            <a:solidFill>
              <a:schemeClr val="tx1"/>
            </a:solidFill>
          </a:ln>
        </p:spPr>
        <p:txBody>
          <a:bodyPr wrap="square" rtlCol="0">
            <a:spAutoFit/>
          </a:bodyPr>
          <a:lstStyle/>
          <a:p>
            <a:r>
              <a:rPr lang="ja-JP" altLang="en-US"/>
              <a:t>すでにユーザ</a:t>
            </a:r>
            <a:r>
              <a:rPr lang="en-US" altLang="ja-JP" dirty="0"/>
              <a:t>ID</a:t>
            </a:r>
            <a:r>
              <a:rPr lang="ja-JP" altLang="en-US"/>
              <a:t>とパスワードをお持ちの方は、この作業は必要ありません。</a:t>
            </a:r>
            <a:endParaRPr kumimoji="1" lang="ja-JP" altLang="en-US"/>
          </a:p>
        </p:txBody>
      </p:sp>
    </p:spTree>
    <p:extLst>
      <p:ext uri="{BB962C8B-B14F-4D97-AF65-F5344CB8AC3E}">
        <p14:creationId xmlns:p14="http://schemas.microsoft.com/office/powerpoint/2010/main" val="1121031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F84A985-A6BB-C645-93F1-A052EE6A0815}"/>
              </a:ext>
            </a:extLst>
          </p:cNvPr>
          <p:cNvPicPr>
            <a:picLocks noChangeAspect="1"/>
          </p:cNvPicPr>
          <p:nvPr/>
        </p:nvPicPr>
        <p:blipFill>
          <a:blip r:embed="rId2"/>
          <a:stretch>
            <a:fillRect/>
          </a:stretch>
        </p:blipFill>
        <p:spPr>
          <a:xfrm>
            <a:off x="306756" y="1191822"/>
            <a:ext cx="8763000" cy="5608320"/>
          </a:xfrm>
          <a:prstGeom prst="rect">
            <a:avLst/>
          </a:prstGeom>
        </p:spPr>
      </p:pic>
      <p:sp>
        <p:nvSpPr>
          <p:cNvPr id="2" name="タイトル 1"/>
          <p:cNvSpPr>
            <a:spLocks noGrp="1"/>
          </p:cNvSpPr>
          <p:nvPr>
            <p:ph type="title"/>
          </p:nvPr>
        </p:nvSpPr>
        <p:spPr>
          <a:xfrm>
            <a:off x="457200" y="7780"/>
            <a:ext cx="8229600" cy="711118"/>
          </a:xfrm>
        </p:spPr>
        <p:txBody>
          <a:bodyPr/>
          <a:lstStyle/>
          <a:p>
            <a:r>
              <a:rPr lang="en-US" altLang="ja-JP" dirty="0"/>
              <a:t>VMD</a:t>
            </a:r>
            <a:r>
              <a:rPr lang="ja-JP" altLang="en-US" dirty="0"/>
              <a:t>で可視化</a:t>
            </a:r>
            <a:r>
              <a:rPr lang="ja-JP" altLang="en-US"/>
              <a:t>する（１０）</a:t>
            </a:r>
            <a:endParaRPr kumimoji="1" lang="ja-JP" altLang="en-US" dirty="0"/>
          </a:p>
        </p:txBody>
      </p:sp>
      <p:sp>
        <p:nvSpPr>
          <p:cNvPr id="9" name="スライド番号プレースホルダー 8"/>
          <p:cNvSpPr>
            <a:spLocks noGrp="1"/>
          </p:cNvSpPr>
          <p:nvPr>
            <p:ph type="sldNum" sz="quarter" idx="12"/>
          </p:nvPr>
        </p:nvSpPr>
        <p:spPr/>
        <p:txBody>
          <a:bodyPr/>
          <a:lstStyle/>
          <a:p>
            <a:fld id="{AFDF1CC8-78FC-444A-A46F-F0C924EEE8AE}" type="slidenum">
              <a:rPr kumimoji="1" lang="ja-JP" altLang="en-US" smtClean="0"/>
              <a:pPr/>
              <a:t>36</a:t>
            </a:fld>
            <a:endParaRPr kumimoji="1" lang="ja-JP" altLang="en-US"/>
          </a:p>
        </p:txBody>
      </p:sp>
      <p:sp>
        <p:nvSpPr>
          <p:cNvPr id="14" name="正方形/長方形 13">
            <a:extLst>
              <a:ext uri="{FF2B5EF4-FFF2-40B4-BE49-F238E27FC236}">
                <a16:creationId xmlns:a16="http://schemas.microsoft.com/office/drawing/2014/main" id="{3977BE51-23B9-ED41-A0D0-7A89357E4BC9}"/>
              </a:ext>
            </a:extLst>
          </p:cNvPr>
          <p:cNvSpPr/>
          <p:nvPr/>
        </p:nvSpPr>
        <p:spPr>
          <a:xfrm>
            <a:off x="501680" y="6482927"/>
            <a:ext cx="3992828" cy="238548"/>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998FB591-18B6-9446-BC01-2F95A41108D5}"/>
              </a:ext>
            </a:extLst>
          </p:cNvPr>
          <p:cNvSpPr txBox="1"/>
          <p:nvPr/>
        </p:nvSpPr>
        <p:spPr>
          <a:xfrm>
            <a:off x="2783443" y="6076574"/>
            <a:ext cx="2893622" cy="369332"/>
          </a:xfrm>
          <a:prstGeom prst="rect">
            <a:avLst/>
          </a:prstGeom>
          <a:solidFill>
            <a:schemeClr val="bg1"/>
          </a:solidFill>
        </p:spPr>
        <p:txBody>
          <a:bodyPr wrap="square" rtlCol="0">
            <a:spAutoFit/>
          </a:bodyPr>
          <a:lstStyle/>
          <a:p>
            <a:r>
              <a:rPr lang="ja-JP" altLang="en-US" b="1">
                <a:solidFill>
                  <a:srgbClr val="FF0000"/>
                </a:solidFill>
              </a:rPr>
              <a:t>ボタン</a:t>
            </a:r>
            <a:r>
              <a:rPr lang="ja-JP" altLang="en-US" b="1" dirty="0">
                <a:solidFill>
                  <a:srgbClr val="FF0000"/>
                </a:solidFill>
              </a:rPr>
              <a:t>を押す</a:t>
            </a:r>
            <a:endParaRPr kumimoji="1" lang="ja-JP" altLang="en-US" b="1" dirty="0">
              <a:solidFill>
                <a:srgbClr val="FF0000"/>
              </a:solidFill>
            </a:endParaRPr>
          </a:p>
        </p:txBody>
      </p:sp>
      <p:sp>
        <p:nvSpPr>
          <p:cNvPr id="16" name="コンテンツ プレースホルダー 2">
            <a:extLst>
              <a:ext uri="{FF2B5EF4-FFF2-40B4-BE49-F238E27FC236}">
                <a16:creationId xmlns:a16="http://schemas.microsoft.com/office/drawing/2014/main" id="{5B05AF31-DFD5-9440-99FF-82ECE45005EE}"/>
              </a:ext>
            </a:extLst>
          </p:cNvPr>
          <p:cNvSpPr>
            <a:spLocks noGrp="1"/>
          </p:cNvSpPr>
          <p:nvPr>
            <p:ph idx="1"/>
          </p:nvPr>
        </p:nvSpPr>
        <p:spPr>
          <a:xfrm>
            <a:off x="457200" y="702052"/>
            <a:ext cx="8068198" cy="6155947"/>
          </a:xfrm>
        </p:spPr>
        <p:txBody>
          <a:bodyPr>
            <a:normAutofit/>
          </a:bodyPr>
          <a:lstStyle/>
          <a:p>
            <a:r>
              <a:rPr lang="ja-JP" altLang="en-US" sz="2400"/>
              <a:t>承諾をする</a:t>
            </a:r>
            <a:endParaRPr lang="en-US" altLang="ja-JP" sz="2000" dirty="0"/>
          </a:p>
        </p:txBody>
      </p:sp>
      <p:sp>
        <p:nvSpPr>
          <p:cNvPr id="13" name="テキスト ボックス 12">
            <a:extLst>
              <a:ext uri="{FF2B5EF4-FFF2-40B4-BE49-F238E27FC236}">
                <a16:creationId xmlns:a16="http://schemas.microsoft.com/office/drawing/2014/main" id="{217BF55D-FD30-6442-82B0-46EC47C32C1B}"/>
              </a:ext>
            </a:extLst>
          </p:cNvPr>
          <p:cNvSpPr txBox="1"/>
          <p:nvPr/>
        </p:nvSpPr>
        <p:spPr>
          <a:xfrm>
            <a:off x="6710766" y="960897"/>
            <a:ext cx="2252308" cy="1200329"/>
          </a:xfrm>
          <a:prstGeom prst="rect">
            <a:avLst/>
          </a:prstGeom>
          <a:noFill/>
          <a:ln w="12700">
            <a:solidFill>
              <a:schemeClr val="tx1"/>
            </a:solidFill>
          </a:ln>
        </p:spPr>
        <p:txBody>
          <a:bodyPr wrap="square" rtlCol="0">
            <a:spAutoFit/>
          </a:bodyPr>
          <a:lstStyle/>
          <a:p>
            <a:r>
              <a:rPr lang="ja-JP" altLang="en-US"/>
              <a:t>すでにユーザ</a:t>
            </a:r>
            <a:r>
              <a:rPr lang="en-US" altLang="ja-JP" dirty="0"/>
              <a:t>ID</a:t>
            </a:r>
            <a:r>
              <a:rPr lang="ja-JP" altLang="en-US"/>
              <a:t>とパスワードをお持ちの方は、この作業は必要ありません。</a:t>
            </a:r>
            <a:endParaRPr kumimoji="1" lang="ja-JP" altLang="en-US"/>
          </a:p>
        </p:txBody>
      </p:sp>
    </p:spTree>
    <p:extLst>
      <p:ext uri="{BB962C8B-B14F-4D97-AF65-F5344CB8AC3E}">
        <p14:creationId xmlns:p14="http://schemas.microsoft.com/office/powerpoint/2010/main" val="2663828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D865970-1AF7-7542-9646-F96BC9CF9E87}"/>
              </a:ext>
            </a:extLst>
          </p:cNvPr>
          <p:cNvPicPr>
            <a:picLocks noChangeAspect="1"/>
          </p:cNvPicPr>
          <p:nvPr/>
        </p:nvPicPr>
        <p:blipFill rotWithShape="1">
          <a:blip r:embed="rId2"/>
          <a:srcRect b="43949"/>
          <a:stretch/>
        </p:blipFill>
        <p:spPr>
          <a:xfrm>
            <a:off x="897611" y="1320589"/>
            <a:ext cx="5334000" cy="3544997"/>
          </a:xfrm>
          <a:prstGeom prst="rect">
            <a:avLst/>
          </a:prstGeom>
        </p:spPr>
      </p:pic>
      <p:sp>
        <p:nvSpPr>
          <p:cNvPr id="2" name="タイトル 1"/>
          <p:cNvSpPr>
            <a:spLocks noGrp="1"/>
          </p:cNvSpPr>
          <p:nvPr>
            <p:ph type="title"/>
          </p:nvPr>
        </p:nvSpPr>
        <p:spPr>
          <a:xfrm>
            <a:off x="457200" y="7780"/>
            <a:ext cx="8229600" cy="711118"/>
          </a:xfrm>
        </p:spPr>
        <p:txBody>
          <a:bodyPr/>
          <a:lstStyle/>
          <a:p>
            <a:r>
              <a:rPr lang="en-US" altLang="ja-JP" dirty="0"/>
              <a:t>VMD</a:t>
            </a:r>
            <a:r>
              <a:rPr lang="ja-JP" altLang="en-US" dirty="0"/>
              <a:t>で可視化</a:t>
            </a:r>
            <a:r>
              <a:rPr lang="ja-JP" altLang="en-US"/>
              <a:t>する（１１）</a:t>
            </a:r>
            <a:endParaRPr kumimoji="1" lang="ja-JP" altLang="en-US" dirty="0"/>
          </a:p>
        </p:txBody>
      </p:sp>
      <p:sp>
        <p:nvSpPr>
          <p:cNvPr id="3" name="コンテンツ プレースホルダー 2"/>
          <p:cNvSpPr>
            <a:spLocks noGrp="1"/>
          </p:cNvSpPr>
          <p:nvPr>
            <p:ph idx="1"/>
          </p:nvPr>
        </p:nvSpPr>
        <p:spPr>
          <a:xfrm>
            <a:off x="457200" y="702052"/>
            <a:ext cx="8068198" cy="6155947"/>
          </a:xfrm>
        </p:spPr>
        <p:txBody>
          <a:bodyPr>
            <a:normAutofit/>
          </a:bodyPr>
          <a:lstStyle/>
          <a:p>
            <a:r>
              <a:rPr lang="ja-JP" altLang="en-US" sz="2400" dirty="0"/>
              <a:t>「</a:t>
            </a:r>
            <a:r>
              <a:rPr lang="en-US" altLang="ja-JP" sz="2400" dirty="0"/>
              <a:t>VMD Setup</a:t>
            </a:r>
            <a:r>
              <a:rPr lang="ja-JP" altLang="en-US" sz="2400" dirty="0"/>
              <a:t>」 において、</a:t>
            </a:r>
            <a:r>
              <a:rPr lang="en-US" altLang="ja-JP" sz="2400" dirty="0"/>
              <a:t>username </a:t>
            </a:r>
            <a:r>
              <a:rPr lang="ja-JP" altLang="en-US" sz="2400" dirty="0"/>
              <a:t>と</a:t>
            </a:r>
            <a:r>
              <a:rPr lang="en-US" altLang="ja-JP" sz="2400" dirty="0"/>
              <a:t> password </a:t>
            </a:r>
            <a:r>
              <a:rPr lang="ja-JP" altLang="en-US" sz="2400" dirty="0"/>
              <a:t>を入力</a:t>
            </a:r>
            <a:br>
              <a:rPr lang="en-US" altLang="ja-JP" sz="2400" dirty="0"/>
            </a:br>
            <a:endParaRPr lang="en-US" altLang="ja-JP" sz="2000" dirty="0"/>
          </a:p>
        </p:txBody>
      </p:sp>
      <p:sp>
        <p:nvSpPr>
          <p:cNvPr id="9" name="テキスト ボックス 8"/>
          <p:cNvSpPr txBox="1"/>
          <p:nvPr/>
        </p:nvSpPr>
        <p:spPr>
          <a:xfrm>
            <a:off x="6354086" y="2104005"/>
            <a:ext cx="1831562" cy="646331"/>
          </a:xfrm>
          <a:prstGeom prst="rect">
            <a:avLst/>
          </a:prstGeom>
          <a:solidFill>
            <a:schemeClr val="bg1"/>
          </a:solidFill>
        </p:spPr>
        <p:txBody>
          <a:bodyPr wrap="square" rtlCol="0">
            <a:spAutoFit/>
          </a:bodyPr>
          <a:lstStyle/>
          <a:p>
            <a:r>
              <a:rPr lang="en-US" altLang="ja-JP" b="1" dirty="0">
                <a:solidFill>
                  <a:srgbClr val="FF0000"/>
                </a:solidFill>
              </a:rPr>
              <a:t>①</a:t>
            </a:r>
            <a:r>
              <a:rPr kumimoji="1" lang="ja-JP" altLang="en-US" b="1" dirty="0">
                <a:solidFill>
                  <a:srgbClr val="FF0000"/>
                </a:solidFill>
              </a:rPr>
              <a:t>　</a:t>
            </a:r>
            <a:r>
              <a:rPr lang="en-US" altLang="ja-JP" b="1" dirty="0">
                <a:solidFill>
                  <a:srgbClr val="FF0000"/>
                </a:solidFill>
              </a:rPr>
              <a:t>username </a:t>
            </a:r>
            <a:r>
              <a:rPr lang="ja-JP" altLang="en-US" b="1" dirty="0">
                <a:solidFill>
                  <a:srgbClr val="FF0000"/>
                </a:solidFill>
              </a:rPr>
              <a:t>と </a:t>
            </a:r>
            <a:r>
              <a:rPr lang="en-US" altLang="ja-JP" b="1" dirty="0">
                <a:solidFill>
                  <a:srgbClr val="FF0000"/>
                </a:solidFill>
              </a:rPr>
              <a:t>password </a:t>
            </a:r>
            <a:r>
              <a:rPr lang="ja-JP" altLang="en-US" b="1" dirty="0">
                <a:solidFill>
                  <a:srgbClr val="FF0000"/>
                </a:solidFill>
              </a:rPr>
              <a:t>を入力</a:t>
            </a:r>
            <a:endParaRPr kumimoji="1" lang="ja-JP" altLang="en-US" b="1" dirty="0">
              <a:solidFill>
                <a:srgbClr val="FF0000"/>
              </a:solidFill>
            </a:endParaRPr>
          </a:p>
        </p:txBody>
      </p:sp>
      <p:sp>
        <p:nvSpPr>
          <p:cNvPr id="10" name="テキスト ボックス 9"/>
          <p:cNvSpPr txBox="1"/>
          <p:nvPr/>
        </p:nvSpPr>
        <p:spPr>
          <a:xfrm>
            <a:off x="5004641" y="4933162"/>
            <a:ext cx="2932074" cy="646331"/>
          </a:xfrm>
          <a:prstGeom prst="rect">
            <a:avLst/>
          </a:prstGeom>
          <a:solidFill>
            <a:schemeClr val="bg1"/>
          </a:solidFill>
        </p:spPr>
        <p:txBody>
          <a:bodyPr wrap="square" rtlCol="0">
            <a:spAutoFit/>
          </a:bodyPr>
          <a:lstStyle/>
          <a:p>
            <a:r>
              <a:rPr lang="en-US" altLang="ja-JP" b="1" dirty="0">
                <a:solidFill>
                  <a:srgbClr val="FF0000"/>
                </a:solidFill>
              </a:rPr>
              <a:t>③</a:t>
            </a:r>
            <a:r>
              <a:rPr kumimoji="1" lang="ja-JP" altLang="en-US" b="1" dirty="0">
                <a:solidFill>
                  <a:srgbClr val="FF0000"/>
                </a:solidFill>
              </a:rPr>
              <a:t>　</a:t>
            </a:r>
            <a:r>
              <a:rPr lang="en-US" altLang="en-US" b="1" dirty="0">
                <a:solidFill>
                  <a:srgbClr val="FF0000"/>
                </a:solidFill>
              </a:rPr>
              <a:t>setup が終わったら</a:t>
            </a:r>
            <a:br>
              <a:rPr lang="en-US" altLang="en-US" b="1" dirty="0">
                <a:solidFill>
                  <a:srgbClr val="FF0000"/>
                </a:solidFill>
              </a:rPr>
            </a:br>
            <a:r>
              <a:rPr lang="en-US" altLang="en-US" b="1" dirty="0">
                <a:solidFill>
                  <a:srgbClr val="FF0000"/>
                </a:solidFill>
              </a:rPr>
              <a:t>「Start VMD」 </a:t>
            </a:r>
            <a:r>
              <a:rPr lang="ja-JP" altLang="en-US" b="1" dirty="0">
                <a:solidFill>
                  <a:srgbClr val="FF0000"/>
                </a:solidFill>
              </a:rPr>
              <a:t>ボタンを押す</a:t>
            </a:r>
            <a:endParaRPr kumimoji="1" lang="ja-JP" altLang="en-US" b="1" dirty="0">
              <a:solidFill>
                <a:srgbClr val="FF0000"/>
              </a:solidFill>
            </a:endParaRPr>
          </a:p>
        </p:txBody>
      </p:sp>
      <p:sp>
        <p:nvSpPr>
          <p:cNvPr id="13" name="正方形/長方形 12"/>
          <p:cNvSpPr/>
          <p:nvPr/>
        </p:nvSpPr>
        <p:spPr>
          <a:xfrm>
            <a:off x="1263460" y="2043895"/>
            <a:ext cx="4641394" cy="84504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004641" y="4259410"/>
            <a:ext cx="1070695" cy="436576"/>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37</a:t>
            </a:fld>
            <a:endParaRPr kumimoji="1" lang="ja-JP" altLang="en-US"/>
          </a:p>
        </p:txBody>
      </p:sp>
      <p:sp>
        <p:nvSpPr>
          <p:cNvPr id="12" name="正方形/長方形 11"/>
          <p:cNvSpPr/>
          <p:nvPr/>
        </p:nvSpPr>
        <p:spPr>
          <a:xfrm>
            <a:off x="3938879" y="4304682"/>
            <a:ext cx="904359" cy="391303"/>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3928459" y="3836776"/>
            <a:ext cx="2893622" cy="369332"/>
          </a:xfrm>
          <a:prstGeom prst="rect">
            <a:avLst/>
          </a:prstGeom>
          <a:solidFill>
            <a:schemeClr val="bg1"/>
          </a:solidFill>
        </p:spPr>
        <p:txBody>
          <a:bodyPr wrap="square" rtlCol="0">
            <a:spAutoFit/>
          </a:bodyPr>
          <a:lstStyle/>
          <a:p>
            <a:r>
              <a:rPr lang="en-US" altLang="ja-JP" b="1" dirty="0">
                <a:solidFill>
                  <a:srgbClr val="FF0000"/>
                </a:solidFill>
              </a:rPr>
              <a:t>②</a:t>
            </a:r>
            <a:r>
              <a:rPr kumimoji="1" lang="ja-JP" altLang="en-US" b="1" dirty="0">
                <a:solidFill>
                  <a:srgbClr val="FF0000"/>
                </a:solidFill>
              </a:rPr>
              <a:t>　</a:t>
            </a:r>
            <a:r>
              <a:rPr lang="en-US" altLang="en-US" b="1" dirty="0">
                <a:solidFill>
                  <a:srgbClr val="FF0000"/>
                </a:solidFill>
              </a:rPr>
              <a:t>「</a:t>
            </a:r>
            <a:r>
              <a:rPr lang="en-US" altLang="ja-JP" b="1" dirty="0">
                <a:solidFill>
                  <a:srgbClr val="FF0000"/>
                </a:solidFill>
              </a:rPr>
              <a:t>install</a:t>
            </a:r>
            <a:r>
              <a:rPr lang="en-US" altLang="en-US" b="1" dirty="0">
                <a:solidFill>
                  <a:srgbClr val="FF0000"/>
                </a:solidFill>
              </a:rPr>
              <a:t>」 </a:t>
            </a:r>
            <a:r>
              <a:rPr lang="ja-JP" altLang="en-US" b="1" dirty="0">
                <a:solidFill>
                  <a:srgbClr val="FF0000"/>
                </a:solidFill>
              </a:rPr>
              <a:t>ボタンを押す</a:t>
            </a:r>
            <a:endParaRPr kumimoji="1" lang="ja-JP" altLang="en-US" b="1" dirty="0">
              <a:solidFill>
                <a:srgbClr val="FF0000"/>
              </a:solidFill>
            </a:endParaRPr>
          </a:p>
        </p:txBody>
      </p:sp>
    </p:spTree>
    <p:extLst>
      <p:ext uri="{BB962C8B-B14F-4D97-AF65-F5344CB8AC3E}">
        <p14:creationId xmlns:p14="http://schemas.microsoft.com/office/powerpoint/2010/main" val="1967111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F71FF40-FA2F-064D-B8C3-948BD6DAD2D0}"/>
              </a:ext>
            </a:extLst>
          </p:cNvPr>
          <p:cNvPicPr>
            <a:picLocks noChangeAspect="1"/>
          </p:cNvPicPr>
          <p:nvPr/>
        </p:nvPicPr>
        <p:blipFill>
          <a:blip r:embed="rId3"/>
          <a:stretch>
            <a:fillRect/>
          </a:stretch>
        </p:blipFill>
        <p:spPr>
          <a:xfrm>
            <a:off x="560231" y="1147677"/>
            <a:ext cx="6491732" cy="4147312"/>
          </a:xfrm>
          <a:prstGeom prst="rect">
            <a:avLst/>
          </a:prstGeom>
        </p:spPr>
      </p:pic>
      <p:sp>
        <p:nvSpPr>
          <p:cNvPr id="2" name="タイトル 1"/>
          <p:cNvSpPr>
            <a:spLocks noGrp="1"/>
          </p:cNvSpPr>
          <p:nvPr>
            <p:ph type="title"/>
          </p:nvPr>
        </p:nvSpPr>
        <p:spPr>
          <a:xfrm>
            <a:off x="457200" y="7780"/>
            <a:ext cx="8229600" cy="711118"/>
          </a:xfrm>
        </p:spPr>
        <p:txBody>
          <a:bodyPr/>
          <a:lstStyle/>
          <a:p>
            <a:r>
              <a:rPr lang="en-US" altLang="ja-JP" dirty="0"/>
              <a:t>VMD</a:t>
            </a:r>
            <a:r>
              <a:rPr lang="ja-JP" altLang="en-US" dirty="0"/>
              <a:t>で可視化</a:t>
            </a:r>
            <a:r>
              <a:rPr lang="ja-JP" altLang="en-US"/>
              <a:t>する（１２）</a:t>
            </a:r>
            <a:endParaRPr kumimoji="1" lang="ja-JP" altLang="en-US" dirty="0"/>
          </a:p>
        </p:txBody>
      </p:sp>
      <p:sp>
        <p:nvSpPr>
          <p:cNvPr id="3" name="コンテンツ プレースホルダー 2"/>
          <p:cNvSpPr>
            <a:spLocks noGrp="1"/>
          </p:cNvSpPr>
          <p:nvPr>
            <p:ph idx="1"/>
          </p:nvPr>
        </p:nvSpPr>
        <p:spPr>
          <a:xfrm>
            <a:off x="457200" y="702052"/>
            <a:ext cx="8068198" cy="6155947"/>
          </a:xfrm>
        </p:spPr>
        <p:txBody>
          <a:bodyPr>
            <a:normAutofit/>
          </a:bodyPr>
          <a:lstStyle/>
          <a:p>
            <a:r>
              <a:rPr lang="ja-JP" altLang="ja-JP" sz="2400" dirty="0"/>
              <a:t>V</a:t>
            </a:r>
            <a:r>
              <a:rPr lang="en-US" altLang="ja-JP" sz="2400" dirty="0"/>
              <a:t>MD</a:t>
            </a:r>
            <a:r>
              <a:rPr lang="ja-JP" altLang="en-US" sz="2400" dirty="0"/>
              <a:t>のウィンドウ</a:t>
            </a:r>
            <a:endParaRPr lang="en-US" altLang="ja-JP" sz="2400" dirty="0"/>
          </a:p>
        </p:txBody>
      </p:sp>
      <p:sp>
        <p:nvSpPr>
          <p:cNvPr id="15" name="正方形/長方形 14"/>
          <p:cNvSpPr/>
          <p:nvPr/>
        </p:nvSpPr>
        <p:spPr>
          <a:xfrm>
            <a:off x="3899101" y="1510543"/>
            <a:ext cx="2905459" cy="2918955"/>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41353" y="5333100"/>
            <a:ext cx="6715496" cy="1477328"/>
          </a:xfrm>
          <a:prstGeom prst="rect">
            <a:avLst/>
          </a:prstGeom>
          <a:noFill/>
          <a:ln w="15875">
            <a:solidFill>
              <a:srgbClr val="FF0000"/>
            </a:solidFill>
          </a:ln>
        </p:spPr>
        <p:txBody>
          <a:bodyPr wrap="square" rtlCol="0">
            <a:spAutoFit/>
          </a:bodyPr>
          <a:lstStyle/>
          <a:p>
            <a:r>
              <a:rPr lang="ja-JP" altLang="en-US"/>
              <a:t>（注）緑の部分が隠れてしまい、ウィンドウが移動できないときは、</a:t>
            </a:r>
            <a:endParaRPr lang="en-US" altLang="ja-JP" dirty="0"/>
          </a:p>
          <a:p>
            <a:pPr marL="285750" indent="-285750">
              <a:buFont typeface="Arial"/>
              <a:buChar char="•"/>
            </a:pPr>
            <a:r>
              <a:rPr lang="en-US" altLang="ja-JP" u="sng" dirty="0"/>
              <a:t>Mac </a:t>
            </a:r>
            <a:r>
              <a:rPr lang="ja-JP" altLang="en-US" u="sng" dirty="0"/>
              <a:t>の場合</a:t>
            </a:r>
            <a:br>
              <a:rPr lang="en-US" altLang="ja-JP" dirty="0"/>
            </a:br>
            <a:r>
              <a:rPr lang="en-US" altLang="ja-JP" dirty="0">
                <a:solidFill>
                  <a:srgbClr val="FF0000"/>
                </a:solidFill>
              </a:rPr>
              <a:t>option</a:t>
            </a:r>
            <a:r>
              <a:rPr lang="en-US" altLang="ja-JP" dirty="0"/>
              <a:t> </a:t>
            </a:r>
            <a:r>
              <a:rPr lang="ja-JP" altLang="en-US" dirty="0"/>
              <a:t>を押しながら</a:t>
            </a:r>
            <a:r>
              <a:rPr lang="ja-JP" altLang="en-US" dirty="0">
                <a:solidFill>
                  <a:srgbClr val="FF0000"/>
                </a:solidFill>
              </a:rPr>
              <a:t>ドラッグ</a:t>
            </a:r>
            <a:endParaRPr lang="en-US" altLang="ja-JP" dirty="0">
              <a:solidFill>
                <a:srgbClr val="FF0000"/>
              </a:solidFill>
            </a:endParaRPr>
          </a:p>
          <a:p>
            <a:pPr marL="285750" indent="-285750">
              <a:buFont typeface="Arial"/>
              <a:buChar char="•"/>
            </a:pPr>
            <a:r>
              <a:rPr lang="en-US" altLang="ja-JP" u="sng" dirty="0"/>
              <a:t>Windows </a:t>
            </a:r>
            <a:r>
              <a:rPr lang="ja-JP" altLang="en-US" u="sng" dirty="0"/>
              <a:t>の場合 </a:t>
            </a:r>
            <a:r>
              <a:rPr lang="en-US" altLang="ja-JP" dirty="0">
                <a:solidFill>
                  <a:srgbClr val="FF0000"/>
                </a:solidFill>
              </a:rPr>
              <a:t>ALT</a:t>
            </a:r>
            <a:r>
              <a:rPr lang="en-US" altLang="ja-JP" dirty="0"/>
              <a:t> </a:t>
            </a:r>
            <a:r>
              <a:rPr lang="ja-JP" altLang="en-US" dirty="0"/>
              <a:t>を押しながら</a:t>
            </a:r>
            <a:r>
              <a:rPr lang="ja-JP" altLang="en-US" dirty="0">
                <a:solidFill>
                  <a:srgbClr val="FF0000"/>
                </a:solidFill>
              </a:rPr>
              <a:t>ドラッグ</a:t>
            </a:r>
          </a:p>
          <a:p>
            <a:r>
              <a:rPr lang="ja-JP" altLang="en-US" dirty="0"/>
              <a:t>すると、赤で囲まれたウィンドウを移動できる。</a:t>
            </a:r>
            <a:endParaRPr kumimoji="1" lang="ja-JP" altLang="en-US" dirty="0"/>
          </a:p>
        </p:txBody>
      </p:sp>
      <p:sp>
        <p:nvSpPr>
          <p:cNvPr id="7" name="スライド番号プレースホルダー 6"/>
          <p:cNvSpPr>
            <a:spLocks noGrp="1"/>
          </p:cNvSpPr>
          <p:nvPr>
            <p:ph type="sldNum" sz="quarter" idx="12"/>
          </p:nvPr>
        </p:nvSpPr>
        <p:spPr/>
        <p:txBody>
          <a:bodyPr/>
          <a:lstStyle/>
          <a:p>
            <a:fld id="{AFDF1CC8-78FC-444A-A46F-F0C924EEE8AE}" type="slidenum">
              <a:rPr kumimoji="1" lang="ja-JP" altLang="en-US" smtClean="0"/>
              <a:pPr/>
              <a:t>38</a:t>
            </a:fld>
            <a:endParaRPr kumimoji="1" lang="ja-JP" altLang="en-US"/>
          </a:p>
        </p:txBody>
      </p:sp>
      <p:sp>
        <p:nvSpPr>
          <p:cNvPr id="10" name="正方形/長方形 9">
            <a:extLst>
              <a:ext uri="{FF2B5EF4-FFF2-40B4-BE49-F238E27FC236}">
                <a16:creationId xmlns:a16="http://schemas.microsoft.com/office/drawing/2014/main" id="{E66F7878-5AE9-9D43-86F6-447F41C6751F}"/>
              </a:ext>
            </a:extLst>
          </p:cNvPr>
          <p:cNvSpPr/>
          <p:nvPr/>
        </p:nvSpPr>
        <p:spPr>
          <a:xfrm>
            <a:off x="609768" y="3008131"/>
            <a:ext cx="3091467" cy="1425038"/>
          </a:xfrm>
          <a:prstGeom prst="rect">
            <a:avLst/>
          </a:prstGeom>
          <a:noFill/>
          <a:ln w="34925">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61E9D09-D4F1-FA49-B018-1130E5402A7F}"/>
              </a:ext>
            </a:extLst>
          </p:cNvPr>
          <p:cNvSpPr txBox="1"/>
          <p:nvPr/>
        </p:nvSpPr>
        <p:spPr>
          <a:xfrm>
            <a:off x="1273760" y="2631466"/>
            <a:ext cx="653143" cy="338554"/>
          </a:xfrm>
          <a:prstGeom prst="rect">
            <a:avLst/>
          </a:prstGeom>
          <a:solidFill>
            <a:schemeClr val="bg1"/>
          </a:solidFill>
        </p:spPr>
        <p:txBody>
          <a:bodyPr wrap="square" rtlCol="0">
            <a:spAutoFit/>
          </a:bodyPr>
          <a:lstStyle/>
          <a:p>
            <a:r>
              <a:rPr kumimoji="1" lang="en-US" altLang="ja-JP" sz="1600" b="1" dirty="0">
                <a:solidFill>
                  <a:srgbClr val="0070C0"/>
                </a:solidFill>
              </a:rPr>
              <a:t>Main</a:t>
            </a:r>
            <a:endParaRPr kumimoji="1" lang="ja-JP" altLang="en-US" sz="1600" b="1">
              <a:solidFill>
                <a:srgbClr val="0070C0"/>
              </a:solidFill>
            </a:endParaRPr>
          </a:p>
        </p:txBody>
      </p:sp>
      <p:sp>
        <p:nvSpPr>
          <p:cNvPr id="12" name="正方形/長方形 11">
            <a:extLst>
              <a:ext uri="{FF2B5EF4-FFF2-40B4-BE49-F238E27FC236}">
                <a16:creationId xmlns:a16="http://schemas.microsoft.com/office/drawing/2014/main" id="{8BFD5EA4-E9B7-2543-BEE8-2802482CD1AD}"/>
              </a:ext>
            </a:extLst>
          </p:cNvPr>
          <p:cNvSpPr/>
          <p:nvPr/>
        </p:nvSpPr>
        <p:spPr>
          <a:xfrm>
            <a:off x="3899101" y="1353795"/>
            <a:ext cx="2905459" cy="94996"/>
          </a:xfrm>
          <a:prstGeom prst="rect">
            <a:avLst/>
          </a:prstGeom>
          <a:noFill/>
          <a:ln w="3492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70603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 2016-07-24 22.34.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80" y="1712336"/>
            <a:ext cx="6108700" cy="3340100"/>
          </a:xfrm>
          <a:prstGeom prst="rect">
            <a:avLst/>
          </a:prstGeom>
        </p:spPr>
      </p:pic>
      <p:pic>
        <p:nvPicPr>
          <p:cNvPr id="7" name="図 6" descr="スクリーンショット 2016-07-24 22.35.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468" y="3175301"/>
            <a:ext cx="5816600" cy="3594100"/>
          </a:xfrm>
          <a:prstGeom prst="rect">
            <a:avLst/>
          </a:prstGeom>
        </p:spPr>
      </p:pic>
      <p:sp>
        <p:nvSpPr>
          <p:cNvPr id="2" name="タイトル 1"/>
          <p:cNvSpPr>
            <a:spLocks noGrp="1"/>
          </p:cNvSpPr>
          <p:nvPr>
            <p:ph type="title"/>
          </p:nvPr>
        </p:nvSpPr>
        <p:spPr>
          <a:xfrm>
            <a:off x="457200" y="43726"/>
            <a:ext cx="8229600" cy="711118"/>
          </a:xfrm>
        </p:spPr>
        <p:txBody>
          <a:bodyPr/>
          <a:lstStyle/>
          <a:p>
            <a:r>
              <a:rPr lang="en-US" altLang="ja-JP" dirty="0"/>
              <a:t>VMD</a:t>
            </a:r>
            <a:r>
              <a:rPr lang="ja-JP" altLang="en-US" dirty="0"/>
              <a:t>で可視化</a:t>
            </a:r>
            <a:r>
              <a:rPr lang="ja-JP" altLang="en-US"/>
              <a:t>する（１３）</a:t>
            </a:r>
            <a:endParaRPr kumimoji="1" lang="ja-JP" altLang="en-US" dirty="0"/>
          </a:p>
        </p:txBody>
      </p:sp>
      <p:sp>
        <p:nvSpPr>
          <p:cNvPr id="3" name="コンテンツ プレースホルダー 2"/>
          <p:cNvSpPr>
            <a:spLocks noGrp="1"/>
          </p:cNvSpPr>
          <p:nvPr>
            <p:ph idx="1"/>
          </p:nvPr>
        </p:nvSpPr>
        <p:spPr>
          <a:xfrm>
            <a:off x="457200" y="761965"/>
            <a:ext cx="8229600" cy="987358"/>
          </a:xfrm>
        </p:spPr>
        <p:txBody>
          <a:bodyPr>
            <a:normAutofit/>
          </a:bodyPr>
          <a:lstStyle/>
          <a:p>
            <a:r>
              <a:rPr kumimoji="1" lang="en-US" altLang="ja-JP" sz="2400" dirty="0" err="1"/>
              <a:t>dump.melt</a:t>
            </a:r>
            <a:r>
              <a:rPr kumimoji="1" lang="en-US" altLang="ja-JP" sz="2400" dirty="0"/>
              <a:t> </a:t>
            </a:r>
            <a:r>
              <a:rPr kumimoji="1" lang="ja-JP" altLang="en-US" sz="2400" dirty="0"/>
              <a:t> を開く</a:t>
            </a:r>
          </a:p>
        </p:txBody>
      </p:sp>
      <p:sp>
        <p:nvSpPr>
          <p:cNvPr id="8" name="正方形/長方形 7"/>
          <p:cNvSpPr/>
          <p:nvPr/>
        </p:nvSpPr>
        <p:spPr>
          <a:xfrm>
            <a:off x="214401" y="2445216"/>
            <a:ext cx="2519215" cy="227353"/>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981" y="2094386"/>
            <a:ext cx="622978" cy="35083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922360" y="4085787"/>
            <a:ext cx="875408" cy="318108"/>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rot="3000000">
            <a:off x="2839540" y="2750225"/>
            <a:ext cx="503175" cy="323505"/>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379349" y="2680017"/>
            <a:ext cx="405161" cy="369332"/>
          </a:xfrm>
          <a:prstGeom prst="rect">
            <a:avLst/>
          </a:prstGeom>
          <a:noFill/>
        </p:spPr>
        <p:txBody>
          <a:bodyPr wrap="square" rtlCol="0">
            <a:spAutoFit/>
          </a:bodyPr>
          <a:lstStyle/>
          <a:p>
            <a:r>
              <a:rPr kumimoji="1" lang="en-US" altLang="ja-JP" b="1" dirty="0">
                <a:solidFill>
                  <a:srgbClr val="FF0000"/>
                </a:solidFill>
              </a:rPr>
              <a:t>①</a:t>
            </a:r>
            <a:endParaRPr kumimoji="1" lang="ja-JP" altLang="en-US" b="1" dirty="0">
              <a:solidFill>
                <a:srgbClr val="FF0000"/>
              </a:solidFill>
            </a:endParaRPr>
          </a:p>
        </p:txBody>
      </p:sp>
      <p:sp>
        <p:nvSpPr>
          <p:cNvPr id="12" name="テキスト ボックス 11"/>
          <p:cNvSpPr txBox="1"/>
          <p:nvPr/>
        </p:nvSpPr>
        <p:spPr>
          <a:xfrm>
            <a:off x="8637167" y="4402316"/>
            <a:ext cx="405161" cy="369332"/>
          </a:xfrm>
          <a:prstGeom prst="rect">
            <a:avLst/>
          </a:prstGeom>
          <a:noFill/>
        </p:spPr>
        <p:txBody>
          <a:bodyPr wrap="square" rtlCol="0">
            <a:spAutoFit/>
          </a:bodyPr>
          <a:lstStyle/>
          <a:p>
            <a:r>
              <a:rPr kumimoji="1" lang="en-US" altLang="ja-JP" b="1" dirty="0">
                <a:solidFill>
                  <a:srgbClr val="FF0000"/>
                </a:solidFill>
              </a:rPr>
              <a:t>②</a:t>
            </a:r>
            <a:endParaRPr kumimoji="1" lang="ja-JP" altLang="en-US" b="1" dirty="0">
              <a:solidFill>
                <a:srgbClr val="FF0000"/>
              </a:solidFill>
            </a:endParaRPr>
          </a:p>
        </p:txBody>
      </p:sp>
      <p:sp>
        <p:nvSpPr>
          <p:cNvPr id="13" name="スライド番号プレースホルダー 12"/>
          <p:cNvSpPr>
            <a:spLocks noGrp="1"/>
          </p:cNvSpPr>
          <p:nvPr>
            <p:ph type="sldNum" sz="quarter" idx="12"/>
          </p:nvPr>
        </p:nvSpPr>
        <p:spPr/>
        <p:txBody>
          <a:bodyPr/>
          <a:lstStyle/>
          <a:p>
            <a:fld id="{AFDF1CC8-78FC-444A-A46F-F0C924EEE8AE}" type="slidenum">
              <a:rPr kumimoji="1" lang="ja-JP" altLang="en-US" smtClean="0"/>
              <a:pPr/>
              <a:t>39</a:t>
            </a:fld>
            <a:endParaRPr kumimoji="1" lang="ja-JP" altLang="en-US"/>
          </a:p>
        </p:txBody>
      </p:sp>
    </p:spTree>
    <p:extLst>
      <p:ext uri="{BB962C8B-B14F-4D97-AF65-F5344CB8AC3E}">
        <p14:creationId xmlns:p14="http://schemas.microsoft.com/office/powerpoint/2010/main" val="3579426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body" idx="1"/>
          </p:nvPr>
        </p:nvSpPr>
        <p:spPr>
          <a:xfrm>
            <a:off x="508992" y="1348382"/>
            <a:ext cx="8126016" cy="2537691"/>
          </a:xfrm>
          <a:prstGeom prst="rect">
            <a:avLst/>
          </a:prstGeom>
        </p:spPr>
        <p:txBody>
          <a:bodyPr/>
          <a:lstStyle/>
          <a:p>
            <a:pPr>
              <a:lnSpc>
                <a:spcPct val="120000"/>
              </a:lnSpc>
              <a:spcBef>
                <a:spcPts val="562"/>
              </a:spcBef>
            </a:pPr>
            <a:r>
              <a:rPr dirty="0"/>
              <a:t>VirtualBox インストーラ: VirtualBox-*-OSX.dmg, VirtualBox-*-Win.exe</a:t>
            </a:r>
            <a:br>
              <a:rPr dirty="0"/>
            </a:br>
            <a:r>
              <a:rPr dirty="0"/>
              <a:t>(</a:t>
            </a:r>
            <a:r>
              <a:rPr u="sng" dirty="0">
                <a:hlinkClick r:id="rId2"/>
              </a:rPr>
              <a:t>https://www.virtualbox.org/wiki/Downloads</a:t>
            </a:r>
            <a:r>
              <a:rPr dirty="0"/>
              <a:t> からダウンロード可)</a:t>
            </a:r>
          </a:p>
          <a:p>
            <a:pPr>
              <a:lnSpc>
                <a:spcPct val="120000"/>
              </a:lnSpc>
              <a:spcBef>
                <a:spcPts val="562"/>
              </a:spcBef>
            </a:pPr>
            <a:r>
              <a:rPr dirty="0"/>
              <a:t>MateriApps LIVE! VitualBox 仮想ディスクイメージ: MateriAppsLive-*-i386.ova</a:t>
            </a:r>
            <a:br>
              <a:rPr dirty="0"/>
            </a:br>
            <a:r>
              <a:rPr dirty="0"/>
              <a:t>(</a:t>
            </a:r>
            <a:r>
              <a:rPr u="sng" dirty="0">
                <a:hlinkClick r:id="rId3"/>
              </a:rPr>
              <a:t>http://sourceforge.net/projects/materiappslive/files/</a:t>
            </a:r>
            <a:r>
              <a:rPr dirty="0"/>
              <a:t> からダウンロード可)</a:t>
            </a:r>
            <a:endParaRPr lang="en-US" dirty="0"/>
          </a:p>
          <a:p>
            <a:pPr>
              <a:lnSpc>
                <a:spcPct val="120000"/>
              </a:lnSpc>
              <a:spcBef>
                <a:spcPts val="562"/>
              </a:spcBef>
            </a:pPr>
            <a:r>
              <a:rPr lang="ja-JP" altLang="en-US" dirty="0"/>
              <a:t>ドキュメント</a:t>
            </a:r>
            <a:br>
              <a:rPr lang="en-US" altLang="ja-JP" dirty="0"/>
            </a:br>
            <a:r>
              <a:rPr lang="en-US" altLang="ja-JP" dirty="0" err="1"/>
              <a:t>README.html</a:t>
            </a:r>
            <a:r>
              <a:rPr lang="en-US" altLang="ja-JP" dirty="0"/>
              <a:t>, README-</a:t>
            </a:r>
            <a:r>
              <a:rPr lang="en-US" altLang="ja-JP" dirty="0" err="1"/>
              <a:t>en.html</a:t>
            </a:r>
            <a:br>
              <a:rPr lang="en-US" altLang="ja-JP" dirty="0"/>
            </a:br>
            <a:r>
              <a:rPr lang="en-US" altLang="ja-JP" u="sng" dirty="0">
                <a:hlinkClick r:id="rId4"/>
              </a:rPr>
              <a:t>https://github.com/cmsi/MateriAppsLive/wiki/MateriAppsLive-ova</a:t>
            </a:r>
            <a:r>
              <a:rPr lang="en-US" altLang="ja-JP" dirty="0"/>
              <a:t> </a:t>
            </a:r>
          </a:p>
        </p:txBody>
      </p:sp>
      <p:sp>
        <p:nvSpPr>
          <p:cNvPr id="49" name="Shape 49"/>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defTabSz="321440" hangingPunct="0">
              <a:defRPr sz="1200">
                <a:latin typeface="Helvetica"/>
                <a:ea typeface="Helvetica"/>
                <a:cs typeface="Helvetica"/>
                <a:sym typeface="Helvetica"/>
              </a:defRPr>
            </a:pPr>
            <a:endParaRPr kumimoji="0" sz="800" kern="0">
              <a:solidFill>
                <a:srgbClr val="000000"/>
              </a:solidFill>
              <a:latin typeface="Helvetica"/>
              <a:ea typeface="Helvetica"/>
              <a:cs typeface="Helvetica"/>
              <a:sym typeface="Helvetica"/>
            </a:endParaRPr>
          </a:p>
        </p:txBody>
      </p:sp>
      <p:sp>
        <p:nvSpPr>
          <p:cNvPr id="50" name="Shape 50"/>
          <p:cNvSpPr>
            <a:spLocks noGrp="1"/>
          </p:cNvSpPr>
          <p:nvPr>
            <p:ph type="title"/>
          </p:nvPr>
        </p:nvSpPr>
        <p:spPr>
          <a:prstGeom prst="rect">
            <a:avLst/>
          </a:prstGeom>
        </p:spPr>
        <p:txBody>
          <a:bodyPr/>
          <a:lstStyle/>
          <a:p>
            <a:r>
              <a:rPr lang="ja-JP" altLang="en-US" dirty="0"/>
              <a:t>必要なファイルのダウンロード</a:t>
            </a:r>
            <a:endParaRPr dirty="0"/>
          </a:p>
        </p:txBody>
      </p:sp>
      <p:sp>
        <p:nvSpPr>
          <p:cNvPr id="51" name="Shape 51"/>
          <p:cNvSpPr/>
          <p:nvPr/>
        </p:nvSpPr>
        <p:spPr>
          <a:xfrm>
            <a:off x="-2769" y="6437394"/>
            <a:ext cx="3992299" cy="287571"/>
          </a:xfrm>
          <a:prstGeom prst="rect">
            <a:avLst/>
          </a:prstGeom>
          <a:ln w="12700">
            <a:miter lim="400000"/>
          </a:ln>
          <a:extLst>
            <a:ext uri="{C572A759-6A51-4108-AA02-DFA0A04FC94B}">
              <ma14:wrappingTextBoxFlag xmlns="" xmlns:ma14="http://schemas.microsoft.com/office/mac/drawingml/2011/main"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algn="ctr" defTabSz="410730" hangingPunct="0"/>
            <a:r>
              <a:rPr kumimoji="0" kern="0">
                <a:solidFill>
                  <a:srgbClr val="000000"/>
                </a:solidFill>
              </a:rPr>
              <a:t>MateriApps, 2013-2017. All rights reserved.</a:t>
            </a:r>
          </a:p>
        </p:txBody>
      </p:sp>
      <p:pic>
        <p:nvPicPr>
          <p:cNvPr id="52" name="cmsi-logo-green.pdf"/>
          <p:cNvPicPr>
            <a:picLocks noChangeAspect="1"/>
          </p:cNvPicPr>
          <p:nvPr/>
        </p:nvPicPr>
        <p:blipFill>
          <a:blip r:embed="rId5">
            <a:extLst/>
          </a:blip>
          <a:stretch>
            <a:fillRect/>
          </a:stretch>
        </p:blipFill>
        <p:spPr>
          <a:xfrm>
            <a:off x="7722206" y="292889"/>
            <a:ext cx="1036826" cy="342910"/>
          </a:xfrm>
          <a:prstGeom prst="rect">
            <a:avLst/>
          </a:prstGeom>
          <a:ln w="12700">
            <a:miter lim="400000"/>
          </a:ln>
        </p:spPr>
      </p:pic>
      <p:sp>
        <p:nvSpPr>
          <p:cNvPr id="2" name="スライド番号プレースホルダー 1"/>
          <p:cNvSpPr>
            <a:spLocks noGrp="1"/>
          </p:cNvSpPr>
          <p:nvPr>
            <p:ph type="sldNum" sz="quarter" idx="2"/>
          </p:nvPr>
        </p:nvSpPr>
        <p:spPr/>
        <p:txBody>
          <a:bodyPr/>
          <a:lstStyle/>
          <a:p>
            <a:fld id="{86CB4B4D-7CA3-9044-876B-883B54F8677D}" type="slidenum">
              <a:rPr lang="uk-UA" smtClean="0"/>
              <a:pPr/>
              <a:t>4</a:t>
            </a:fld>
            <a:endParaRPr lang="uk-UA"/>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スクリーンショット 2016-07-24 22.39.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9" y="1294018"/>
            <a:ext cx="5791200" cy="3568700"/>
          </a:xfrm>
          <a:prstGeom prst="rect">
            <a:avLst/>
          </a:prstGeom>
        </p:spPr>
      </p:pic>
      <p:sp>
        <p:nvSpPr>
          <p:cNvPr id="2" name="タイトル 1"/>
          <p:cNvSpPr>
            <a:spLocks noGrp="1"/>
          </p:cNvSpPr>
          <p:nvPr>
            <p:ph type="title"/>
          </p:nvPr>
        </p:nvSpPr>
        <p:spPr>
          <a:xfrm>
            <a:off x="457200" y="43726"/>
            <a:ext cx="8229600" cy="711118"/>
          </a:xfrm>
        </p:spPr>
        <p:txBody>
          <a:bodyPr/>
          <a:lstStyle/>
          <a:p>
            <a:r>
              <a:rPr lang="en-US" altLang="ja-JP" dirty="0"/>
              <a:t>VMD</a:t>
            </a:r>
            <a:r>
              <a:rPr lang="ja-JP" altLang="en-US" dirty="0"/>
              <a:t>で可視化する</a:t>
            </a:r>
            <a:r>
              <a:rPr lang="ja-JP" altLang="en-US"/>
              <a:t>（１４）</a:t>
            </a:r>
            <a:endParaRPr kumimoji="1" lang="ja-JP" altLang="en-US" dirty="0"/>
          </a:p>
        </p:txBody>
      </p:sp>
      <p:sp>
        <p:nvSpPr>
          <p:cNvPr id="3" name="コンテンツ プレースホルダー 2"/>
          <p:cNvSpPr>
            <a:spLocks noGrp="1"/>
          </p:cNvSpPr>
          <p:nvPr>
            <p:ph idx="1"/>
          </p:nvPr>
        </p:nvSpPr>
        <p:spPr>
          <a:xfrm>
            <a:off x="457200" y="761965"/>
            <a:ext cx="8229600" cy="615925"/>
          </a:xfrm>
        </p:spPr>
        <p:txBody>
          <a:bodyPr>
            <a:normAutofit/>
          </a:bodyPr>
          <a:lstStyle/>
          <a:p>
            <a:r>
              <a:rPr lang="ja-JP" altLang="en-US" sz="2400" dirty="0"/>
              <a:t>ファイルタイプの選択 </a:t>
            </a:r>
            <a:r>
              <a:rPr lang="ja-JP" altLang="en-US" sz="2400" dirty="0">
                <a:sym typeface="Wingdings"/>
              </a:rPr>
              <a:t> 「</a:t>
            </a:r>
            <a:r>
              <a:rPr lang="en-US" altLang="ja-JP" sz="2400" dirty="0">
                <a:sym typeface="Wingdings"/>
              </a:rPr>
              <a:t>LAMMPS Trajectory</a:t>
            </a:r>
            <a:r>
              <a:rPr lang="ja-JP" altLang="en-US" sz="2400" dirty="0">
                <a:sym typeface="Wingdings"/>
              </a:rPr>
              <a:t>」</a:t>
            </a:r>
            <a:endParaRPr kumimoji="1" lang="en-US" altLang="ja-JP" sz="2400" dirty="0"/>
          </a:p>
        </p:txBody>
      </p:sp>
      <p:sp>
        <p:nvSpPr>
          <p:cNvPr id="8" name="正方形/長方形 7"/>
          <p:cNvSpPr/>
          <p:nvPr/>
        </p:nvSpPr>
        <p:spPr>
          <a:xfrm>
            <a:off x="1017085" y="2792684"/>
            <a:ext cx="1750376" cy="334528"/>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312926" y="2094386"/>
            <a:ext cx="903222" cy="35083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071038" y="2809104"/>
            <a:ext cx="1086860" cy="318108"/>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041018" y="2439772"/>
            <a:ext cx="405161" cy="369332"/>
          </a:xfrm>
          <a:prstGeom prst="rect">
            <a:avLst/>
          </a:prstGeom>
          <a:noFill/>
        </p:spPr>
        <p:txBody>
          <a:bodyPr wrap="square" rtlCol="0">
            <a:spAutoFit/>
          </a:bodyPr>
          <a:lstStyle/>
          <a:p>
            <a:r>
              <a:rPr kumimoji="1" lang="en-US" altLang="ja-JP" b="1" dirty="0">
                <a:solidFill>
                  <a:srgbClr val="FF0000"/>
                </a:solidFill>
              </a:rPr>
              <a:t>①</a:t>
            </a:r>
            <a:endParaRPr kumimoji="1" lang="ja-JP" altLang="en-US" b="1" dirty="0">
              <a:solidFill>
                <a:srgbClr val="FF0000"/>
              </a:solidFill>
            </a:endParaRPr>
          </a:p>
        </p:txBody>
      </p:sp>
      <p:sp>
        <p:nvSpPr>
          <p:cNvPr id="13" name="テキスト ボックス 12"/>
          <p:cNvSpPr txBox="1"/>
          <p:nvPr/>
        </p:nvSpPr>
        <p:spPr>
          <a:xfrm>
            <a:off x="6041018" y="3152584"/>
            <a:ext cx="405161" cy="369332"/>
          </a:xfrm>
          <a:prstGeom prst="rect">
            <a:avLst/>
          </a:prstGeom>
          <a:noFill/>
        </p:spPr>
        <p:txBody>
          <a:bodyPr wrap="square" rtlCol="0">
            <a:spAutoFit/>
          </a:bodyPr>
          <a:lstStyle/>
          <a:p>
            <a:r>
              <a:rPr kumimoji="1" lang="en-US" altLang="ja-JP" b="1" dirty="0">
                <a:solidFill>
                  <a:srgbClr val="FF0000"/>
                </a:solidFill>
              </a:rPr>
              <a:t>②</a:t>
            </a:r>
            <a:endParaRPr kumimoji="1" lang="ja-JP" altLang="en-US" b="1" dirty="0">
              <a:solidFill>
                <a:srgbClr val="FF0000"/>
              </a:solidFill>
            </a:endParaRPr>
          </a:p>
        </p:txBody>
      </p:sp>
      <p:sp>
        <p:nvSpPr>
          <p:cNvPr id="14" name="正方形/長方形 13"/>
          <p:cNvSpPr/>
          <p:nvPr/>
        </p:nvSpPr>
        <p:spPr>
          <a:xfrm>
            <a:off x="5336432" y="2094386"/>
            <a:ext cx="908251" cy="35083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40</a:t>
            </a:fld>
            <a:endParaRPr kumimoji="1" lang="ja-JP" altLang="en-US"/>
          </a:p>
        </p:txBody>
      </p:sp>
    </p:spTree>
    <p:extLst>
      <p:ext uri="{BB962C8B-B14F-4D97-AF65-F5344CB8AC3E}">
        <p14:creationId xmlns:p14="http://schemas.microsoft.com/office/powerpoint/2010/main" val="3470377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VMD</a:t>
            </a:r>
            <a:r>
              <a:rPr lang="ja-JP" altLang="en-US" dirty="0"/>
              <a:t>で可視化する</a:t>
            </a:r>
            <a:r>
              <a:rPr lang="ja-JP" altLang="en-US"/>
              <a:t>（１５）</a:t>
            </a:r>
            <a:endParaRPr kumimoji="1" lang="ja-JP" altLang="en-US" dirty="0"/>
          </a:p>
        </p:txBody>
      </p:sp>
      <p:sp>
        <p:nvSpPr>
          <p:cNvPr id="3" name="コンテンツ プレースホルダー 2"/>
          <p:cNvSpPr>
            <a:spLocks noGrp="1"/>
          </p:cNvSpPr>
          <p:nvPr>
            <p:ph idx="1"/>
          </p:nvPr>
        </p:nvSpPr>
        <p:spPr>
          <a:xfrm>
            <a:off x="457200" y="761965"/>
            <a:ext cx="8229600" cy="615925"/>
          </a:xfrm>
        </p:spPr>
        <p:txBody>
          <a:bodyPr>
            <a:normAutofit/>
          </a:bodyPr>
          <a:lstStyle/>
          <a:p>
            <a:r>
              <a:rPr lang="ja-JP" altLang="en-US" sz="2400" dirty="0"/>
              <a:t>ディスプレイの起動（</a:t>
            </a:r>
            <a:r>
              <a:rPr lang="ja-JP" altLang="ja-JP" sz="2400" dirty="0"/>
              <a:t>L</a:t>
            </a:r>
            <a:r>
              <a:rPr lang="en-US" altLang="ja-JP" sz="2400" dirty="0" err="1"/>
              <a:t>ines</a:t>
            </a:r>
            <a:r>
              <a:rPr lang="ja-JP" altLang="en-US" sz="2400" dirty="0"/>
              <a:t>の表示）</a:t>
            </a:r>
            <a:endParaRPr lang="en-US" altLang="ja-JP" sz="2400" dirty="0"/>
          </a:p>
        </p:txBody>
      </p:sp>
      <p:pic>
        <p:nvPicPr>
          <p:cNvPr id="5" name="図 4" descr="スクリーンショット 2016-07-24 22.45.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083" y="1239354"/>
            <a:ext cx="5535549" cy="5590794"/>
          </a:xfrm>
          <a:prstGeom prst="rect">
            <a:avLst/>
          </a:prstGeom>
        </p:spPr>
      </p:pic>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41</a:t>
            </a:fld>
            <a:endParaRPr kumimoji="1" lang="ja-JP" altLang="en-US"/>
          </a:p>
        </p:txBody>
      </p:sp>
    </p:spTree>
    <p:extLst>
      <p:ext uri="{BB962C8B-B14F-4D97-AF65-F5344CB8AC3E}">
        <p14:creationId xmlns:p14="http://schemas.microsoft.com/office/powerpoint/2010/main" val="248715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クリーンショット 2016-07-24 22.46.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8" y="1255380"/>
            <a:ext cx="6096000" cy="2882900"/>
          </a:xfrm>
          <a:prstGeom prst="rect">
            <a:avLst/>
          </a:prstGeom>
        </p:spPr>
      </p:pic>
      <p:pic>
        <p:nvPicPr>
          <p:cNvPr id="7" name="図 6" descr="スクリーンショット 2016-08-02 4.19.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987" y="767117"/>
            <a:ext cx="2889250" cy="6107430"/>
          </a:xfrm>
          <a:prstGeom prst="rect">
            <a:avLst/>
          </a:prstGeom>
        </p:spPr>
      </p:pic>
      <p:sp>
        <p:nvSpPr>
          <p:cNvPr id="2" name="タイトル 1"/>
          <p:cNvSpPr>
            <a:spLocks noGrp="1"/>
          </p:cNvSpPr>
          <p:nvPr>
            <p:ph type="title"/>
          </p:nvPr>
        </p:nvSpPr>
        <p:spPr>
          <a:xfrm>
            <a:off x="457200" y="7780"/>
            <a:ext cx="8229600" cy="711118"/>
          </a:xfrm>
        </p:spPr>
        <p:txBody>
          <a:bodyPr/>
          <a:lstStyle/>
          <a:p>
            <a:r>
              <a:rPr lang="en-US" altLang="ja-JP" dirty="0"/>
              <a:t>VMD</a:t>
            </a:r>
            <a:r>
              <a:rPr lang="ja-JP" altLang="en-US" dirty="0"/>
              <a:t>で可視化する</a:t>
            </a:r>
            <a:r>
              <a:rPr lang="ja-JP" altLang="en-US"/>
              <a:t>（１６）</a:t>
            </a:r>
            <a:endParaRPr kumimoji="1" lang="ja-JP" altLang="en-US" dirty="0"/>
          </a:p>
        </p:txBody>
      </p:sp>
      <p:sp>
        <p:nvSpPr>
          <p:cNvPr id="3" name="コンテンツ プレースホルダー 2"/>
          <p:cNvSpPr>
            <a:spLocks noGrp="1"/>
          </p:cNvSpPr>
          <p:nvPr>
            <p:ph idx="1"/>
          </p:nvPr>
        </p:nvSpPr>
        <p:spPr>
          <a:xfrm>
            <a:off x="457200" y="761965"/>
            <a:ext cx="8229600" cy="615925"/>
          </a:xfrm>
        </p:spPr>
        <p:txBody>
          <a:bodyPr>
            <a:normAutofit/>
          </a:bodyPr>
          <a:lstStyle/>
          <a:p>
            <a:r>
              <a:rPr kumimoji="1" lang="ja-JP" altLang="en-US" sz="2400" dirty="0"/>
              <a:t>表示形式の調整</a:t>
            </a:r>
            <a:endParaRPr kumimoji="1" lang="en-US" altLang="ja-JP" sz="2400" dirty="0"/>
          </a:p>
        </p:txBody>
      </p:sp>
      <p:sp>
        <p:nvSpPr>
          <p:cNvPr id="8" name="正方形/長方形 7"/>
          <p:cNvSpPr/>
          <p:nvPr/>
        </p:nvSpPr>
        <p:spPr>
          <a:xfrm>
            <a:off x="1604122" y="1666408"/>
            <a:ext cx="923731" cy="334528"/>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604121" y="1998532"/>
            <a:ext cx="1546709" cy="35083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711628" y="4378701"/>
            <a:ext cx="1086860" cy="210273"/>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6880952" y="6535166"/>
            <a:ext cx="427059" cy="210273"/>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3450538" y="2000936"/>
            <a:ext cx="790505" cy="323505"/>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745669" y="2349362"/>
            <a:ext cx="405161" cy="369332"/>
          </a:xfrm>
          <a:prstGeom prst="rect">
            <a:avLst/>
          </a:prstGeom>
          <a:noFill/>
        </p:spPr>
        <p:txBody>
          <a:bodyPr wrap="square" rtlCol="0">
            <a:spAutoFit/>
          </a:bodyPr>
          <a:lstStyle/>
          <a:p>
            <a:r>
              <a:rPr kumimoji="1" lang="en-US" altLang="ja-JP" b="1" dirty="0">
                <a:solidFill>
                  <a:srgbClr val="FF0000"/>
                </a:solidFill>
              </a:rPr>
              <a:t>①</a:t>
            </a:r>
            <a:endParaRPr kumimoji="1" lang="ja-JP" altLang="en-US" b="1" dirty="0">
              <a:solidFill>
                <a:srgbClr val="FF0000"/>
              </a:solidFill>
            </a:endParaRPr>
          </a:p>
        </p:txBody>
      </p:sp>
      <p:sp>
        <p:nvSpPr>
          <p:cNvPr id="14" name="テキスト ボックス 13"/>
          <p:cNvSpPr txBox="1"/>
          <p:nvPr/>
        </p:nvSpPr>
        <p:spPr>
          <a:xfrm>
            <a:off x="4669648" y="4588974"/>
            <a:ext cx="405161" cy="369332"/>
          </a:xfrm>
          <a:prstGeom prst="rect">
            <a:avLst/>
          </a:prstGeom>
          <a:noFill/>
        </p:spPr>
        <p:txBody>
          <a:bodyPr wrap="square" rtlCol="0">
            <a:spAutoFit/>
          </a:bodyPr>
          <a:lstStyle/>
          <a:p>
            <a:r>
              <a:rPr kumimoji="1" lang="en-US" altLang="ja-JP" b="1" dirty="0">
                <a:solidFill>
                  <a:srgbClr val="FF0000"/>
                </a:solidFill>
              </a:rPr>
              <a:t>②</a:t>
            </a:r>
            <a:endParaRPr kumimoji="1" lang="ja-JP" altLang="en-US" b="1" dirty="0">
              <a:solidFill>
                <a:srgbClr val="FF0000"/>
              </a:solidFill>
            </a:endParaRPr>
          </a:p>
        </p:txBody>
      </p:sp>
      <p:sp>
        <p:nvSpPr>
          <p:cNvPr id="15" name="テキスト ボックス 14"/>
          <p:cNvSpPr txBox="1"/>
          <p:nvPr/>
        </p:nvSpPr>
        <p:spPr>
          <a:xfrm>
            <a:off x="6921436" y="6149458"/>
            <a:ext cx="405161" cy="369332"/>
          </a:xfrm>
          <a:prstGeom prst="rect">
            <a:avLst/>
          </a:prstGeom>
          <a:noFill/>
        </p:spPr>
        <p:txBody>
          <a:bodyPr wrap="square" rtlCol="0">
            <a:spAutoFit/>
          </a:bodyPr>
          <a:lstStyle/>
          <a:p>
            <a:r>
              <a:rPr kumimoji="1" lang="en-US" altLang="ja-JP" b="1" dirty="0">
                <a:solidFill>
                  <a:srgbClr val="FF0000"/>
                </a:solidFill>
              </a:rPr>
              <a:t>④</a:t>
            </a:r>
            <a:endParaRPr kumimoji="1" lang="ja-JP" altLang="en-US" b="1" dirty="0">
              <a:solidFill>
                <a:srgbClr val="FF0000"/>
              </a:solidFill>
            </a:endParaRPr>
          </a:p>
        </p:txBody>
      </p:sp>
      <p:sp>
        <p:nvSpPr>
          <p:cNvPr id="16" name="正方形/長方形 15"/>
          <p:cNvSpPr/>
          <p:nvPr/>
        </p:nvSpPr>
        <p:spPr>
          <a:xfrm>
            <a:off x="6553200" y="5218088"/>
            <a:ext cx="427059" cy="210273"/>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5955316" y="4771477"/>
            <a:ext cx="2157524" cy="369332"/>
          </a:xfrm>
          <a:prstGeom prst="rect">
            <a:avLst/>
          </a:prstGeom>
          <a:solidFill>
            <a:schemeClr val="bg1"/>
          </a:solidFill>
        </p:spPr>
        <p:txBody>
          <a:bodyPr wrap="square" rtlCol="0">
            <a:spAutoFit/>
          </a:bodyPr>
          <a:lstStyle/>
          <a:p>
            <a:r>
              <a:rPr kumimoji="1" lang="en-US" altLang="ja-JP" b="1" dirty="0">
                <a:solidFill>
                  <a:srgbClr val="FF0000"/>
                </a:solidFill>
              </a:rPr>
              <a:t>③</a:t>
            </a:r>
            <a:r>
              <a:rPr kumimoji="1" lang="ja-JP" altLang="en-US" b="1" dirty="0">
                <a:solidFill>
                  <a:srgbClr val="FF0000"/>
                </a:solidFill>
              </a:rPr>
              <a:t>　</a:t>
            </a:r>
            <a:r>
              <a:rPr kumimoji="1" lang="en-US" altLang="ja-JP" b="1" dirty="0">
                <a:solidFill>
                  <a:srgbClr val="FF0000"/>
                </a:solidFill>
              </a:rPr>
              <a:t>0.2</a:t>
            </a:r>
            <a:r>
              <a:rPr kumimoji="1" lang="ja-JP" altLang="en-US" b="1" dirty="0">
                <a:solidFill>
                  <a:srgbClr val="FF0000"/>
                </a:solidFill>
              </a:rPr>
              <a:t>くらいに調整</a:t>
            </a: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42</a:t>
            </a:fld>
            <a:endParaRPr kumimoji="1" lang="ja-JP" altLang="en-US"/>
          </a:p>
        </p:txBody>
      </p:sp>
    </p:spTree>
    <p:extLst>
      <p:ext uri="{BB962C8B-B14F-4D97-AF65-F5344CB8AC3E}">
        <p14:creationId xmlns:p14="http://schemas.microsoft.com/office/powerpoint/2010/main" val="1533941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VMD</a:t>
            </a:r>
            <a:r>
              <a:rPr lang="ja-JP" altLang="en-US" dirty="0"/>
              <a:t>で可視化する</a:t>
            </a:r>
            <a:r>
              <a:rPr lang="ja-JP" altLang="en-US"/>
              <a:t>（１７）</a:t>
            </a:r>
            <a:endParaRPr kumimoji="1" lang="ja-JP" altLang="en-US" dirty="0"/>
          </a:p>
        </p:txBody>
      </p:sp>
      <p:sp>
        <p:nvSpPr>
          <p:cNvPr id="3" name="コンテンツ プレースホルダー 2"/>
          <p:cNvSpPr>
            <a:spLocks noGrp="1"/>
          </p:cNvSpPr>
          <p:nvPr>
            <p:ph idx="1"/>
          </p:nvPr>
        </p:nvSpPr>
        <p:spPr>
          <a:xfrm>
            <a:off x="457200" y="761965"/>
            <a:ext cx="8229600" cy="615925"/>
          </a:xfrm>
        </p:spPr>
        <p:txBody>
          <a:bodyPr>
            <a:normAutofit/>
          </a:bodyPr>
          <a:lstStyle/>
          <a:p>
            <a:r>
              <a:rPr lang="ja-JP" altLang="en-US" sz="2400" dirty="0"/>
              <a:t>ディスプレイ（</a:t>
            </a:r>
            <a:r>
              <a:rPr lang="en-US" altLang="ja-JP" sz="2400"/>
              <a:t>VDW</a:t>
            </a:r>
            <a:r>
              <a:rPr lang="ja-JP" altLang="en-US" sz="2400"/>
              <a:t>の</a:t>
            </a:r>
            <a:r>
              <a:rPr lang="ja-JP" altLang="en-US" sz="2400" dirty="0"/>
              <a:t>表示）</a:t>
            </a:r>
            <a:endParaRPr kumimoji="1" lang="en-US" altLang="ja-JP" sz="2400" dirty="0"/>
          </a:p>
        </p:txBody>
      </p:sp>
      <p:pic>
        <p:nvPicPr>
          <p:cNvPr id="6" name="図 5" descr="スクリーンショット 2016-08-02 4.2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635" y="1260665"/>
            <a:ext cx="5462270" cy="5516245"/>
          </a:xfrm>
          <a:prstGeom prst="rect">
            <a:avLst/>
          </a:prstGeom>
        </p:spPr>
      </p:pic>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43</a:t>
            </a:fld>
            <a:endParaRPr kumimoji="1" lang="ja-JP" altLang="en-US"/>
          </a:p>
        </p:txBody>
      </p:sp>
    </p:spTree>
    <p:extLst>
      <p:ext uri="{BB962C8B-B14F-4D97-AF65-F5344CB8AC3E}">
        <p14:creationId xmlns:p14="http://schemas.microsoft.com/office/powerpoint/2010/main" val="2448917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VMD</a:t>
            </a:r>
            <a:r>
              <a:rPr lang="ja-JP" altLang="en-US" dirty="0"/>
              <a:t>で可視化する</a:t>
            </a:r>
            <a:r>
              <a:rPr lang="ja-JP" altLang="en-US"/>
              <a:t>（１８）</a:t>
            </a:r>
            <a:endParaRPr kumimoji="1" lang="ja-JP" altLang="en-US" dirty="0"/>
          </a:p>
        </p:txBody>
      </p:sp>
      <p:sp>
        <p:nvSpPr>
          <p:cNvPr id="3" name="コンテンツ プレースホルダー 2"/>
          <p:cNvSpPr>
            <a:spLocks noGrp="1"/>
          </p:cNvSpPr>
          <p:nvPr>
            <p:ph idx="1"/>
          </p:nvPr>
        </p:nvSpPr>
        <p:spPr>
          <a:xfrm>
            <a:off x="457200" y="761965"/>
            <a:ext cx="8229600" cy="615925"/>
          </a:xfrm>
        </p:spPr>
        <p:txBody>
          <a:bodyPr>
            <a:normAutofit/>
          </a:bodyPr>
          <a:lstStyle/>
          <a:p>
            <a:r>
              <a:rPr lang="en-US" altLang="en-US" sz="2400" dirty="0"/>
              <a:t>MD</a:t>
            </a:r>
            <a:r>
              <a:rPr lang="ja-JP" altLang="en-US" sz="2400" dirty="0"/>
              <a:t>スタート</a:t>
            </a:r>
            <a:endParaRPr kumimoji="1" lang="en-US" altLang="ja-JP" sz="2400" dirty="0"/>
          </a:p>
        </p:txBody>
      </p:sp>
      <p:pic>
        <p:nvPicPr>
          <p:cNvPr id="6" name="図 5" descr="スクリーンショット 2016-07-24 22.53.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366" y="1243878"/>
            <a:ext cx="6032500" cy="2832100"/>
          </a:xfrm>
          <a:prstGeom prst="rect">
            <a:avLst/>
          </a:prstGeom>
        </p:spPr>
      </p:pic>
      <p:sp>
        <p:nvSpPr>
          <p:cNvPr id="7" name="正方形/長方形 6"/>
          <p:cNvSpPr/>
          <p:nvPr/>
        </p:nvSpPr>
        <p:spPr>
          <a:xfrm>
            <a:off x="6460759" y="3743673"/>
            <a:ext cx="296107" cy="308341"/>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098917" y="4087157"/>
            <a:ext cx="1616427" cy="369332"/>
          </a:xfrm>
          <a:prstGeom prst="rect">
            <a:avLst/>
          </a:prstGeom>
          <a:noFill/>
        </p:spPr>
        <p:txBody>
          <a:bodyPr wrap="square" rtlCol="0">
            <a:spAutoFit/>
          </a:bodyPr>
          <a:lstStyle/>
          <a:p>
            <a:r>
              <a:rPr kumimoji="1" lang="ja-JP" altLang="en-US" dirty="0">
                <a:solidFill>
                  <a:srgbClr val="FF0000"/>
                </a:solidFill>
              </a:rPr>
              <a:t>ここをクリック</a:t>
            </a:r>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44</a:t>
            </a:fld>
            <a:endParaRPr kumimoji="1" lang="ja-JP" altLang="en-US"/>
          </a:p>
        </p:txBody>
      </p:sp>
    </p:spTree>
    <p:extLst>
      <p:ext uri="{BB962C8B-B14F-4D97-AF65-F5344CB8AC3E}">
        <p14:creationId xmlns:p14="http://schemas.microsoft.com/office/powerpoint/2010/main" val="3169107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1143000"/>
          </a:xfrm>
        </p:spPr>
        <p:txBody>
          <a:bodyPr/>
          <a:lstStyle/>
          <a:p>
            <a:r>
              <a:rPr lang="en-US" altLang="ja-JP" dirty="0"/>
              <a:t>micelle</a:t>
            </a:r>
            <a:r>
              <a:rPr lang="ja-JP" altLang="en-US" dirty="0"/>
              <a:t> と </a:t>
            </a:r>
            <a:r>
              <a:rPr lang="en-US" altLang="ja-JP" dirty="0"/>
              <a:t>colloid</a:t>
            </a:r>
            <a:r>
              <a:rPr lang="ja-JP" altLang="en-US" dirty="0"/>
              <a:t> の可視化の課題</a:t>
            </a:r>
            <a:endParaRPr kumimoji="1" lang="ja-JP" altLang="en-US" dirty="0"/>
          </a:p>
        </p:txBody>
      </p:sp>
      <p:sp>
        <p:nvSpPr>
          <p:cNvPr id="6" name="Rectangle 4"/>
          <p:cNvSpPr txBox="1">
            <a:spLocks noChangeArrowheads="1"/>
          </p:cNvSpPr>
          <p:nvPr/>
        </p:nvSpPr>
        <p:spPr>
          <a:xfrm>
            <a:off x="152399" y="1295400"/>
            <a:ext cx="8856821" cy="5410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514350" indent="-514350">
              <a:buFont typeface="+mj-lt"/>
              <a:buAutoNum type="arabicPeriod"/>
            </a:pPr>
            <a:r>
              <a:rPr lang="en-US" altLang="ja-JP" sz="2800" dirty="0"/>
              <a:t>micelle </a:t>
            </a:r>
            <a:r>
              <a:rPr lang="ja-JP" altLang="en-US" sz="2800" dirty="0"/>
              <a:t>と</a:t>
            </a:r>
            <a:r>
              <a:rPr lang="en-US" altLang="ja-JP" sz="2800" dirty="0"/>
              <a:t> colloid </a:t>
            </a:r>
            <a:r>
              <a:rPr lang="ja-JP" altLang="en-US" sz="2800" dirty="0"/>
              <a:t>に対しても </a:t>
            </a:r>
            <a:r>
              <a:rPr lang="en-US" altLang="ja-JP" sz="2800" dirty="0"/>
              <a:t>dump</a:t>
            </a:r>
            <a:r>
              <a:rPr lang="ja-JP" altLang="en-US" sz="2800" dirty="0"/>
              <a:t>ファイルを出力</a:t>
            </a:r>
            <a:endParaRPr lang="en-US" altLang="ja-JP" sz="2800" dirty="0"/>
          </a:p>
          <a:p>
            <a:pPr marL="514350" indent="-514350">
              <a:buFont typeface="+mj-lt"/>
              <a:buAutoNum type="arabicPeriod"/>
            </a:pPr>
            <a:r>
              <a:rPr lang="en-US" altLang="ja-JP" sz="2800" dirty="0"/>
              <a:t>micelle </a:t>
            </a:r>
            <a:r>
              <a:rPr lang="ja-JP" altLang="en-US" sz="2800" dirty="0"/>
              <a:t>と</a:t>
            </a:r>
            <a:r>
              <a:rPr lang="en-US" altLang="ja-JP" sz="2800" dirty="0"/>
              <a:t> colloid</a:t>
            </a:r>
            <a:r>
              <a:rPr lang="en-US" altLang="en-US" sz="2800" dirty="0"/>
              <a:t> </a:t>
            </a:r>
            <a:r>
              <a:rPr lang="ja-JP" altLang="en-US" sz="2800" dirty="0"/>
              <a:t>の </a:t>
            </a:r>
            <a:r>
              <a:rPr lang="en-US" altLang="ja-JP" sz="2800" dirty="0"/>
              <a:t>dump</a:t>
            </a:r>
            <a:r>
              <a:rPr lang="ja-JP" altLang="en-US" sz="2800" dirty="0"/>
              <a:t>ファイルを</a:t>
            </a:r>
            <a:r>
              <a:rPr lang="en-US" altLang="ja-JP" sz="2800" dirty="0"/>
              <a:t>VMD</a:t>
            </a:r>
            <a:r>
              <a:rPr lang="ja-JP" altLang="en-US" sz="2800" dirty="0"/>
              <a:t>で可視化</a:t>
            </a:r>
            <a:endParaRPr lang="en-US" altLang="ja-JP" sz="2800" dirty="0"/>
          </a:p>
          <a:p>
            <a:endParaRPr lang="en-US" altLang="ja-JP"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45</a:t>
            </a:fld>
            <a:endParaRPr kumimoji="1" lang="ja-JP" altLang="en-US"/>
          </a:p>
        </p:txBody>
      </p:sp>
    </p:spTree>
    <p:extLst>
      <p:ext uri="{BB962C8B-B14F-4D97-AF65-F5344CB8AC3E}">
        <p14:creationId xmlns:p14="http://schemas.microsoft.com/office/powerpoint/2010/main" val="56623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899872" y="20852"/>
            <a:ext cx="7154161" cy="647542"/>
          </a:xfrm>
        </p:spPr>
        <p:txBody>
          <a:bodyPr>
            <a:normAutofit/>
          </a:bodyPr>
          <a:lstStyle/>
          <a:p>
            <a:r>
              <a:rPr lang="en-US" altLang="ja-JP" sz="3600" dirty="0"/>
              <a:t>micelle</a:t>
            </a:r>
            <a:r>
              <a:rPr lang="ja-JP" altLang="en-US" sz="3600" dirty="0"/>
              <a:t> の可視化（１）</a:t>
            </a:r>
            <a:endParaRPr kumimoji="1" lang="ja-JP" altLang="en-US" sz="3600" dirty="0"/>
          </a:p>
        </p:txBody>
      </p:sp>
      <p:sp>
        <p:nvSpPr>
          <p:cNvPr id="33" name="テキスト ボックス 32"/>
          <p:cNvSpPr txBox="1"/>
          <p:nvPr/>
        </p:nvSpPr>
        <p:spPr>
          <a:xfrm>
            <a:off x="323494" y="832216"/>
            <a:ext cx="7976256" cy="6001644"/>
          </a:xfrm>
          <a:prstGeom prst="rect">
            <a:avLst/>
          </a:prstGeom>
          <a:noFill/>
          <a:ln w="19050">
            <a:solidFill>
              <a:schemeClr val="tx1"/>
            </a:solidFill>
          </a:ln>
        </p:spPr>
        <p:txBody>
          <a:bodyPr wrap="square" rtlCol="0">
            <a:spAutoFit/>
          </a:bodyPr>
          <a:lstStyle/>
          <a:p>
            <a:r>
              <a:rPr lang="de-DE" altLang="ja-JP" sz="1600" dirty="0">
                <a:latin typeface="Courier"/>
                <a:cs typeface="Courier"/>
              </a:rPr>
              <a:t># 2d </a:t>
            </a:r>
            <a:r>
              <a:rPr lang="de-DE" altLang="ja-JP" sz="1600" dirty="0" err="1">
                <a:latin typeface="Courier"/>
                <a:cs typeface="Courier"/>
              </a:rPr>
              <a:t>micelle</a:t>
            </a:r>
            <a:r>
              <a:rPr lang="de-DE" altLang="ja-JP" sz="1600" dirty="0">
                <a:latin typeface="Courier"/>
                <a:cs typeface="Courier"/>
              </a:rPr>
              <a:t> </a:t>
            </a:r>
            <a:r>
              <a:rPr lang="de-DE" altLang="ja-JP" sz="1600" dirty="0" err="1">
                <a:latin typeface="Courier"/>
                <a:cs typeface="Courier"/>
              </a:rPr>
              <a:t>simulation</a:t>
            </a:r>
            <a:endParaRPr lang="de-DE" altLang="ja-JP" sz="1600" dirty="0">
              <a:latin typeface="Courier"/>
              <a:cs typeface="Courier"/>
            </a:endParaRPr>
          </a:p>
          <a:p>
            <a:endParaRPr lang="de-DE" altLang="ja-JP" sz="1600" dirty="0">
              <a:latin typeface="Courier"/>
              <a:cs typeface="Courier"/>
            </a:endParaRPr>
          </a:p>
          <a:p>
            <a:r>
              <a:rPr lang="de-DE" altLang="ja-JP" sz="1600" dirty="0" err="1">
                <a:latin typeface="Courier"/>
                <a:cs typeface="Courier"/>
              </a:rPr>
              <a:t>dimension</a:t>
            </a:r>
            <a:r>
              <a:rPr lang="de-DE" altLang="ja-JP" sz="1600" dirty="0">
                <a:latin typeface="Courier"/>
                <a:cs typeface="Courier"/>
              </a:rPr>
              <a:t>	2</a:t>
            </a:r>
          </a:p>
          <a:p>
            <a:endParaRPr lang="de-DE" altLang="ja-JP" sz="1600" dirty="0">
              <a:latin typeface="Courier"/>
              <a:cs typeface="Courier"/>
            </a:endParaRPr>
          </a:p>
          <a:p>
            <a:r>
              <a:rPr lang="de-DE" altLang="ja-JP" sz="1600" dirty="0" err="1">
                <a:latin typeface="Courier"/>
                <a:cs typeface="Courier"/>
              </a:rPr>
              <a:t>neighbor</a:t>
            </a:r>
            <a:r>
              <a:rPr lang="de-DE" altLang="ja-JP" sz="1600" dirty="0">
                <a:latin typeface="Courier"/>
                <a:cs typeface="Courier"/>
              </a:rPr>
              <a:t>	0.3 bin</a:t>
            </a:r>
          </a:p>
          <a:p>
            <a:r>
              <a:rPr lang="de-DE" altLang="ja-JP" sz="1600" dirty="0" err="1">
                <a:latin typeface="Courier"/>
                <a:cs typeface="Courier"/>
              </a:rPr>
              <a:t>neigh_modify</a:t>
            </a:r>
            <a:r>
              <a:rPr lang="de-DE" altLang="ja-JP" sz="1600" dirty="0">
                <a:latin typeface="Courier"/>
                <a:cs typeface="Courier"/>
              </a:rPr>
              <a:t>	</a:t>
            </a:r>
            <a:r>
              <a:rPr lang="de-DE" altLang="ja-JP" sz="1600" dirty="0" err="1">
                <a:latin typeface="Courier"/>
                <a:cs typeface="Courier"/>
              </a:rPr>
              <a:t>delay</a:t>
            </a:r>
            <a:r>
              <a:rPr lang="de-DE" altLang="ja-JP" sz="1600" dirty="0">
                <a:latin typeface="Courier"/>
                <a:cs typeface="Courier"/>
              </a:rPr>
              <a:t> 5</a:t>
            </a:r>
          </a:p>
          <a:p>
            <a:endParaRPr lang="de-DE" altLang="ja-JP" sz="1600" dirty="0">
              <a:latin typeface="Courier"/>
              <a:cs typeface="Courier"/>
            </a:endParaRPr>
          </a:p>
          <a:p>
            <a:r>
              <a:rPr lang="de-DE" altLang="ja-JP" sz="1600" dirty="0" err="1">
                <a:latin typeface="Courier"/>
                <a:cs typeface="Courier"/>
              </a:rPr>
              <a:t>atom_style</a:t>
            </a:r>
            <a:r>
              <a:rPr lang="de-DE" altLang="ja-JP" sz="1600" dirty="0">
                <a:latin typeface="Courier"/>
                <a:cs typeface="Courier"/>
              </a:rPr>
              <a:t>	</a:t>
            </a:r>
            <a:r>
              <a:rPr lang="de-DE" altLang="ja-JP" sz="1600" dirty="0" err="1">
                <a:latin typeface="Courier"/>
                <a:cs typeface="Courier"/>
              </a:rPr>
              <a:t>bond</a:t>
            </a:r>
            <a:endParaRPr lang="de-DE" altLang="ja-JP" sz="1600" dirty="0">
              <a:latin typeface="Courier"/>
              <a:cs typeface="Courier"/>
            </a:endParaRPr>
          </a:p>
          <a:p>
            <a:endParaRPr lang="de-DE" altLang="ja-JP" sz="1600" dirty="0">
              <a:latin typeface="Courier"/>
              <a:cs typeface="Courier"/>
            </a:endParaRPr>
          </a:p>
          <a:p>
            <a:r>
              <a:rPr lang="de-DE" altLang="ja-JP" sz="1600" dirty="0">
                <a:latin typeface="Courier"/>
                <a:cs typeface="Courier"/>
              </a:rPr>
              <a:t># Soft potential push-off</a:t>
            </a:r>
          </a:p>
          <a:p>
            <a:endParaRPr lang="de-DE" altLang="ja-JP" sz="1600" dirty="0">
              <a:latin typeface="Courier"/>
              <a:cs typeface="Courier"/>
            </a:endParaRPr>
          </a:p>
          <a:p>
            <a:r>
              <a:rPr lang="de-DE" altLang="ja-JP" sz="1600" dirty="0" err="1">
                <a:latin typeface="Courier"/>
                <a:cs typeface="Courier"/>
              </a:rPr>
              <a:t>read_data</a:t>
            </a:r>
            <a:r>
              <a:rPr lang="de-DE" altLang="ja-JP" sz="1600" dirty="0">
                <a:latin typeface="Courier"/>
                <a:cs typeface="Courier"/>
              </a:rPr>
              <a:t>	</a:t>
            </a:r>
            <a:r>
              <a:rPr lang="de-DE" altLang="ja-JP" sz="1600" dirty="0" err="1">
                <a:latin typeface="Courier"/>
                <a:cs typeface="Courier"/>
              </a:rPr>
              <a:t>data.micelle</a:t>
            </a:r>
            <a:endParaRPr lang="de-DE" altLang="ja-JP" sz="1600" dirty="0">
              <a:latin typeface="Courier"/>
              <a:cs typeface="Courier"/>
            </a:endParaRPr>
          </a:p>
          <a:p>
            <a:r>
              <a:rPr lang="de-DE" altLang="ja-JP" sz="1600" dirty="0" err="1">
                <a:latin typeface="Courier"/>
                <a:cs typeface="Courier"/>
              </a:rPr>
              <a:t>special_bonds</a:t>
            </a:r>
            <a:r>
              <a:rPr lang="de-DE" altLang="ja-JP" sz="1600" dirty="0">
                <a:latin typeface="Courier"/>
                <a:cs typeface="Courier"/>
              </a:rPr>
              <a:t>	</a:t>
            </a:r>
            <a:r>
              <a:rPr lang="de-DE" altLang="ja-JP" sz="1600" dirty="0" err="1">
                <a:latin typeface="Courier"/>
                <a:cs typeface="Courier"/>
              </a:rPr>
              <a:t>fene</a:t>
            </a:r>
            <a:endParaRPr lang="is-IS" altLang="ja-JP" sz="1600" dirty="0">
              <a:latin typeface="Courier"/>
              <a:cs typeface="Courier"/>
            </a:endParaRPr>
          </a:p>
          <a:p>
            <a:endParaRPr lang="is-IS" altLang="ja-JP" sz="1600" dirty="0">
              <a:latin typeface="Courier"/>
              <a:cs typeface="Courier"/>
            </a:endParaRPr>
          </a:p>
          <a:p>
            <a:r>
              <a:rPr lang="is-IS" altLang="ja-JP" sz="1600" dirty="0">
                <a:latin typeface="Courier"/>
                <a:cs typeface="Courier"/>
              </a:rPr>
              <a:t>…</a:t>
            </a:r>
          </a:p>
          <a:p>
            <a:endParaRPr lang="is-IS" altLang="ja-JP" sz="1600" dirty="0">
              <a:latin typeface="Courier"/>
              <a:cs typeface="Courier"/>
            </a:endParaRPr>
          </a:p>
          <a:p>
            <a:r>
              <a:rPr lang="en-US" altLang="ja-JP" sz="1600" dirty="0">
                <a:latin typeface="Courier"/>
                <a:cs typeface="Courier"/>
              </a:rPr>
              <a:t>fix		1 all </a:t>
            </a:r>
            <a:r>
              <a:rPr lang="en-US" altLang="ja-JP" sz="1600" dirty="0" err="1">
                <a:latin typeface="Courier"/>
                <a:cs typeface="Courier"/>
              </a:rPr>
              <a:t>nve</a:t>
            </a:r>
            <a:endParaRPr lang="en-US" altLang="ja-JP" sz="1600" dirty="0">
              <a:latin typeface="Courier"/>
              <a:cs typeface="Courier"/>
            </a:endParaRPr>
          </a:p>
          <a:p>
            <a:endParaRPr lang="is-IS" altLang="ja-JP" sz="1600" dirty="0">
              <a:latin typeface="Courier"/>
              <a:cs typeface="Courier"/>
            </a:endParaRPr>
          </a:p>
          <a:p>
            <a:r>
              <a:rPr lang="is-IS" altLang="ja-JP" sz="1600" dirty="0">
                <a:latin typeface="Courier"/>
                <a:cs typeface="Courier"/>
              </a:rPr>
              <a:t>…</a:t>
            </a:r>
          </a:p>
          <a:p>
            <a:endParaRPr lang="de-DE" altLang="ja-JP" sz="1600" dirty="0">
              <a:latin typeface="Courier"/>
              <a:cs typeface="Courier"/>
            </a:endParaRPr>
          </a:p>
          <a:p>
            <a:r>
              <a:rPr lang="de-DE" altLang="ja-JP" sz="1600" dirty="0" err="1">
                <a:latin typeface="Courier"/>
                <a:cs typeface="Courier"/>
              </a:rPr>
              <a:t>thermo</a:t>
            </a:r>
            <a:r>
              <a:rPr lang="de-DE" altLang="ja-JP" sz="1600" dirty="0">
                <a:latin typeface="Courier"/>
                <a:cs typeface="Courier"/>
              </a:rPr>
              <a:t>		1000</a:t>
            </a:r>
          </a:p>
          <a:p>
            <a:endParaRPr lang="de-DE" altLang="ja-JP" sz="1600" dirty="0">
              <a:latin typeface="Courier"/>
              <a:cs typeface="Courier"/>
            </a:endParaRPr>
          </a:p>
          <a:p>
            <a:r>
              <a:rPr lang="de-DE" altLang="ja-JP" sz="1600" dirty="0" err="1">
                <a:latin typeface="Courier"/>
                <a:cs typeface="Courier"/>
              </a:rPr>
              <a:t>dump</a:t>
            </a:r>
            <a:r>
              <a:rPr lang="de-DE" altLang="ja-JP" sz="1600" dirty="0">
                <a:latin typeface="Courier"/>
                <a:cs typeface="Courier"/>
              </a:rPr>
              <a:t>		1 all </a:t>
            </a:r>
            <a:r>
              <a:rPr lang="de-DE" altLang="ja-JP" sz="1600" dirty="0" err="1">
                <a:latin typeface="Courier"/>
                <a:cs typeface="Courier"/>
              </a:rPr>
              <a:t>atom</a:t>
            </a:r>
            <a:r>
              <a:rPr lang="de-DE" altLang="ja-JP" sz="1600" dirty="0">
                <a:latin typeface="Courier"/>
                <a:cs typeface="Courier"/>
              </a:rPr>
              <a:t> 2000 </a:t>
            </a:r>
            <a:r>
              <a:rPr lang="de-DE" altLang="ja-JP" sz="1600" dirty="0" err="1">
                <a:latin typeface="Courier"/>
                <a:cs typeface="Courier"/>
              </a:rPr>
              <a:t>dump.micelle</a:t>
            </a:r>
            <a:endParaRPr lang="de-DE" altLang="ja-JP" sz="1600" dirty="0">
              <a:latin typeface="Courier"/>
              <a:cs typeface="Courier"/>
            </a:endParaRPr>
          </a:p>
          <a:p>
            <a:r>
              <a:rPr lang="is-IS" altLang="ja-JP" sz="1600" dirty="0">
                <a:latin typeface="Courier"/>
                <a:cs typeface="Courier"/>
              </a:rPr>
              <a:t>…</a:t>
            </a:r>
            <a:endParaRPr lang="de-DE" altLang="ja-JP" sz="1600" dirty="0">
              <a:latin typeface="Courier"/>
              <a:cs typeface="Courier"/>
            </a:endParaRPr>
          </a:p>
        </p:txBody>
      </p:sp>
      <p:sp>
        <p:nvSpPr>
          <p:cNvPr id="11" name="テキスト ボックス 10"/>
          <p:cNvSpPr txBox="1"/>
          <p:nvPr/>
        </p:nvSpPr>
        <p:spPr>
          <a:xfrm>
            <a:off x="2305624" y="1333774"/>
            <a:ext cx="1428671" cy="338554"/>
          </a:xfrm>
          <a:prstGeom prst="rect">
            <a:avLst/>
          </a:prstGeom>
          <a:noFill/>
        </p:spPr>
        <p:txBody>
          <a:bodyPr wrap="square" rtlCol="0">
            <a:spAutoFit/>
          </a:bodyPr>
          <a:lstStyle/>
          <a:p>
            <a:r>
              <a:rPr kumimoji="1" lang="en-US" altLang="ja-JP" sz="1600" b="1" dirty="0">
                <a:solidFill>
                  <a:schemeClr val="accent6"/>
                </a:solidFill>
              </a:rPr>
              <a:t>2</a:t>
            </a:r>
            <a:r>
              <a:rPr kumimoji="1" lang="ja-JP" altLang="en-US" sz="1600" b="1" dirty="0">
                <a:solidFill>
                  <a:schemeClr val="accent6"/>
                </a:solidFill>
              </a:rPr>
              <a:t>次元の計算</a:t>
            </a:r>
          </a:p>
        </p:txBody>
      </p:sp>
      <p:sp>
        <p:nvSpPr>
          <p:cNvPr id="13" name="テキスト ボックス 12"/>
          <p:cNvSpPr txBox="1"/>
          <p:nvPr/>
        </p:nvSpPr>
        <p:spPr>
          <a:xfrm>
            <a:off x="2873243" y="4708384"/>
            <a:ext cx="1946730" cy="338554"/>
          </a:xfrm>
          <a:prstGeom prst="rect">
            <a:avLst/>
          </a:prstGeom>
          <a:noFill/>
        </p:spPr>
        <p:txBody>
          <a:bodyPr wrap="square" rtlCol="0">
            <a:spAutoFit/>
          </a:bodyPr>
          <a:lstStyle/>
          <a:p>
            <a:r>
              <a:rPr lang="en-US" altLang="en-US" sz="1600" b="1" dirty="0" err="1">
                <a:solidFill>
                  <a:schemeClr val="accent6"/>
                </a:solidFill>
              </a:rPr>
              <a:t>NVEアンサンブル</a:t>
            </a:r>
            <a:endParaRPr kumimoji="1" lang="ja-JP" altLang="en-US" sz="1600" b="1" dirty="0">
              <a:solidFill>
                <a:schemeClr val="accent6"/>
              </a:solidFill>
            </a:endParaRPr>
          </a:p>
        </p:txBody>
      </p:sp>
      <p:sp>
        <p:nvSpPr>
          <p:cNvPr id="14" name="テキスト ボックス 13"/>
          <p:cNvSpPr txBox="1"/>
          <p:nvPr/>
        </p:nvSpPr>
        <p:spPr>
          <a:xfrm>
            <a:off x="3583842" y="3548851"/>
            <a:ext cx="4133262" cy="338554"/>
          </a:xfrm>
          <a:prstGeom prst="rect">
            <a:avLst/>
          </a:prstGeom>
          <a:noFill/>
        </p:spPr>
        <p:txBody>
          <a:bodyPr wrap="square" rtlCol="0">
            <a:spAutoFit/>
          </a:bodyPr>
          <a:lstStyle/>
          <a:p>
            <a:r>
              <a:rPr kumimoji="1" lang="ja-JP" altLang="en-US" sz="1600" b="1" dirty="0">
                <a:solidFill>
                  <a:schemeClr val="accent6"/>
                </a:solidFill>
              </a:rPr>
              <a:t>データファイル</a:t>
            </a:r>
            <a:r>
              <a:rPr kumimoji="1" lang="en-US" altLang="ja-JP" sz="1600" b="1" dirty="0">
                <a:solidFill>
                  <a:schemeClr val="accent6"/>
                </a:solidFill>
              </a:rPr>
              <a:t> </a:t>
            </a:r>
            <a:r>
              <a:rPr lang="de-DE" altLang="ja-JP" sz="1600" dirty="0" err="1">
                <a:solidFill>
                  <a:schemeClr val="accent6"/>
                </a:solidFill>
                <a:latin typeface="Courier"/>
                <a:cs typeface="Courier"/>
              </a:rPr>
              <a:t>data.micelle</a:t>
            </a:r>
            <a:r>
              <a:rPr lang="en-US" altLang="en-US" sz="1600" b="1" dirty="0">
                <a:solidFill>
                  <a:schemeClr val="accent6"/>
                </a:solidFill>
              </a:rPr>
              <a:t> </a:t>
            </a:r>
            <a:r>
              <a:rPr lang="ja-JP" altLang="en-US" sz="1600" b="1" dirty="0">
                <a:solidFill>
                  <a:schemeClr val="accent6"/>
                </a:solidFill>
              </a:rPr>
              <a:t>を読み込む</a:t>
            </a:r>
            <a:endParaRPr lang="de-DE" altLang="ja-JP" sz="1600" dirty="0">
              <a:solidFill>
                <a:schemeClr val="accent6"/>
              </a:solidFill>
              <a:latin typeface="Courier"/>
              <a:cs typeface="Courier"/>
            </a:endParaRPr>
          </a:p>
        </p:txBody>
      </p:sp>
      <p:sp>
        <p:nvSpPr>
          <p:cNvPr id="15" name="正方形/長方形 14"/>
          <p:cNvSpPr/>
          <p:nvPr/>
        </p:nvSpPr>
        <p:spPr>
          <a:xfrm>
            <a:off x="365358" y="6215064"/>
            <a:ext cx="4965444" cy="33840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116130" y="6183017"/>
            <a:ext cx="1130882" cy="400110"/>
          </a:xfrm>
          <a:prstGeom prst="rect">
            <a:avLst/>
          </a:prstGeom>
          <a:noFill/>
        </p:spPr>
        <p:txBody>
          <a:bodyPr wrap="square" rtlCol="0">
            <a:spAutoFit/>
          </a:bodyPr>
          <a:lstStyle/>
          <a:p>
            <a:r>
              <a:rPr kumimoji="1" lang="en-US" altLang="ja-JP" sz="2000" dirty="0">
                <a:solidFill>
                  <a:srgbClr val="FF0000"/>
                </a:solidFill>
              </a:rPr>
              <a:t># </a:t>
            </a:r>
            <a:r>
              <a:rPr kumimoji="1" lang="ja-JP" altLang="en-US" sz="2000" dirty="0">
                <a:solidFill>
                  <a:srgbClr val="FF0000"/>
                </a:solidFill>
              </a:rPr>
              <a:t>を取る</a:t>
            </a:r>
          </a:p>
        </p:txBody>
      </p:sp>
      <p:cxnSp>
        <p:nvCxnSpPr>
          <p:cNvPr id="17" name="直線矢印コネクタ 16"/>
          <p:cNvCxnSpPr/>
          <p:nvPr/>
        </p:nvCxnSpPr>
        <p:spPr>
          <a:xfrm flipH="1">
            <a:off x="5516658" y="6380969"/>
            <a:ext cx="563532"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pPr/>
              <a:t>46</a:t>
            </a:fld>
            <a:endParaRPr kumimoji="1" lang="ja-JP" altLang="en-US"/>
          </a:p>
        </p:txBody>
      </p:sp>
    </p:spTree>
    <p:extLst>
      <p:ext uri="{BB962C8B-B14F-4D97-AF65-F5344CB8AC3E}">
        <p14:creationId xmlns:p14="http://schemas.microsoft.com/office/powerpoint/2010/main" val="1159442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780"/>
            <a:ext cx="8229600" cy="711118"/>
          </a:xfrm>
        </p:spPr>
        <p:txBody>
          <a:bodyPr/>
          <a:lstStyle/>
          <a:p>
            <a:r>
              <a:rPr lang="en-US" altLang="ja-JP" dirty="0"/>
              <a:t>micelle</a:t>
            </a:r>
            <a:r>
              <a:rPr lang="ja-JP" altLang="en-US" dirty="0"/>
              <a:t> の可視化（２）</a:t>
            </a:r>
            <a:endParaRPr kumimoji="1" lang="ja-JP" altLang="en-US" dirty="0"/>
          </a:p>
        </p:txBody>
      </p:sp>
      <p:sp>
        <p:nvSpPr>
          <p:cNvPr id="3" name="コンテンツ プレースホルダー 2"/>
          <p:cNvSpPr>
            <a:spLocks noGrp="1"/>
          </p:cNvSpPr>
          <p:nvPr>
            <p:ph idx="1"/>
          </p:nvPr>
        </p:nvSpPr>
        <p:spPr>
          <a:xfrm>
            <a:off x="457200" y="702052"/>
            <a:ext cx="8229600" cy="6155947"/>
          </a:xfrm>
        </p:spPr>
        <p:txBody>
          <a:bodyPr>
            <a:normAutofit/>
          </a:bodyPr>
          <a:lstStyle/>
          <a:p>
            <a:r>
              <a:rPr lang="ja-JP" altLang="en-US" sz="2400" dirty="0"/>
              <a:t>編集した </a:t>
            </a:r>
            <a:r>
              <a:rPr lang="en-US" altLang="ja-JP" sz="2400" dirty="0" err="1"/>
              <a:t>in.micelle</a:t>
            </a:r>
            <a:r>
              <a:rPr lang="ja-JP" altLang="en-US" sz="2400" dirty="0"/>
              <a:t> の実行</a:t>
            </a:r>
            <a:br>
              <a:rPr lang="en-US" altLang="ja-JP" sz="2400" dirty="0"/>
            </a:br>
            <a:r>
              <a:rPr lang="en-US" altLang="en-US" sz="2000" dirty="0"/>
              <a:t>$ </a:t>
            </a:r>
            <a:r>
              <a:rPr lang="en-US" altLang="ja-JP" sz="2000" dirty="0" err="1"/>
              <a:t>lammps</a:t>
            </a:r>
            <a:r>
              <a:rPr lang="en-US" altLang="en-US" sz="2000" dirty="0"/>
              <a:t> &lt; </a:t>
            </a:r>
            <a:r>
              <a:rPr lang="en-US" altLang="en-US" sz="2000" dirty="0" err="1"/>
              <a:t>in.</a:t>
            </a:r>
            <a:r>
              <a:rPr lang="en-US" altLang="ja-JP" sz="2000" dirty="0" err="1"/>
              <a:t>micelle</a:t>
            </a:r>
            <a:br>
              <a:rPr lang="en-US" altLang="en-US" sz="2000" dirty="0"/>
            </a:br>
            <a:br>
              <a:rPr lang="en-US" altLang="en-US" sz="2400" dirty="0"/>
            </a:br>
            <a:br>
              <a:rPr lang="en-US" altLang="en-US" sz="2400" dirty="0"/>
            </a:br>
            <a:br>
              <a:rPr lang="en-US" altLang="en-US" sz="2400" dirty="0"/>
            </a:br>
            <a:endParaRPr lang="en-US" altLang="en-US" sz="2400" dirty="0"/>
          </a:p>
          <a:p>
            <a:r>
              <a:rPr lang="de-DE" altLang="ja-JP" sz="2400" dirty="0" err="1">
                <a:cs typeface="Courier"/>
              </a:rPr>
              <a:t>dump.micelle</a:t>
            </a:r>
            <a:r>
              <a:rPr lang="en-US" altLang="en-US" sz="2400" dirty="0"/>
              <a:t> というファイルができているか確認する。</a:t>
            </a:r>
            <a:br>
              <a:rPr lang="en-US" altLang="en-US" sz="2400" dirty="0"/>
            </a:br>
            <a:r>
              <a:rPr lang="en-US" altLang="en-US" sz="2000" dirty="0"/>
              <a:t>$ ls</a:t>
            </a:r>
            <a:br>
              <a:rPr lang="en-US" altLang="en-US" sz="2000" dirty="0"/>
            </a:br>
            <a:r>
              <a:rPr lang="en-US" altLang="en-US" sz="2000" dirty="0">
                <a:solidFill>
                  <a:srgbClr val="FF0000"/>
                </a:solidFill>
              </a:rPr>
              <a:t>﻿</a:t>
            </a:r>
            <a:r>
              <a:rPr lang="en-US" altLang="ja-JP" sz="2000" dirty="0" err="1">
                <a:solidFill>
                  <a:schemeClr val="tx1">
                    <a:lumMod val="50000"/>
                    <a:lumOff val="50000"/>
                  </a:schemeClr>
                </a:solidFill>
              </a:rPr>
              <a:t>data.micelle</a:t>
            </a:r>
            <a:r>
              <a:rPr lang="en-US" altLang="ja-JP" sz="2000" dirty="0">
                <a:solidFill>
                  <a:srgbClr val="FF0000"/>
                </a:solidFill>
              </a:rPr>
              <a:t>   </a:t>
            </a:r>
            <a:r>
              <a:rPr lang="en-US" altLang="ja-JP" sz="2000" dirty="0" err="1">
                <a:solidFill>
                  <a:srgbClr val="FF0000"/>
                </a:solidFill>
              </a:rPr>
              <a:t>dump.micelle</a:t>
            </a:r>
            <a:r>
              <a:rPr lang="en-US" altLang="ja-JP" sz="2000" dirty="0">
                <a:solidFill>
                  <a:schemeClr val="tx1">
                    <a:lumMod val="50000"/>
                    <a:lumOff val="50000"/>
                  </a:schemeClr>
                </a:solidFill>
              </a:rPr>
              <a:t>   log.5Oct16.micelle.g++.1.gz   </a:t>
            </a:r>
            <a:r>
              <a:rPr lang="en-US" altLang="ja-JP" sz="2000" dirty="0" err="1">
                <a:solidFill>
                  <a:schemeClr val="tx1">
                    <a:lumMod val="50000"/>
                    <a:lumOff val="50000"/>
                  </a:schemeClr>
                </a:solidFill>
              </a:rPr>
              <a:t>log.lammps</a:t>
            </a:r>
            <a:br>
              <a:rPr lang="en-US" altLang="ja-JP" sz="2000" dirty="0">
                <a:solidFill>
                  <a:schemeClr val="tx1">
                    <a:lumMod val="50000"/>
                    <a:lumOff val="50000"/>
                  </a:schemeClr>
                </a:solidFill>
              </a:rPr>
            </a:br>
            <a:r>
              <a:rPr lang="en-US" altLang="ja-JP" sz="2000" dirty="0" err="1">
                <a:solidFill>
                  <a:schemeClr val="tx1">
                    <a:lumMod val="50000"/>
                    <a:lumOff val="50000"/>
                  </a:schemeClr>
                </a:solidFill>
              </a:rPr>
              <a:t>def.micelle</a:t>
            </a:r>
            <a:r>
              <a:rPr lang="en-US" altLang="ja-JP" sz="2000" dirty="0">
                <a:solidFill>
                  <a:schemeClr val="tx1">
                    <a:lumMod val="50000"/>
                    <a:lumOff val="50000"/>
                  </a:schemeClr>
                </a:solidFill>
              </a:rPr>
              <a:t>    </a:t>
            </a:r>
            <a:r>
              <a:rPr lang="en-US" altLang="ja-JP" sz="2000" dirty="0" err="1">
                <a:solidFill>
                  <a:schemeClr val="tx1">
                    <a:lumMod val="50000"/>
                    <a:lumOff val="50000"/>
                  </a:schemeClr>
                </a:solidFill>
              </a:rPr>
              <a:t>in.micelle</a:t>
            </a:r>
            <a:r>
              <a:rPr lang="en-US" altLang="ja-JP" sz="2000" dirty="0">
                <a:solidFill>
                  <a:schemeClr val="tx1">
                    <a:lumMod val="50000"/>
                    <a:lumOff val="50000"/>
                  </a:schemeClr>
                </a:solidFill>
              </a:rPr>
              <a:t>    log.5Oct16.micelle.g++.4.gz</a:t>
            </a:r>
            <a:endParaRPr lang="en-US" altLang="en-US" sz="2000" dirty="0">
              <a:solidFill>
                <a:schemeClr val="tx1">
                  <a:lumMod val="50000"/>
                  <a:lumOff val="50000"/>
                </a:schemeClr>
              </a:solidFill>
            </a:endParaRPr>
          </a:p>
        </p:txBody>
      </p:sp>
      <p:sp>
        <p:nvSpPr>
          <p:cNvPr id="12" name="テキスト ボックス 11"/>
          <p:cNvSpPr txBox="1"/>
          <p:nvPr/>
        </p:nvSpPr>
        <p:spPr>
          <a:xfrm>
            <a:off x="839175" y="1779622"/>
            <a:ext cx="4210545" cy="1015663"/>
          </a:xfrm>
          <a:prstGeom prst="rect">
            <a:avLst/>
          </a:prstGeom>
          <a:noFill/>
          <a:ln w="25400">
            <a:solidFill>
              <a:srgbClr val="FF0000"/>
            </a:solidFill>
          </a:ln>
        </p:spPr>
        <p:txBody>
          <a:bodyPr wrap="square" rtlCol="0">
            <a:spAutoFit/>
          </a:bodyPr>
          <a:lstStyle/>
          <a:p>
            <a:r>
              <a:rPr kumimoji="1" lang="ja-JP" altLang="en-US" sz="2000" dirty="0">
                <a:solidFill>
                  <a:srgbClr val="000000"/>
                </a:solidFill>
              </a:rPr>
              <a:t>エラーメッセージなしで</a:t>
            </a:r>
            <a:endParaRPr kumimoji="1" lang="en-US" altLang="ja-JP" sz="2000" dirty="0">
              <a:solidFill>
                <a:srgbClr val="000000"/>
              </a:solidFill>
            </a:endParaRPr>
          </a:p>
          <a:p>
            <a:r>
              <a:rPr kumimoji="1" lang="en-US" altLang="ja-JP" sz="2000" dirty="0">
                <a:solidFill>
                  <a:srgbClr val="000000"/>
                </a:solidFill>
              </a:rPr>
              <a:t>Total</a:t>
            </a:r>
            <a:r>
              <a:rPr lang="en-US" altLang="en-US" sz="2000" dirty="0">
                <a:solidFill>
                  <a:srgbClr val="000000"/>
                </a:solidFill>
              </a:rPr>
              <a:t> wall time </a:t>
            </a:r>
            <a:r>
              <a:rPr lang="ja-JP" altLang="en-US" sz="2000" dirty="0">
                <a:solidFill>
                  <a:srgbClr val="000000"/>
                </a:solidFill>
              </a:rPr>
              <a:t>が表示されれば</a:t>
            </a:r>
            <a:endParaRPr lang="en-US" altLang="ja-JP" sz="2000" dirty="0">
              <a:solidFill>
                <a:srgbClr val="000000"/>
              </a:solidFill>
            </a:endParaRPr>
          </a:p>
          <a:p>
            <a:r>
              <a:rPr kumimoji="1" lang="ja-JP" altLang="en-US" sz="2000" dirty="0">
                <a:solidFill>
                  <a:srgbClr val="000000"/>
                </a:solidFill>
              </a:rPr>
              <a:t>正常終了</a:t>
            </a:r>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47</a:t>
            </a:fld>
            <a:endParaRPr kumimoji="1" lang="ja-JP" altLang="en-US"/>
          </a:p>
        </p:txBody>
      </p:sp>
    </p:spTree>
    <p:extLst>
      <p:ext uri="{BB962C8B-B14F-4D97-AF65-F5344CB8AC3E}">
        <p14:creationId xmlns:p14="http://schemas.microsoft.com/office/powerpoint/2010/main" val="365894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780"/>
            <a:ext cx="8229600" cy="711118"/>
          </a:xfrm>
        </p:spPr>
        <p:txBody>
          <a:bodyPr/>
          <a:lstStyle/>
          <a:p>
            <a:r>
              <a:rPr lang="en-US" altLang="ja-JP" dirty="0"/>
              <a:t>micelle</a:t>
            </a:r>
            <a:r>
              <a:rPr lang="ja-JP" altLang="en-US" dirty="0"/>
              <a:t> の可視化（３）</a:t>
            </a:r>
            <a:endParaRPr kumimoji="1" lang="ja-JP" altLang="en-US" dirty="0"/>
          </a:p>
        </p:txBody>
      </p:sp>
      <p:sp>
        <p:nvSpPr>
          <p:cNvPr id="3" name="コンテンツ プレースホルダー 2"/>
          <p:cNvSpPr>
            <a:spLocks noGrp="1"/>
          </p:cNvSpPr>
          <p:nvPr>
            <p:ph idx="1"/>
          </p:nvPr>
        </p:nvSpPr>
        <p:spPr>
          <a:xfrm>
            <a:off x="457200" y="702052"/>
            <a:ext cx="8068198" cy="6155947"/>
          </a:xfrm>
        </p:spPr>
        <p:txBody>
          <a:bodyPr>
            <a:normAutofit/>
          </a:bodyPr>
          <a:lstStyle/>
          <a:p>
            <a:r>
              <a:rPr lang="en-US" altLang="ja-JP" sz="2400" dirty="0" err="1"/>
              <a:t>dump.micelle</a:t>
            </a:r>
            <a:r>
              <a:rPr lang="en-US" altLang="ja-JP" sz="2400" dirty="0"/>
              <a:t>  </a:t>
            </a:r>
            <a:r>
              <a:rPr lang="ja-JP" altLang="en-US" sz="2400" dirty="0"/>
              <a:t>を開く</a:t>
            </a:r>
            <a:endParaRPr lang="en-US" altLang="en-US" sz="2000" dirty="0">
              <a:solidFill>
                <a:schemeClr val="tx1">
                  <a:lumMod val="50000"/>
                  <a:lumOff val="50000"/>
                </a:schemeClr>
              </a:solidFill>
            </a:endParaRPr>
          </a:p>
        </p:txBody>
      </p:sp>
      <p:pic>
        <p:nvPicPr>
          <p:cNvPr id="5" name="図 4" descr="スクリーンショット 2017-11-18 17.30.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83" y="1255170"/>
            <a:ext cx="5161280" cy="5394960"/>
          </a:xfrm>
          <a:prstGeom prst="rect">
            <a:avLst/>
          </a:prstGeom>
        </p:spPr>
      </p:pic>
      <p:sp>
        <p:nvSpPr>
          <p:cNvPr id="6" name="テキスト ボックス 5"/>
          <p:cNvSpPr txBox="1"/>
          <p:nvPr/>
        </p:nvSpPr>
        <p:spPr>
          <a:xfrm>
            <a:off x="5882480" y="1226632"/>
            <a:ext cx="2197700" cy="923330"/>
          </a:xfrm>
          <a:prstGeom prst="rect">
            <a:avLst/>
          </a:prstGeom>
          <a:noFill/>
        </p:spPr>
        <p:txBody>
          <a:bodyPr wrap="square" rtlCol="0">
            <a:spAutoFit/>
          </a:bodyPr>
          <a:lstStyle/>
          <a:p>
            <a:r>
              <a:rPr kumimoji="1" lang="ja-JP" altLang="en-US" dirty="0"/>
              <a:t>可視化をすると</a:t>
            </a:r>
            <a:endParaRPr kumimoji="1" lang="en-US" altLang="ja-JP" dirty="0"/>
          </a:p>
          <a:p>
            <a:r>
              <a:rPr lang="ja-JP" altLang="en-US" dirty="0"/>
              <a:t>計算している系が</a:t>
            </a:r>
            <a:endParaRPr lang="en-US" altLang="ja-JP" dirty="0"/>
          </a:p>
          <a:p>
            <a:r>
              <a:rPr kumimoji="1" lang="ja-JP" altLang="en-US" dirty="0"/>
              <a:t>わかりやすい。</a:t>
            </a:r>
          </a:p>
        </p:txBody>
      </p:sp>
      <p:sp>
        <p:nvSpPr>
          <p:cNvPr id="7" name="スライド番号プレースホルダー 6"/>
          <p:cNvSpPr>
            <a:spLocks noGrp="1"/>
          </p:cNvSpPr>
          <p:nvPr>
            <p:ph type="sldNum" sz="quarter" idx="12"/>
          </p:nvPr>
        </p:nvSpPr>
        <p:spPr/>
        <p:txBody>
          <a:bodyPr/>
          <a:lstStyle/>
          <a:p>
            <a:fld id="{AFDF1CC8-78FC-444A-A46F-F0C924EEE8AE}" type="slidenum">
              <a:rPr kumimoji="1" lang="ja-JP" altLang="en-US" smtClean="0"/>
              <a:pPr/>
              <a:t>48</a:t>
            </a:fld>
            <a:endParaRPr kumimoji="1" lang="ja-JP" altLang="en-US"/>
          </a:p>
        </p:txBody>
      </p:sp>
    </p:spTree>
    <p:extLst>
      <p:ext uri="{BB962C8B-B14F-4D97-AF65-F5344CB8AC3E}">
        <p14:creationId xmlns:p14="http://schemas.microsoft.com/office/powerpoint/2010/main" val="3210081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1143000"/>
          </a:xfrm>
        </p:spPr>
        <p:txBody>
          <a:bodyPr/>
          <a:lstStyle/>
          <a:p>
            <a:r>
              <a:rPr lang="en-US" altLang="ja-JP" dirty="0"/>
              <a:t>micelle </a:t>
            </a:r>
            <a:r>
              <a:rPr lang="ja-JP" altLang="en-US" dirty="0"/>
              <a:t>と</a:t>
            </a:r>
            <a:r>
              <a:rPr lang="en-US" altLang="ja-JP" dirty="0"/>
              <a:t> colloid </a:t>
            </a:r>
            <a:r>
              <a:rPr lang="ja-JP" altLang="en-US" dirty="0"/>
              <a:t>の</a:t>
            </a:r>
            <a:r>
              <a:rPr lang="en-US" altLang="ja-JP" dirty="0"/>
              <a:t>3</a:t>
            </a:r>
            <a:r>
              <a:rPr lang="ja-JP" altLang="en-US" dirty="0"/>
              <a:t>次元化</a:t>
            </a:r>
            <a:r>
              <a:rPr lang="en-US" altLang="en-US" dirty="0"/>
              <a:t>の</a:t>
            </a:r>
            <a:r>
              <a:rPr lang="ja-JP" altLang="en-US" dirty="0"/>
              <a:t>課題</a:t>
            </a:r>
          </a:p>
        </p:txBody>
      </p:sp>
      <p:sp>
        <p:nvSpPr>
          <p:cNvPr id="6" name="Rectangle 4"/>
          <p:cNvSpPr txBox="1">
            <a:spLocks noChangeArrowheads="1"/>
          </p:cNvSpPr>
          <p:nvPr/>
        </p:nvSpPr>
        <p:spPr>
          <a:xfrm>
            <a:off x="152399" y="1295400"/>
            <a:ext cx="8856821" cy="5410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514350" indent="-514350">
              <a:buFont typeface="+mj-lt"/>
              <a:buAutoNum type="arabicPeriod"/>
            </a:pPr>
            <a:r>
              <a:rPr lang="en-US" altLang="ja-JP" sz="2800" dirty="0"/>
              <a:t>2</a:t>
            </a:r>
            <a:r>
              <a:rPr lang="ja-JP" altLang="en-US" sz="2800" dirty="0"/>
              <a:t>次元の</a:t>
            </a:r>
            <a:r>
              <a:rPr lang="en-US" altLang="ja-JP" sz="2800" dirty="0"/>
              <a:t> micelle </a:t>
            </a:r>
            <a:r>
              <a:rPr lang="ja-JP" altLang="en-US" sz="2800" dirty="0"/>
              <a:t>と</a:t>
            </a:r>
            <a:r>
              <a:rPr lang="en-US" altLang="ja-JP" sz="2800" dirty="0"/>
              <a:t> colloid </a:t>
            </a:r>
            <a:r>
              <a:rPr lang="ja-JP" altLang="en-US" sz="2800" dirty="0"/>
              <a:t>が、</a:t>
            </a:r>
            <a:r>
              <a:rPr lang="en-US" altLang="ja-JP" sz="2800" dirty="0"/>
              <a:t>3</a:t>
            </a:r>
            <a:r>
              <a:rPr lang="ja-JP" altLang="en-US" sz="2800" dirty="0"/>
              <a:t>次元になるように入力ファイルを編集する</a:t>
            </a:r>
            <a:endParaRPr lang="en-US" altLang="ja-JP" sz="2800" dirty="0"/>
          </a:p>
          <a:p>
            <a:pPr marL="514350" indent="-514350">
              <a:buFont typeface="+mj-lt"/>
              <a:buAutoNum type="arabicPeriod"/>
            </a:pPr>
            <a:r>
              <a:rPr lang="ja-JP" altLang="en-US" sz="2800" dirty="0"/>
              <a:t>こられの結果を</a:t>
            </a:r>
            <a:r>
              <a:rPr lang="en-US" altLang="ja-JP" sz="2800" dirty="0"/>
              <a:t>VMD</a:t>
            </a:r>
            <a:r>
              <a:rPr lang="ja-JP" altLang="en-US" sz="2800" dirty="0"/>
              <a:t>で可視化する</a:t>
            </a:r>
            <a:br>
              <a:rPr lang="en-US" altLang="ja-JP" sz="2800" dirty="0"/>
            </a:br>
            <a:br>
              <a:rPr lang="en-US" altLang="ja-JP" sz="2800" dirty="0"/>
            </a:br>
            <a:endParaRPr lang="en-US" altLang="ja-JP" sz="2800" dirty="0"/>
          </a:p>
          <a:p>
            <a:r>
              <a:rPr lang="ja-JP" altLang="en-US" sz="2400" dirty="0"/>
              <a:t>作業ディレクトリを作る。</a:t>
            </a:r>
            <a:r>
              <a:rPr lang="en-US" altLang="ja-JP" sz="2400" dirty="0"/>
              <a:t> (</a:t>
            </a:r>
            <a:r>
              <a:rPr lang="ja-JP" altLang="en-US" sz="2400" dirty="0"/>
              <a:t>例</a:t>
            </a:r>
            <a:r>
              <a:rPr lang="en-US" altLang="ja-JP" sz="2400" dirty="0"/>
              <a:t>: $HOME/</a:t>
            </a:r>
            <a:r>
              <a:rPr lang="en-US" altLang="ja-JP" sz="2400" dirty="0" err="1"/>
              <a:t>lammps</a:t>
            </a:r>
            <a:r>
              <a:rPr lang="en-US" altLang="ja-JP" sz="2400" dirty="0"/>
              <a:t>/</a:t>
            </a:r>
            <a:r>
              <a:rPr lang="ja-JP" altLang="ja-JP" sz="2400" dirty="0"/>
              <a:t>m</a:t>
            </a:r>
            <a:r>
              <a:rPr lang="en-US" altLang="ja-JP" sz="2400" dirty="0"/>
              <a:t>icelle3d </a:t>
            </a:r>
            <a:r>
              <a:rPr lang="ja-JP" altLang="en-US" sz="2400" dirty="0"/>
              <a:t>など</a:t>
            </a:r>
            <a:r>
              <a:rPr lang="en-US" altLang="ja-JP" sz="2400" dirty="0"/>
              <a:t>)</a:t>
            </a:r>
            <a:br>
              <a:rPr lang="en-US" altLang="ja-JP" sz="2400" dirty="0"/>
            </a:br>
            <a:r>
              <a:rPr lang="en-US" altLang="ja-JP" sz="2000" dirty="0"/>
              <a:t>$ cd $HOME/</a:t>
            </a:r>
            <a:r>
              <a:rPr lang="en-US" altLang="ja-JP" sz="2000" dirty="0" err="1"/>
              <a:t>lammps</a:t>
            </a:r>
            <a:br>
              <a:rPr lang="en-US" altLang="ja-JP" sz="2000" dirty="0"/>
            </a:br>
            <a:r>
              <a:rPr lang="en-US" altLang="ja-JP" sz="2000" dirty="0"/>
              <a:t>$ </a:t>
            </a:r>
            <a:r>
              <a:rPr lang="en-US" altLang="ja-JP" sz="2000" dirty="0" err="1"/>
              <a:t>mkdir</a:t>
            </a:r>
            <a:r>
              <a:rPr lang="en-US" altLang="ja-JP" sz="2000" dirty="0"/>
              <a:t> micelle3d</a:t>
            </a:r>
            <a:br>
              <a:rPr lang="en-US" altLang="ja-JP" sz="2000" dirty="0"/>
            </a:br>
            <a:r>
              <a:rPr lang="en-US" altLang="ja-JP" sz="2000" dirty="0"/>
              <a:t>$ </a:t>
            </a:r>
            <a:r>
              <a:rPr lang="en-US" altLang="ja-JP" sz="2000" dirty="0" err="1"/>
              <a:t>mkdir</a:t>
            </a:r>
            <a:r>
              <a:rPr lang="en-US" altLang="ja-JP" sz="2000" dirty="0"/>
              <a:t> colloid3d</a:t>
            </a:r>
          </a:p>
          <a:p>
            <a:r>
              <a:rPr lang="en-US" altLang="ja-JP" sz="2400" dirty="0"/>
              <a:t>micelle</a:t>
            </a:r>
            <a:r>
              <a:rPr lang="ja-JP" altLang="en-US" sz="2400" dirty="0"/>
              <a:t>（</a:t>
            </a:r>
            <a:r>
              <a:rPr lang="en-US" altLang="ja-JP" sz="2400" dirty="0"/>
              <a:t>colloid</a:t>
            </a:r>
            <a:r>
              <a:rPr lang="ja-JP" altLang="en-US" sz="2400" dirty="0"/>
              <a:t>）ディレクトリから</a:t>
            </a:r>
            <a:r>
              <a:rPr lang="en-US" altLang="ja-JP" sz="2400" dirty="0"/>
              <a:t> </a:t>
            </a:r>
            <a:r>
              <a:rPr lang="en-US" altLang="ja-JP" sz="2400" dirty="0" err="1"/>
              <a:t>in.micell</a:t>
            </a:r>
            <a:r>
              <a:rPr lang="ja-JP" altLang="en-US" sz="2400" dirty="0"/>
              <a:t>（</a:t>
            </a:r>
            <a:r>
              <a:rPr lang="en-US" altLang="ja-JP" sz="2400" dirty="0" err="1"/>
              <a:t>in.colloid</a:t>
            </a:r>
            <a:r>
              <a:rPr lang="ja-JP" altLang="en-US" sz="2400" dirty="0"/>
              <a:t>）</a:t>
            </a:r>
            <a:r>
              <a:rPr lang="en-US" altLang="ja-JP" sz="2400" dirty="0"/>
              <a:t> </a:t>
            </a:r>
            <a:r>
              <a:rPr lang="ja-JP" altLang="en-US" sz="2400" dirty="0"/>
              <a:t>をコピーする</a:t>
            </a:r>
            <a:br>
              <a:rPr lang="en-US" altLang="ja-JP" sz="2400" dirty="0"/>
            </a:br>
            <a:r>
              <a:rPr lang="en-US" altLang="ja-JP" sz="2000" dirty="0"/>
              <a:t>$ </a:t>
            </a:r>
            <a:r>
              <a:rPr lang="en-US" altLang="ja-JP" sz="2000" dirty="0" err="1"/>
              <a:t>cp</a:t>
            </a:r>
            <a:r>
              <a:rPr lang="en-US" altLang="ja-JP" sz="2000" dirty="0"/>
              <a:t> ./micelle/</a:t>
            </a:r>
            <a:r>
              <a:rPr lang="en-US" altLang="ja-JP" sz="2000" dirty="0" err="1"/>
              <a:t>in.micelle</a:t>
            </a:r>
            <a:r>
              <a:rPr lang="en-US" altLang="ja-JP" sz="2000" dirty="0"/>
              <a:t> ./micelle3d</a:t>
            </a:r>
            <a:br>
              <a:rPr lang="en-US" altLang="ja-JP" sz="2000" dirty="0"/>
            </a:br>
            <a:r>
              <a:rPr lang="en-US" altLang="ja-JP" sz="2000" dirty="0"/>
              <a:t>$ </a:t>
            </a:r>
            <a:r>
              <a:rPr lang="en-US" altLang="ja-JP" sz="2000" dirty="0" err="1"/>
              <a:t>cp</a:t>
            </a:r>
            <a:r>
              <a:rPr lang="en-US" altLang="ja-JP" sz="2000" dirty="0"/>
              <a:t> ./micelle/</a:t>
            </a:r>
            <a:r>
              <a:rPr lang="en-US" altLang="ja-JP" sz="2000" dirty="0" err="1"/>
              <a:t>data.micelle</a:t>
            </a:r>
            <a:r>
              <a:rPr lang="en-US" altLang="ja-JP" sz="2000" dirty="0"/>
              <a:t> ./micelle3d</a:t>
            </a:r>
            <a:br>
              <a:rPr lang="en-US" altLang="ja-JP" sz="2000" dirty="0"/>
            </a:br>
            <a:r>
              <a:rPr lang="en-US" altLang="ja-JP" sz="2000" dirty="0"/>
              <a:t>$ </a:t>
            </a:r>
            <a:r>
              <a:rPr lang="en-US" altLang="ja-JP" sz="2000" dirty="0" err="1"/>
              <a:t>cp</a:t>
            </a:r>
            <a:r>
              <a:rPr lang="en-US" altLang="ja-JP" sz="2000" dirty="0"/>
              <a:t> ./colloid/</a:t>
            </a:r>
            <a:r>
              <a:rPr lang="en-US" altLang="ja-JP" sz="2000" dirty="0" err="1"/>
              <a:t>in.colloid</a:t>
            </a:r>
            <a:r>
              <a:rPr lang="en-US" altLang="ja-JP" sz="2000" dirty="0"/>
              <a:t> ./colloid3d</a:t>
            </a:r>
            <a:br>
              <a:rPr lang="en-US" altLang="ja-JP" sz="2000" dirty="0"/>
            </a:br>
            <a:endParaRPr lang="en-US" altLang="ja-JP" sz="2000" dirty="0"/>
          </a:p>
          <a:p>
            <a:endParaRPr lang="en-US" altLang="ja-JP" dirty="0"/>
          </a:p>
          <a:p>
            <a:endParaRPr lang="en-US" altLang="ja-JP"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49</a:t>
            </a:fld>
            <a:endParaRPr kumimoji="1" lang="ja-JP" altLang="en-US"/>
          </a:p>
        </p:txBody>
      </p:sp>
    </p:spTree>
    <p:extLst>
      <p:ext uri="{BB962C8B-B14F-4D97-AF65-F5344CB8AC3E}">
        <p14:creationId xmlns:p14="http://schemas.microsoft.com/office/powerpoint/2010/main" val="1869645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defTabSz="321440" hangingPunct="0">
              <a:defRPr sz="1200">
                <a:latin typeface="Helvetica"/>
                <a:ea typeface="Helvetica"/>
                <a:cs typeface="Helvetica"/>
                <a:sym typeface="Helvetica"/>
              </a:defRPr>
            </a:pPr>
            <a:endParaRPr kumimoji="0" sz="800" kern="0">
              <a:solidFill>
                <a:srgbClr val="000000"/>
              </a:solidFill>
              <a:latin typeface="Helvetica"/>
              <a:ea typeface="Helvetica"/>
              <a:cs typeface="Helvetica"/>
              <a:sym typeface="Helvetica"/>
            </a:endParaRPr>
          </a:p>
        </p:txBody>
      </p:sp>
      <p:sp>
        <p:nvSpPr>
          <p:cNvPr id="127" name="Shape 127"/>
          <p:cNvSpPr>
            <a:spLocks noGrp="1"/>
          </p:cNvSpPr>
          <p:nvPr>
            <p:ph type="title"/>
          </p:nvPr>
        </p:nvSpPr>
        <p:spPr>
          <a:prstGeom prst="rect">
            <a:avLst/>
          </a:prstGeom>
        </p:spPr>
        <p:txBody>
          <a:bodyPr/>
          <a:lstStyle/>
          <a:p>
            <a:r>
              <a:t>VirtualBox からの起動方法</a:t>
            </a:r>
          </a:p>
        </p:txBody>
      </p:sp>
      <p:sp>
        <p:nvSpPr>
          <p:cNvPr id="129" name="Shape 129"/>
          <p:cNvSpPr/>
          <p:nvPr/>
        </p:nvSpPr>
        <p:spPr>
          <a:xfrm>
            <a:off x="-2769" y="6437394"/>
            <a:ext cx="3992299" cy="287571"/>
          </a:xfrm>
          <a:prstGeom prst="rect">
            <a:avLst/>
          </a:prstGeom>
          <a:ln w="12700">
            <a:miter lim="400000"/>
          </a:ln>
          <a:extLst>
            <a:ext uri="{C572A759-6A51-4108-AA02-DFA0A04FC94B}">
              <ma14:wrappingTextBoxFlag xmlns="" xmlns:ma14="http://schemas.microsoft.com/office/mac/drawingml/2011/main"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algn="ctr" defTabSz="410730" hangingPunct="0"/>
            <a:r>
              <a:rPr kumimoji="0" kern="0">
                <a:solidFill>
                  <a:srgbClr val="000000"/>
                </a:solidFill>
              </a:rPr>
              <a:t>MateriApps, 2013-2017. All rights reserved.</a:t>
            </a:r>
          </a:p>
        </p:txBody>
      </p:sp>
      <p:pic>
        <p:nvPicPr>
          <p:cNvPr id="130" name="cmsi-logo-green.pdf"/>
          <p:cNvPicPr>
            <a:picLocks noChangeAspect="1"/>
          </p:cNvPicPr>
          <p:nvPr/>
        </p:nvPicPr>
        <p:blipFill>
          <a:blip r:embed="rId3">
            <a:extLst/>
          </a:blip>
          <a:stretch>
            <a:fillRect/>
          </a:stretch>
        </p:blipFill>
        <p:spPr>
          <a:xfrm>
            <a:off x="7722206" y="292889"/>
            <a:ext cx="1036826" cy="342910"/>
          </a:xfrm>
          <a:prstGeom prst="rect">
            <a:avLst/>
          </a:prstGeom>
          <a:ln w="12700">
            <a:miter lim="400000"/>
          </a:ln>
        </p:spPr>
      </p:pic>
      <p:sp>
        <p:nvSpPr>
          <p:cNvPr id="2" name="スライド番号プレースホルダー 1"/>
          <p:cNvSpPr>
            <a:spLocks noGrp="1"/>
          </p:cNvSpPr>
          <p:nvPr>
            <p:ph type="sldNum" sz="quarter" idx="2"/>
          </p:nvPr>
        </p:nvSpPr>
        <p:spPr/>
        <p:txBody>
          <a:bodyPr/>
          <a:lstStyle/>
          <a:p>
            <a:fld id="{86CB4B4D-7CA3-9044-876B-883B54F8677D}" type="slidenum">
              <a:rPr lang="uk-UA" smtClean="0"/>
              <a:pPr/>
              <a:t>5</a:t>
            </a:fld>
            <a:endParaRPr lang="uk-UA"/>
          </a:p>
        </p:txBody>
      </p:sp>
      <p:sp>
        <p:nvSpPr>
          <p:cNvPr id="10" name="Shape 128">
            <a:extLst>
              <a:ext uri="{FF2B5EF4-FFF2-40B4-BE49-F238E27FC236}">
                <a16:creationId xmlns:a16="http://schemas.microsoft.com/office/drawing/2014/main" id="{75457DE8-0618-1949-94BF-DDCE567E95F8}"/>
              </a:ext>
            </a:extLst>
          </p:cNvPr>
          <p:cNvSpPr>
            <a:spLocks noGrp="1"/>
          </p:cNvSpPr>
          <p:nvPr>
            <p:ph type="body" idx="1"/>
          </p:nvPr>
        </p:nvSpPr>
        <p:spPr>
          <a:xfrm>
            <a:off x="508992" y="1348383"/>
            <a:ext cx="8126016" cy="4902398"/>
          </a:xfrm>
          <a:prstGeom prst="rect">
            <a:avLst/>
          </a:prstGeom>
        </p:spPr>
        <p:txBody>
          <a:bodyPr/>
          <a:lstStyle/>
          <a:p>
            <a:pPr>
              <a:spcBef>
                <a:spcPts val="703"/>
              </a:spcBef>
              <a:buClr>
                <a:srgbClr val="FF2600"/>
              </a:buClr>
              <a:buFontTx/>
              <a:buChar char="✓"/>
            </a:pPr>
            <a:r>
              <a:rPr lang="en-US" altLang="ja-JP" dirty="0"/>
              <a:t>USB </a:t>
            </a:r>
            <a:r>
              <a:rPr lang="ja-JP" altLang="en-US" dirty="0"/>
              <a:t>メモリのファイルをパソコンに差し込む</a:t>
            </a:r>
            <a:r>
              <a:rPr dirty="0"/>
              <a:t> </a:t>
            </a:r>
            <a:endParaRPr lang="en-US" dirty="0"/>
          </a:p>
          <a:p>
            <a:pPr>
              <a:spcBef>
                <a:spcPts val="703"/>
              </a:spcBef>
              <a:buClr>
                <a:srgbClr val="FF2600"/>
              </a:buClr>
              <a:buChar char="✓"/>
            </a:pPr>
            <a:r>
              <a:rPr dirty="0"/>
              <a:t>インストーラをダブルクリックして VirtualBox をインストール</a:t>
            </a:r>
          </a:p>
          <a:p>
            <a:pPr lvl="1">
              <a:spcBef>
                <a:spcPts val="703"/>
              </a:spcBef>
            </a:pPr>
            <a:r>
              <a:rPr dirty="0"/>
              <a:t>Windows版: </a:t>
            </a:r>
            <a:r>
              <a:rPr dirty="0">
                <a:solidFill>
                  <a:srgbClr val="FF0000"/>
                </a:solidFill>
              </a:rPr>
              <a:t>VirutalBox-*-Win.exe</a:t>
            </a:r>
          </a:p>
          <a:p>
            <a:pPr lvl="1">
              <a:spcBef>
                <a:spcPts val="703"/>
              </a:spcBef>
            </a:pPr>
            <a:r>
              <a:rPr dirty="0"/>
              <a:t>Mac版: </a:t>
            </a:r>
            <a:r>
              <a:rPr dirty="0">
                <a:solidFill>
                  <a:srgbClr val="FF0000"/>
                </a:solidFill>
              </a:rPr>
              <a:t>VirtualBox-*-OSX.dmg</a:t>
            </a:r>
          </a:p>
          <a:p>
            <a:pPr lvl="1">
              <a:spcBef>
                <a:spcPts val="703"/>
              </a:spcBef>
            </a:pPr>
            <a:r>
              <a:rPr dirty="0"/>
              <a:t>途中の質問には適当に答える</a:t>
            </a:r>
          </a:p>
          <a:p>
            <a:pPr>
              <a:spcBef>
                <a:spcPts val="703"/>
              </a:spcBef>
              <a:buClr>
                <a:srgbClr val="FF2600"/>
              </a:buClr>
              <a:buChar char="✓"/>
            </a:pPr>
            <a:r>
              <a:rPr dirty="0"/>
              <a:t> MateriApps LIVE! のインポート</a:t>
            </a:r>
          </a:p>
          <a:p>
            <a:pPr lvl="1">
              <a:spcBef>
                <a:spcPts val="703"/>
              </a:spcBef>
            </a:pPr>
            <a:r>
              <a:rPr lang="en-US" dirty="0">
                <a:solidFill>
                  <a:srgbClr val="FF0000"/>
                </a:solidFill>
              </a:rPr>
              <a:t>MateriAppsLive-2.3-amd64.ova</a:t>
            </a:r>
            <a:r>
              <a:rPr lang="ja-JP" altLang="en-US" dirty="0">
                <a:solidFill>
                  <a:srgbClr val="FF0000"/>
                </a:solidFill>
              </a:rPr>
              <a:t> </a:t>
            </a:r>
            <a:r>
              <a:rPr dirty="0"/>
              <a:t>をダブルクリック</a:t>
            </a:r>
          </a:p>
          <a:p>
            <a:pPr lvl="1">
              <a:spcBef>
                <a:spcPts val="703"/>
              </a:spcBef>
            </a:pPr>
            <a:r>
              <a:rPr dirty="0"/>
              <a:t>VirtualBox が起動してインポート画面が開くので、「インポート」ボタンを押す</a:t>
            </a:r>
          </a:p>
          <a:p>
            <a:pPr lvl="1">
              <a:spcBef>
                <a:spcPts val="703"/>
              </a:spcBef>
            </a:pPr>
            <a:r>
              <a:rPr dirty="0"/>
              <a:t>2〜3分かかるが完了するとマネージャーが起動</a:t>
            </a:r>
          </a:p>
          <a:p>
            <a:pPr lvl="1">
              <a:spcBef>
                <a:spcPts val="703"/>
              </a:spcBef>
            </a:pPr>
            <a:endParaRPr dirty="0"/>
          </a:p>
          <a:p>
            <a:pPr>
              <a:spcBef>
                <a:spcPts val="703"/>
              </a:spcBef>
            </a:pPr>
            <a:r>
              <a:rPr dirty="0"/>
              <a:t>ホスト (ホストOS) : もともと動いている OS (Windows、Mac OS X など)のこと</a:t>
            </a:r>
          </a:p>
          <a:p>
            <a:pPr>
              <a:spcBef>
                <a:spcPts val="703"/>
              </a:spcBef>
            </a:pPr>
            <a:r>
              <a:rPr dirty="0"/>
              <a:t>仮想マシン (ゲストOS) : VirtualBox の中で動いている OS (= MateriApps LIVE!)</a:t>
            </a:r>
          </a:p>
        </p:txBody>
      </p:sp>
      <p:sp>
        <p:nvSpPr>
          <p:cNvPr id="8" name="正方形/長方形 7"/>
          <p:cNvSpPr/>
          <p:nvPr/>
        </p:nvSpPr>
        <p:spPr>
          <a:xfrm>
            <a:off x="721360" y="3395821"/>
            <a:ext cx="5110480" cy="383699"/>
          </a:xfrm>
          <a:prstGeom prst="rect">
            <a:avLst/>
          </a:prstGeom>
          <a:noFill/>
          <a:ln w="25400" cap="flat">
            <a:solidFill>
              <a:srgbClr val="0000FF"/>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3400" b="0" i="0" u="none" strike="noStrike" cap="none" spc="0" normalizeH="0" baseline="0">
              <a:ln>
                <a:noFill/>
              </a:ln>
              <a:solidFill>
                <a:srgbClr val="000000"/>
              </a:solidFill>
              <a:effectLst/>
              <a:uFillTx/>
              <a:latin typeface="+mn-lt"/>
              <a:ea typeface="+mn-ea"/>
              <a:cs typeface="+mn-cs"/>
              <a:sym typeface="Helvetica Neue Light"/>
            </a:endParaRP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1143000"/>
          </a:xfrm>
        </p:spPr>
        <p:txBody>
          <a:bodyPr/>
          <a:lstStyle/>
          <a:p>
            <a:r>
              <a:rPr lang="en-US" altLang="ja-JP" dirty="0"/>
              <a:t>micelle</a:t>
            </a:r>
            <a:r>
              <a:rPr lang="ja-JP" altLang="en-US" dirty="0"/>
              <a:t>の</a:t>
            </a:r>
            <a:r>
              <a:rPr lang="en-US" altLang="ja-JP" dirty="0"/>
              <a:t>3D</a:t>
            </a:r>
            <a:r>
              <a:rPr lang="ja-JP" altLang="en-US" dirty="0"/>
              <a:t>化について（１）</a:t>
            </a:r>
            <a:endParaRPr kumimoji="1" lang="ja-JP" altLang="en-US" dirty="0"/>
          </a:p>
        </p:txBody>
      </p:sp>
      <p:sp>
        <p:nvSpPr>
          <p:cNvPr id="6" name="Rectangle 4"/>
          <p:cNvSpPr txBox="1">
            <a:spLocks noChangeArrowheads="1"/>
          </p:cNvSpPr>
          <p:nvPr/>
        </p:nvSpPr>
        <p:spPr>
          <a:xfrm>
            <a:off x="304800" y="1295400"/>
            <a:ext cx="8534400" cy="5410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514350" indent="-514350">
              <a:buFont typeface="+mj-lt"/>
              <a:buAutoNum type="arabicPeriod"/>
            </a:pPr>
            <a:r>
              <a:rPr lang="ja-JP" altLang="en-US" sz="2800" dirty="0"/>
              <a:t>変更点（</a:t>
            </a:r>
            <a:r>
              <a:rPr lang="en-US" altLang="ja-JP" sz="2800" dirty="0"/>
              <a:t>in</a:t>
            </a:r>
            <a:r>
              <a:rPr lang="ja-JP" altLang="en-US" sz="2800" dirty="0"/>
              <a:t>ファイル）</a:t>
            </a:r>
            <a:endParaRPr lang="en-US" altLang="ja-JP" sz="2800" dirty="0"/>
          </a:p>
          <a:p>
            <a:pPr lvl="1"/>
            <a:r>
              <a:rPr lang="en-US" altLang="ja-JP" sz="2400" dirty="0"/>
              <a:t>Dimension</a:t>
            </a:r>
            <a:r>
              <a:rPr lang="ja-JP" altLang="en-US" sz="2400" dirty="0"/>
              <a:t>文</a:t>
            </a:r>
            <a:r>
              <a:rPr lang="en-US" altLang="ja-JP" sz="2400" dirty="0"/>
              <a:t> </a:t>
            </a:r>
            <a:r>
              <a:rPr lang="ja-JP" altLang="en-US" sz="2400" dirty="0"/>
              <a:t>コメントアウト</a:t>
            </a:r>
            <a:endParaRPr lang="en-US" altLang="ja-JP" sz="2400" dirty="0"/>
          </a:p>
          <a:p>
            <a:pPr lvl="1"/>
            <a:r>
              <a:rPr lang="en-US" altLang="ja-JP" sz="2400" dirty="0"/>
              <a:t>Replicate</a:t>
            </a:r>
            <a:r>
              <a:rPr lang="ja-JP" altLang="en-US" sz="2400" dirty="0"/>
              <a:t>コマンド </a:t>
            </a:r>
            <a:r>
              <a:rPr lang="en-US" altLang="ja-JP" sz="2400" dirty="0"/>
              <a:t>(</a:t>
            </a:r>
            <a:r>
              <a:rPr lang="en-US" altLang="ja-JP" sz="2400" dirty="0" err="1"/>
              <a:t>read_data</a:t>
            </a:r>
            <a:r>
              <a:rPr lang="ja-JP" altLang="en-US" sz="2400" dirty="0"/>
              <a:t>の下）</a:t>
            </a:r>
            <a:br>
              <a:rPr lang="en-US" altLang="ja-JP" sz="2400" dirty="0"/>
            </a:br>
            <a:r>
              <a:rPr lang="ja-JP" altLang="en-US" sz="2400" dirty="0"/>
              <a:t>　</a:t>
            </a:r>
            <a:r>
              <a:rPr lang="en-US" altLang="ja-JP" sz="2400" dirty="0"/>
              <a:t>replicate 1 1 36</a:t>
            </a:r>
          </a:p>
          <a:p>
            <a:pPr lvl="1"/>
            <a:r>
              <a:rPr lang="en-US" altLang="ja-JP" sz="2400" dirty="0"/>
              <a:t>NPT</a:t>
            </a:r>
            <a:r>
              <a:rPr lang="ja-JP" altLang="en-US" sz="2400" dirty="0"/>
              <a:t>計算に変更</a:t>
            </a:r>
            <a:br>
              <a:rPr lang="en-US" altLang="ja-JP" sz="2400" dirty="0"/>
            </a:br>
            <a:r>
              <a:rPr lang="ja-JP" altLang="en-US" sz="2400" dirty="0"/>
              <a:t>　</a:t>
            </a:r>
            <a:r>
              <a:rPr lang="en-US" altLang="ja-JP" sz="2400" dirty="0"/>
              <a:t>fix 1 all </a:t>
            </a:r>
            <a:r>
              <a:rPr lang="en-US" altLang="ja-JP" sz="2400" dirty="0" err="1"/>
              <a:t>npt</a:t>
            </a:r>
            <a:r>
              <a:rPr lang="en-US" altLang="ja-JP" sz="2400" dirty="0"/>
              <a:t> temp 1.0 1.0 1.0 </a:t>
            </a:r>
            <a:r>
              <a:rPr lang="en-US" altLang="ja-JP" sz="2400" dirty="0" err="1"/>
              <a:t>iso</a:t>
            </a:r>
            <a:r>
              <a:rPr lang="en-US" altLang="ja-JP" sz="2400" dirty="0"/>
              <a:t> 3.0 3.0 10.0</a:t>
            </a:r>
          </a:p>
          <a:p>
            <a:pPr marL="400050" lvl="1" indent="0">
              <a:buNone/>
            </a:pPr>
            <a:r>
              <a:rPr lang="ja-JP" altLang="en-US" sz="2400" dirty="0">
                <a:solidFill>
                  <a:srgbClr val="0000FF"/>
                </a:solidFill>
              </a:rPr>
              <a:t>（計算時間がかかるようなら、</a:t>
            </a:r>
            <a:r>
              <a:rPr lang="en-US" altLang="ja-JP" sz="2400" dirty="0">
                <a:solidFill>
                  <a:srgbClr val="0000FF"/>
                </a:solidFill>
              </a:rPr>
              <a:t> run </a:t>
            </a:r>
            <a:r>
              <a:rPr lang="de-DE" altLang="ja-JP" sz="2400" dirty="0">
                <a:solidFill>
                  <a:srgbClr val="0000FF"/>
                </a:solidFill>
              </a:rPr>
              <a:t>60000 </a:t>
            </a:r>
            <a:r>
              <a:rPr lang="ja-JP" altLang="en-US" sz="2400" dirty="0">
                <a:solidFill>
                  <a:srgbClr val="0000FF"/>
                </a:solidFill>
              </a:rPr>
              <a:t>の回数を減らす）</a:t>
            </a:r>
            <a:endParaRPr lang="en-US" altLang="ja-JP" sz="2400" dirty="0">
              <a:solidFill>
                <a:srgbClr val="0000FF"/>
              </a:solidFill>
            </a:endParaRPr>
          </a:p>
          <a:p>
            <a:pPr marL="514350" indent="-514350">
              <a:buFont typeface="+mj-lt"/>
              <a:buAutoNum type="arabicPeriod"/>
            </a:pPr>
            <a:r>
              <a:rPr lang="ja-JP" altLang="en-US" sz="2800" dirty="0"/>
              <a:t>変更点（</a:t>
            </a:r>
            <a:r>
              <a:rPr lang="en-US" altLang="ja-JP" sz="2800" dirty="0"/>
              <a:t>data</a:t>
            </a:r>
            <a:r>
              <a:rPr lang="ja-JP" altLang="en-US" sz="2800" dirty="0"/>
              <a:t>ファイル）</a:t>
            </a:r>
            <a:endParaRPr lang="en-US" altLang="ja-JP" sz="2800" dirty="0"/>
          </a:p>
          <a:p>
            <a:pPr lvl="1"/>
            <a:r>
              <a:rPr lang="en-US" altLang="ja-JP" sz="2400" dirty="0"/>
              <a:t>PBC-box</a:t>
            </a:r>
            <a:r>
              <a:rPr lang="ja-JP" altLang="en-US" sz="2400" dirty="0"/>
              <a:t>の大きさ</a:t>
            </a:r>
            <a:endParaRPr lang="en-US" altLang="ja-JP" sz="2400" dirty="0"/>
          </a:p>
          <a:p>
            <a:pPr marL="914400" lvl="2" indent="0">
              <a:buFont typeface="Arial"/>
              <a:buNone/>
            </a:pPr>
            <a:r>
              <a:rPr lang="en-US" altLang="ja-JP" dirty="0"/>
              <a:t>0.0000000E+00</a:t>
            </a:r>
            <a:r>
              <a:rPr lang="ja-JP" altLang="en-US" dirty="0"/>
              <a:t>　</a:t>
            </a:r>
            <a:r>
              <a:rPr lang="en-US" altLang="ja-JP" dirty="0"/>
              <a:t>0.996023889</a:t>
            </a:r>
            <a:r>
              <a:rPr lang="ja-JP" altLang="en-US" dirty="0"/>
              <a:t>　</a:t>
            </a:r>
            <a:r>
              <a:rPr lang="en-US" altLang="ja-JP" dirty="0" err="1"/>
              <a:t>zlo</a:t>
            </a:r>
            <a:r>
              <a:rPr lang="en-US" altLang="ja-JP" dirty="0"/>
              <a:t> </a:t>
            </a:r>
            <a:r>
              <a:rPr lang="en-US" altLang="ja-JP" dirty="0" err="1"/>
              <a:t>zhi</a:t>
            </a:r>
            <a:endParaRPr lang="en-US" altLang="ja-JP" dirty="0"/>
          </a:p>
          <a:p>
            <a:pPr marL="914400" lvl="2" indent="0">
              <a:buNone/>
            </a:pPr>
            <a:r>
              <a:rPr lang="ja-JP" altLang="en-US" dirty="0"/>
              <a:t>ここで、</a:t>
            </a:r>
            <a:r>
              <a:rPr lang="en-US" altLang="ja-JP" dirty="0"/>
              <a:t>0.996023889=35.85686/36</a:t>
            </a:r>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50</a:t>
            </a:fld>
            <a:endParaRPr kumimoji="1" lang="ja-JP" altLang="en-US"/>
          </a:p>
        </p:txBody>
      </p:sp>
    </p:spTree>
    <p:extLst>
      <p:ext uri="{BB962C8B-B14F-4D97-AF65-F5344CB8AC3E}">
        <p14:creationId xmlns:p14="http://schemas.microsoft.com/office/powerpoint/2010/main" val="3310462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714624"/>
          </a:xfrm>
        </p:spPr>
        <p:txBody>
          <a:bodyPr/>
          <a:lstStyle/>
          <a:p>
            <a:r>
              <a:rPr lang="en-US" altLang="ja-JP" dirty="0"/>
              <a:t>micelle</a:t>
            </a:r>
            <a:r>
              <a:rPr lang="ja-JP" altLang="en-US" dirty="0"/>
              <a:t>の</a:t>
            </a:r>
            <a:r>
              <a:rPr lang="en-US" altLang="ja-JP" dirty="0"/>
              <a:t>3D</a:t>
            </a:r>
            <a:r>
              <a:rPr lang="ja-JP" altLang="en-US" dirty="0"/>
              <a:t>化について（２）</a:t>
            </a:r>
            <a:endParaRPr kumimoji="1" lang="ja-JP" altLang="en-US" dirty="0"/>
          </a:p>
        </p:txBody>
      </p:sp>
      <p:sp>
        <p:nvSpPr>
          <p:cNvPr id="5" name="コンテンツ プレースホルダー 2"/>
          <p:cNvSpPr>
            <a:spLocks noGrp="1"/>
          </p:cNvSpPr>
          <p:nvPr>
            <p:ph idx="1"/>
          </p:nvPr>
        </p:nvSpPr>
        <p:spPr>
          <a:xfrm>
            <a:off x="169680" y="1106693"/>
            <a:ext cx="8686800" cy="5727343"/>
          </a:xfrm>
          <a:ln>
            <a:solidFill>
              <a:schemeClr val="tx1"/>
            </a:solidFill>
          </a:ln>
        </p:spPr>
        <p:txBody>
          <a:bodyPr numCol="2">
            <a:noAutofit/>
          </a:bodyPr>
          <a:lstStyle/>
          <a:p>
            <a:pPr marL="0" indent="0">
              <a:buNone/>
            </a:pPr>
            <a:r>
              <a:rPr lang="en-US" altLang="ja-JP" sz="1600" dirty="0"/>
              <a:t># 3d micelle simulation</a:t>
            </a:r>
          </a:p>
          <a:p>
            <a:pPr marL="0" indent="0">
              <a:buNone/>
            </a:pPr>
            <a:endParaRPr lang="en-US" altLang="ja-JP" sz="1600" dirty="0"/>
          </a:p>
          <a:p>
            <a:pPr marL="0" indent="0">
              <a:buNone/>
            </a:pPr>
            <a:r>
              <a:rPr lang="en-US" altLang="ja-JP" sz="1600" dirty="0"/>
              <a:t># dimension     2</a:t>
            </a:r>
          </a:p>
          <a:p>
            <a:pPr marL="0" indent="0">
              <a:buNone/>
            </a:pPr>
            <a:endParaRPr lang="en-US" altLang="ja-JP" sz="1600" dirty="0"/>
          </a:p>
          <a:p>
            <a:pPr marL="0" indent="0">
              <a:buNone/>
            </a:pPr>
            <a:r>
              <a:rPr lang="en-US" altLang="ja-JP" sz="1600" dirty="0"/>
              <a:t>neighbor        0.3 bin</a:t>
            </a:r>
          </a:p>
          <a:p>
            <a:pPr marL="0" indent="0">
              <a:buNone/>
            </a:pPr>
            <a:r>
              <a:rPr lang="en-US" altLang="ja-JP" sz="1600" dirty="0" err="1"/>
              <a:t>neigh_modify</a:t>
            </a:r>
            <a:r>
              <a:rPr lang="en-US" altLang="ja-JP" sz="1600" dirty="0"/>
              <a:t>    delay 5</a:t>
            </a:r>
          </a:p>
          <a:p>
            <a:pPr marL="0" indent="0">
              <a:buNone/>
            </a:pPr>
            <a:endParaRPr lang="en-US" altLang="ja-JP" sz="1600" dirty="0"/>
          </a:p>
          <a:p>
            <a:pPr marL="0" indent="0">
              <a:buNone/>
            </a:pPr>
            <a:r>
              <a:rPr lang="en-US" altLang="ja-JP" sz="1600" dirty="0" err="1"/>
              <a:t>atom_style</a:t>
            </a:r>
            <a:r>
              <a:rPr lang="en-US" altLang="ja-JP" sz="1600" dirty="0"/>
              <a:t>      bond</a:t>
            </a:r>
          </a:p>
          <a:p>
            <a:pPr marL="0" indent="0">
              <a:buNone/>
            </a:pPr>
            <a:endParaRPr lang="en-US" altLang="ja-JP" sz="1600" dirty="0"/>
          </a:p>
          <a:p>
            <a:pPr marL="0" indent="0">
              <a:buNone/>
            </a:pPr>
            <a:r>
              <a:rPr lang="en-US" altLang="ja-JP" sz="1600" dirty="0"/>
              <a:t># Soft potential push-off</a:t>
            </a:r>
          </a:p>
          <a:p>
            <a:pPr marL="0" indent="0">
              <a:buNone/>
            </a:pPr>
            <a:endParaRPr lang="en-US" altLang="ja-JP" sz="1600" dirty="0"/>
          </a:p>
          <a:p>
            <a:pPr marL="0" indent="0">
              <a:buNone/>
            </a:pPr>
            <a:r>
              <a:rPr lang="en-US" altLang="ja-JP" sz="1600" dirty="0" err="1"/>
              <a:t>read_data</a:t>
            </a:r>
            <a:r>
              <a:rPr lang="en-US" altLang="ja-JP" sz="1600" dirty="0"/>
              <a:t>       </a:t>
            </a:r>
            <a:r>
              <a:rPr lang="en-US" altLang="ja-JP" sz="1600" dirty="0" err="1"/>
              <a:t>data.micelle</a:t>
            </a:r>
            <a:endParaRPr lang="en-US" altLang="ja-JP" sz="1600" dirty="0"/>
          </a:p>
          <a:p>
            <a:pPr marL="0" indent="0">
              <a:buNone/>
            </a:pPr>
            <a:r>
              <a:rPr lang="en-US" altLang="ja-JP" sz="1600" dirty="0"/>
              <a:t>replicate       1 1 36</a:t>
            </a:r>
          </a:p>
          <a:p>
            <a:pPr marL="0" indent="0">
              <a:buNone/>
            </a:pPr>
            <a:r>
              <a:rPr lang="en-US" altLang="ja-JP" sz="1600" dirty="0" err="1"/>
              <a:t>special_bonds</a:t>
            </a:r>
            <a:r>
              <a:rPr lang="en-US" altLang="ja-JP" sz="1600" dirty="0"/>
              <a:t>   </a:t>
            </a:r>
            <a:r>
              <a:rPr lang="en-US" altLang="ja-JP" sz="1600" dirty="0" err="1"/>
              <a:t>fene</a:t>
            </a:r>
            <a:endParaRPr lang="en-US" altLang="ja-JP" sz="1600" dirty="0"/>
          </a:p>
          <a:p>
            <a:pPr marL="0" indent="0">
              <a:buNone/>
            </a:pPr>
            <a:endParaRPr lang="en-US" altLang="ja-JP" sz="1600" dirty="0"/>
          </a:p>
          <a:p>
            <a:pPr marL="0" indent="0">
              <a:buNone/>
            </a:pPr>
            <a:r>
              <a:rPr lang="en-US" altLang="ja-JP" sz="1600" dirty="0" err="1"/>
              <a:t>pair_style</a:t>
            </a:r>
            <a:r>
              <a:rPr lang="en-US" altLang="ja-JP" sz="1600" dirty="0"/>
              <a:t>      soft 1.12246</a:t>
            </a:r>
          </a:p>
          <a:p>
            <a:pPr marL="0" indent="0">
              <a:buNone/>
            </a:pPr>
            <a:r>
              <a:rPr lang="en-US" altLang="ja-JP" sz="1600" dirty="0" err="1"/>
              <a:t>pair_coeff</a:t>
            </a:r>
            <a:r>
              <a:rPr lang="en-US" altLang="ja-JP" sz="1600" dirty="0"/>
              <a:t>      * * 0.0 1.12246</a:t>
            </a:r>
          </a:p>
          <a:p>
            <a:pPr marL="0" indent="0">
              <a:buNone/>
            </a:pPr>
            <a:endParaRPr lang="en-US" altLang="ja-JP" sz="1600" dirty="0"/>
          </a:p>
          <a:p>
            <a:pPr marL="0" indent="0">
              <a:buNone/>
            </a:pPr>
            <a:r>
              <a:rPr lang="en-US" altLang="ja-JP" sz="1600" dirty="0" err="1"/>
              <a:t>bond_style</a:t>
            </a:r>
            <a:r>
              <a:rPr lang="en-US" altLang="ja-JP" sz="1600" dirty="0"/>
              <a:t>      harmonic</a:t>
            </a:r>
          </a:p>
          <a:p>
            <a:pPr marL="0" indent="0">
              <a:buNone/>
            </a:pPr>
            <a:r>
              <a:rPr lang="en-US" altLang="ja-JP" sz="1600" dirty="0" err="1"/>
              <a:t>bond_coeff</a:t>
            </a:r>
            <a:r>
              <a:rPr lang="en-US" altLang="ja-JP" sz="1600" dirty="0"/>
              <a:t>      1 50.0 0.75</a:t>
            </a:r>
          </a:p>
          <a:p>
            <a:pPr marL="0" indent="0">
              <a:buNone/>
            </a:pPr>
            <a:endParaRPr lang="en-US" altLang="ja-JP" sz="1600" dirty="0"/>
          </a:p>
          <a:p>
            <a:pPr marL="0" indent="0">
              <a:buNone/>
            </a:pPr>
            <a:r>
              <a:rPr lang="en-US" altLang="ja-JP" sz="1600" dirty="0"/>
              <a:t>velocity        all create 0.45 2349852</a:t>
            </a:r>
          </a:p>
          <a:p>
            <a:pPr marL="0" indent="0">
              <a:buNone/>
            </a:pPr>
            <a:endParaRPr lang="en-US" altLang="ja-JP" sz="1600" dirty="0"/>
          </a:p>
          <a:p>
            <a:pPr marL="0" indent="0">
              <a:buNone/>
            </a:pPr>
            <a:r>
              <a:rPr lang="de-DE" altLang="ja-JP" sz="1600" dirty="0"/>
              <a:t>variable        </a:t>
            </a:r>
            <a:r>
              <a:rPr lang="de-DE" altLang="ja-JP" sz="1600" dirty="0" err="1"/>
              <a:t>prefactor</a:t>
            </a:r>
            <a:r>
              <a:rPr lang="de-DE" altLang="ja-JP" sz="1600" dirty="0"/>
              <a:t> </a:t>
            </a:r>
            <a:r>
              <a:rPr lang="de-DE" altLang="ja-JP" sz="1600" dirty="0" err="1"/>
              <a:t>equal</a:t>
            </a:r>
            <a:r>
              <a:rPr lang="de-DE" altLang="ja-JP" sz="1600" dirty="0"/>
              <a:t> </a:t>
            </a:r>
            <a:r>
              <a:rPr lang="de-DE" altLang="ja-JP" sz="1600" dirty="0" err="1"/>
              <a:t>ramp</a:t>
            </a:r>
            <a:r>
              <a:rPr lang="de-DE" altLang="ja-JP" sz="1600" dirty="0"/>
              <a:t>(1.0,20.0)</a:t>
            </a:r>
          </a:p>
          <a:p>
            <a:pPr marL="0" indent="0">
              <a:buNone/>
            </a:pPr>
            <a:endParaRPr lang="de-DE" altLang="ja-JP" sz="1600" dirty="0"/>
          </a:p>
          <a:p>
            <a:pPr marL="0" indent="0">
              <a:buNone/>
            </a:pPr>
            <a:r>
              <a:rPr lang="de-DE" altLang="ja-JP" sz="1600" dirty="0"/>
              <a:t>fix             1 all </a:t>
            </a:r>
            <a:r>
              <a:rPr lang="de-DE" altLang="ja-JP" sz="1600" dirty="0" err="1"/>
              <a:t>npt</a:t>
            </a:r>
            <a:r>
              <a:rPr lang="de-DE" altLang="ja-JP" sz="1600" dirty="0"/>
              <a:t> </a:t>
            </a:r>
            <a:r>
              <a:rPr lang="de-DE" altLang="ja-JP" sz="1600" dirty="0" err="1"/>
              <a:t>temp</a:t>
            </a:r>
            <a:r>
              <a:rPr lang="de-DE" altLang="ja-JP" sz="1600" dirty="0"/>
              <a:t> 1.0 1.0 1.0 </a:t>
            </a:r>
            <a:r>
              <a:rPr lang="de-DE" altLang="ja-JP" sz="1600" dirty="0" err="1"/>
              <a:t>iso</a:t>
            </a:r>
            <a:r>
              <a:rPr lang="de-DE" altLang="ja-JP" sz="1600" dirty="0"/>
              <a:t> 3.0 3.0 10.0</a:t>
            </a:r>
          </a:p>
          <a:p>
            <a:pPr marL="0" indent="0">
              <a:buNone/>
            </a:pPr>
            <a:r>
              <a:rPr lang="de-DE" altLang="ja-JP" sz="1600" dirty="0"/>
              <a:t>fix             2 all </a:t>
            </a:r>
            <a:r>
              <a:rPr lang="de-DE" altLang="ja-JP" sz="1600" dirty="0" err="1"/>
              <a:t>temp</a:t>
            </a:r>
            <a:r>
              <a:rPr lang="de-DE" altLang="ja-JP" sz="1600" dirty="0"/>
              <a:t>/</a:t>
            </a:r>
            <a:r>
              <a:rPr lang="de-DE" altLang="ja-JP" sz="1600" dirty="0" err="1"/>
              <a:t>rescale</a:t>
            </a:r>
            <a:r>
              <a:rPr lang="de-DE" altLang="ja-JP" sz="1600" dirty="0"/>
              <a:t> 100 0.45 0.45 0.02 1.0</a:t>
            </a:r>
          </a:p>
          <a:p>
            <a:pPr marL="0" indent="0">
              <a:buNone/>
            </a:pPr>
            <a:r>
              <a:rPr lang="de-DE" altLang="ja-JP" sz="1600" dirty="0"/>
              <a:t>fix             3 all </a:t>
            </a:r>
            <a:r>
              <a:rPr lang="de-DE" altLang="ja-JP" sz="1600" dirty="0" err="1"/>
              <a:t>adapt</a:t>
            </a:r>
            <a:r>
              <a:rPr lang="de-DE" altLang="ja-JP" sz="1600" dirty="0"/>
              <a:t> 1 pair soft a * * </a:t>
            </a:r>
            <a:r>
              <a:rPr lang="de-DE" altLang="ja-JP" sz="1600" dirty="0" err="1"/>
              <a:t>v_prefactor</a:t>
            </a:r>
            <a:endParaRPr lang="de-DE" altLang="ja-JP" sz="1600" dirty="0"/>
          </a:p>
          <a:p>
            <a:pPr marL="0" indent="0">
              <a:buNone/>
            </a:pPr>
            <a:r>
              <a:rPr lang="de-DE" altLang="ja-JP" sz="1600" dirty="0"/>
              <a:t># fix           4 all enforce2d</a:t>
            </a:r>
          </a:p>
          <a:p>
            <a:pPr marL="0" indent="0">
              <a:buNone/>
            </a:pPr>
            <a:endParaRPr lang="de-DE" altLang="ja-JP" sz="1600" dirty="0"/>
          </a:p>
          <a:p>
            <a:pPr marL="0" indent="0">
              <a:buNone/>
            </a:pPr>
            <a:r>
              <a:rPr lang="de-DE" altLang="ja-JP" sz="1600" dirty="0" err="1"/>
              <a:t>thermo</a:t>
            </a:r>
            <a:r>
              <a:rPr lang="de-DE" altLang="ja-JP" sz="1600" dirty="0"/>
              <a:t>          50</a:t>
            </a:r>
          </a:p>
          <a:p>
            <a:pPr marL="0" indent="0">
              <a:buNone/>
            </a:pPr>
            <a:r>
              <a:rPr lang="de-DE" altLang="ja-JP" sz="1600" dirty="0" err="1"/>
              <a:t>run</a:t>
            </a:r>
            <a:r>
              <a:rPr lang="de-DE" altLang="ja-JP" sz="1600" dirty="0"/>
              <a:t>             1000</a:t>
            </a:r>
          </a:p>
          <a:p>
            <a:pPr marL="0" indent="0">
              <a:buNone/>
            </a:pPr>
            <a:endParaRPr lang="de-DE" altLang="ja-JP" sz="1600" dirty="0"/>
          </a:p>
          <a:p>
            <a:pPr marL="0" indent="0">
              <a:buNone/>
            </a:pPr>
            <a:r>
              <a:rPr lang="de-DE" altLang="ja-JP" sz="1600" dirty="0" err="1"/>
              <a:t>unfix</a:t>
            </a:r>
            <a:r>
              <a:rPr lang="de-DE" altLang="ja-JP" sz="1600" dirty="0"/>
              <a:t>           3</a:t>
            </a:r>
          </a:p>
          <a:p>
            <a:pPr marL="0" indent="0">
              <a:buNone/>
            </a:pPr>
            <a:endParaRPr lang="de-DE" altLang="ja-JP" sz="1600" dirty="0"/>
          </a:p>
          <a:p>
            <a:pPr marL="0" indent="0">
              <a:buNone/>
            </a:pPr>
            <a:r>
              <a:rPr lang="de-DE" altLang="ja-JP" sz="1600" dirty="0">
                <a:sym typeface="Wingdings"/>
              </a:rPr>
              <a:t> </a:t>
            </a:r>
            <a:r>
              <a:rPr lang="ja-JP" altLang="en-US" sz="1600" dirty="0">
                <a:sym typeface="Wingdings"/>
              </a:rPr>
              <a:t>続く</a:t>
            </a:r>
            <a:endParaRPr lang="de-DE" altLang="ja-JP" sz="1600" dirty="0"/>
          </a:p>
        </p:txBody>
      </p:sp>
      <p:sp>
        <p:nvSpPr>
          <p:cNvPr id="3" name="テキスト ボックス 2"/>
          <p:cNvSpPr txBox="1"/>
          <p:nvPr/>
        </p:nvSpPr>
        <p:spPr>
          <a:xfrm>
            <a:off x="457200" y="654048"/>
            <a:ext cx="2549867" cy="369332"/>
          </a:xfrm>
          <a:prstGeom prst="rect">
            <a:avLst/>
          </a:prstGeom>
          <a:noFill/>
        </p:spPr>
        <p:txBody>
          <a:bodyPr wrap="square" rtlCol="0">
            <a:spAutoFit/>
          </a:bodyPr>
          <a:lstStyle/>
          <a:p>
            <a:r>
              <a:rPr kumimoji="1" lang="en-US" altLang="ja-JP" dirty="0" err="1"/>
              <a:t>in.micelle</a:t>
            </a:r>
            <a:r>
              <a:rPr lang="ja-JP" altLang="en-US" dirty="0"/>
              <a:t>（入力ファイル）</a:t>
            </a:r>
            <a:endParaRPr kumimoji="1" lang="en-US" altLang="ja-JP" dirty="0"/>
          </a:p>
        </p:txBody>
      </p:sp>
      <p:sp>
        <p:nvSpPr>
          <p:cNvPr id="8" name="正方形/長方形 7"/>
          <p:cNvSpPr/>
          <p:nvPr/>
        </p:nvSpPr>
        <p:spPr>
          <a:xfrm>
            <a:off x="169679" y="1684379"/>
            <a:ext cx="1555490" cy="364484"/>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69679" y="4640486"/>
            <a:ext cx="1711235" cy="364484"/>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425469" y="2839876"/>
            <a:ext cx="4255462" cy="364484"/>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4425469" y="3795047"/>
            <a:ext cx="2343427" cy="364484"/>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639982" y="4640486"/>
            <a:ext cx="1349718" cy="584776"/>
          </a:xfrm>
          <a:prstGeom prst="rect">
            <a:avLst/>
          </a:prstGeom>
          <a:noFill/>
        </p:spPr>
        <p:txBody>
          <a:bodyPr wrap="square" rtlCol="0">
            <a:spAutoFit/>
          </a:bodyPr>
          <a:lstStyle/>
          <a:p>
            <a:r>
              <a:rPr kumimoji="1" lang="en-US" altLang="ja-JP" sz="1600" b="1" dirty="0">
                <a:solidFill>
                  <a:schemeClr val="accent6"/>
                </a:solidFill>
              </a:rPr>
              <a:t>Z</a:t>
            </a:r>
            <a:r>
              <a:rPr lang="ja-JP" altLang="en-US" sz="1600" b="1" dirty="0">
                <a:solidFill>
                  <a:schemeClr val="accent6"/>
                </a:solidFill>
              </a:rPr>
              <a:t>方向</a:t>
            </a:r>
            <a:r>
              <a:rPr kumimoji="1" lang="ja-JP" altLang="en-US" sz="1600" b="1" dirty="0">
                <a:solidFill>
                  <a:schemeClr val="accent6"/>
                </a:solidFill>
              </a:rPr>
              <a:t>に</a:t>
            </a:r>
            <a:r>
              <a:rPr kumimoji="1" lang="en-US" altLang="ja-JP" sz="1600" b="1" dirty="0">
                <a:solidFill>
                  <a:schemeClr val="accent6"/>
                </a:solidFill>
              </a:rPr>
              <a:t>36</a:t>
            </a:r>
            <a:r>
              <a:rPr kumimoji="1" lang="ja-JP" altLang="en-US" sz="1600" b="1" dirty="0">
                <a:solidFill>
                  <a:schemeClr val="accent6"/>
                </a:solidFill>
              </a:rPr>
              <a:t>個複製する</a:t>
            </a:r>
          </a:p>
        </p:txBody>
      </p:sp>
      <p:sp>
        <p:nvSpPr>
          <p:cNvPr id="13" name="テキスト ボックス 12"/>
          <p:cNvSpPr txBox="1"/>
          <p:nvPr/>
        </p:nvSpPr>
        <p:spPr>
          <a:xfrm>
            <a:off x="2639982" y="1684379"/>
            <a:ext cx="1686885" cy="830997"/>
          </a:xfrm>
          <a:prstGeom prst="rect">
            <a:avLst/>
          </a:prstGeom>
          <a:noFill/>
        </p:spPr>
        <p:txBody>
          <a:bodyPr wrap="square" rtlCol="0">
            <a:spAutoFit/>
          </a:bodyPr>
          <a:lstStyle/>
          <a:p>
            <a:r>
              <a:rPr lang="ja-JP" altLang="en-US" sz="1600" b="1" dirty="0">
                <a:solidFill>
                  <a:schemeClr val="accent6"/>
                </a:solidFill>
              </a:rPr>
              <a:t>２次元の設定の</a:t>
            </a:r>
            <a:endParaRPr lang="en-US" altLang="ja-JP" sz="1600" b="1" dirty="0">
              <a:solidFill>
                <a:schemeClr val="accent6"/>
              </a:solidFill>
            </a:endParaRPr>
          </a:p>
          <a:p>
            <a:r>
              <a:rPr kumimoji="1" lang="ja-JP" altLang="en-US" sz="1600" b="1" dirty="0">
                <a:solidFill>
                  <a:schemeClr val="accent6"/>
                </a:solidFill>
              </a:rPr>
              <a:t>コメントアウト</a:t>
            </a:r>
            <a:br>
              <a:rPr kumimoji="1" lang="en-US" altLang="ja-JP" sz="1600" b="1" dirty="0">
                <a:solidFill>
                  <a:schemeClr val="accent6"/>
                </a:solidFill>
              </a:rPr>
            </a:br>
            <a:r>
              <a:rPr lang="en-US" altLang="ja-JP" sz="1600" b="1" dirty="0">
                <a:solidFill>
                  <a:schemeClr val="accent6"/>
                </a:solidFill>
                <a:sym typeface="Wingdings"/>
              </a:rPr>
              <a:t> </a:t>
            </a:r>
            <a:r>
              <a:rPr lang="ja-JP" altLang="en-US" sz="1600" b="1" dirty="0">
                <a:solidFill>
                  <a:schemeClr val="accent6"/>
                </a:solidFill>
                <a:sym typeface="Wingdings"/>
              </a:rPr>
              <a:t>３次元</a:t>
            </a:r>
            <a:endParaRPr kumimoji="1" lang="ja-JP" altLang="en-US" sz="1600" b="1" dirty="0">
              <a:solidFill>
                <a:schemeClr val="accent6"/>
              </a:solidFill>
            </a:endParaRPr>
          </a:p>
        </p:txBody>
      </p:sp>
      <p:sp>
        <p:nvSpPr>
          <p:cNvPr id="14" name="テキスト ボックス 13"/>
          <p:cNvSpPr txBox="1"/>
          <p:nvPr/>
        </p:nvSpPr>
        <p:spPr>
          <a:xfrm>
            <a:off x="7090456" y="3991528"/>
            <a:ext cx="1686885" cy="1569660"/>
          </a:xfrm>
          <a:prstGeom prst="rect">
            <a:avLst/>
          </a:prstGeom>
          <a:noFill/>
          <a:ln w="22225">
            <a:solidFill>
              <a:srgbClr val="FF0000"/>
            </a:solidFill>
          </a:ln>
        </p:spPr>
        <p:txBody>
          <a:bodyPr wrap="square" rtlCol="0">
            <a:spAutoFit/>
          </a:bodyPr>
          <a:lstStyle/>
          <a:p>
            <a:r>
              <a:rPr lang="en-US" altLang="ja-JP" sz="1200" b="1" dirty="0">
                <a:solidFill>
                  <a:schemeClr val="accent6"/>
                </a:solidFill>
              </a:rPr>
              <a:t>1</a:t>
            </a:r>
            <a:r>
              <a:rPr lang="ja-JP" altLang="en-US" sz="1200" b="1" dirty="0">
                <a:solidFill>
                  <a:schemeClr val="accent6"/>
                </a:solidFill>
              </a:rPr>
              <a:t>（</a:t>
            </a:r>
            <a:r>
              <a:rPr lang="en-US" altLang="ja-JP" sz="1200" b="1" dirty="0">
                <a:solidFill>
                  <a:schemeClr val="accent6"/>
                </a:solidFill>
              </a:rPr>
              <a:t>=ID</a:t>
            </a:r>
            <a:r>
              <a:rPr lang="ja-JP" altLang="en-US" sz="1200" b="1" dirty="0">
                <a:solidFill>
                  <a:schemeClr val="accent6"/>
                </a:solidFill>
              </a:rPr>
              <a:t>）という名称で、</a:t>
            </a:r>
            <a:endParaRPr lang="en-US" altLang="ja-JP" sz="1200" b="1" dirty="0">
              <a:solidFill>
                <a:schemeClr val="accent6"/>
              </a:solidFill>
            </a:endParaRPr>
          </a:p>
          <a:p>
            <a:r>
              <a:rPr lang="ja-JP" altLang="en-US" sz="1200" b="1" dirty="0">
                <a:solidFill>
                  <a:schemeClr val="accent6"/>
                </a:solidFill>
              </a:rPr>
              <a:t>全て（</a:t>
            </a:r>
            <a:r>
              <a:rPr lang="en-US" altLang="ja-JP" sz="1200" b="1" dirty="0">
                <a:solidFill>
                  <a:schemeClr val="accent6"/>
                </a:solidFill>
              </a:rPr>
              <a:t>=all</a:t>
            </a:r>
            <a:r>
              <a:rPr lang="ja-JP" altLang="en-US" sz="1200" b="1" dirty="0">
                <a:solidFill>
                  <a:schemeClr val="accent6"/>
                </a:solidFill>
              </a:rPr>
              <a:t>）の粒子に対して、</a:t>
            </a:r>
            <a:r>
              <a:rPr lang="en-US" altLang="ja-JP" sz="1200" b="1" dirty="0">
                <a:solidFill>
                  <a:schemeClr val="accent6"/>
                </a:solidFill>
              </a:rPr>
              <a:t>NPT</a:t>
            </a:r>
            <a:r>
              <a:rPr lang="ja-JP" altLang="en-US" sz="1200" b="1" dirty="0">
                <a:solidFill>
                  <a:schemeClr val="accent6"/>
                </a:solidFill>
              </a:rPr>
              <a:t>積分を行う。温度（</a:t>
            </a:r>
            <a:r>
              <a:rPr lang="en-US" altLang="ja-JP" sz="1200" b="1" dirty="0">
                <a:solidFill>
                  <a:schemeClr val="accent6"/>
                </a:solidFill>
              </a:rPr>
              <a:t>=temp</a:t>
            </a:r>
            <a:r>
              <a:rPr lang="ja-JP" altLang="en-US" sz="1200" b="1" dirty="0">
                <a:solidFill>
                  <a:schemeClr val="accent6"/>
                </a:solidFill>
              </a:rPr>
              <a:t>）は、計算開始時は</a:t>
            </a:r>
            <a:r>
              <a:rPr lang="en-US" altLang="ja-JP" sz="1200" b="1" dirty="0">
                <a:solidFill>
                  <a:schemeClr val="accent6"/>
                </a:solidFill>
              </a:rPr>
              <a:t>1.0</a:t>
            </a:r>
            <a:r>
              <a:rPr lang="ja-JP" altLang="en-US" sz="1200" b="1" dirty="0">
                <a:solidFill>
                  <a:schemeClr val="accent6"/>
                </a:solidFill>
              </a:rPr>
              <a:t>、終了時は</a:t>
            </a:r>
            <a:r>
              <a:rPr lang="en-US" altLang="ja-JP" sz="1200" b="1" dirty="0">
                <a:solidFill>
                  <a:schemeClr val="accent6"/>
                </a:solidFill>
              </a:rPr>
              <a:t>1.0</a:t>
            </a:r>
            <a:r>
              <a:rPr lang="ja-JP" altLang="en-US" sz="1200" b="1" dirty="0">
                <a:solidFill>
                  <a:schemeClr val="accent6"/>
                </a:solidFill>
              </a:rPr>
              <a:t>、時間単位</a:t>
            </a:r>
            <a:r>
              <a:rPr lang="en-US" altLang="ja-JP" sz="1200" b="1" dirty="0">
                <a:solidFill>
                  <a:schemeClr val="accent6"/>
                </a:solidFill>
              </a:rPr>
              <a:t>1.0</a:t>
            </a:r>
            <a:r>
              <a:rPr lang="ja-JP" altLang="en-US" sz="1200" b="1" dirty="0">
                <a:solidFill>
                  <a:schemeClr val="accent6"/>
                </a:solidFill>
              </a:rPr>
              <a:t>で</a:t>
            </a:r>
            <a:r>
              <a:rPr lang="en-US" altLang="ja-JP" sz="1200" b="1" dirty="0">
                <a:solidFill>
                  <a:schemeClr val="accent6"/>
                </a:solidFill>
              </a:rPr>
              <a:t>damp</a:t>
            </a:r>
            <a:r>
              <a:rPr lang="ja-JP" altLang="en-US" sz="1200" b="1" dirty="0">
                <a:solidFill>
                  <a:schemeClr val="accent6"/>
                </a:solidFill>
              </a:rPr>
              <a:t>する。</a:t>
            </a:r>
            <a:endParaRPr lang="en-US" altLang="ja-JP" sz="1200" b="1" dirty="0">
              <a:solidFill>
                <a:schemeClr val="accent6"/>
              </a:solidFill>
            </a:endParaRPr>
          </a:p>
          <a:p>
            <a:r>
              <a:rPr kumimoji="1" lang="en-US" altLang="ja-JP" sz="1200" b="1" dirty="0" err="1">
                <a:solidFill>
                  <a:schemeClr val="accent6"/>
                </a:solidFill>
              </a:rPr>
              <a:t>iso</a:t>
            </a:r>
            <a:r>
              <a:rPr kumimoji="1" lang="ja-JP" altLang="en-US" sz="1200" b="1" dirty="0">
                <a:solidFill>
                  <a:schemeClr val="accent6"/>
                </a:solidFill>
              </a:rPr>
              <a:t>は、外圧を指定する。</a:t>
            </a:r>
          </a:p>
        </p:txBody>
      </p:sp>
      <p:cxnSp>
        <p:nvCxnSpPr>
          <p:cNvPr id="7" name="直線矢印コネクタ 6"/>
          <p:cNvCxnSpPr/>
          <p:nvPr/>
        </p:nvCxnSpPr>
        <p:spPr>
          <a:xfrm>
            <a:off x="8777341" y="3204360"/>
            <a:ext cx="0" cy="809644"/>
          </a:xfrm>
          <a:prstGeom prst="straightConnector1">
            <a:avLst/>
          </a:prstGeom>
          <a:ln>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2639982" y="3513200"/>
            <a:ext cx="1349718" cy="646331"/>
          </a:xfrm>
          <a:prstGeom prst="rect">
            <a:avLst/>
          </a:prstGeom>
          <a:noFill/>
          <a:ln w="22225">
            <a:solidFill>
              <a:srgbClr val="0000FF"/>
            </a:solidFill>
          </a:ln>
        </p:spPr>
        <p:txBody>
          <a:bodyPr wrap="square" rtlCol="0">
            <a:spAutoFit/>
          </a:bodyPr>
          <a:lstStyle/>
          <a:p>
            <a:r>
              <a:rPr lang="en-US" altLang="ja-JP" sz="1200" b="1" dirty="0" err="1">
                <a:solidFill>
                  <a:schemeClr val="accent6"/>
                </a:solidFill>
              </a:rPr>
              <a:t>data.micelle</a:t>
            </a:r>
            <a:endParaRPr lang="en-US" altLang="ja-JP" sz="1200" b="1" dirty="0">
              <a:solidFill>
                <a:schemeClr val="accent6"/>
              </a:solidFill>
            </a:endParaRPr>
          </a:p>
          <a:p>
            <a:r>
              <a:rPr kumimoji="1" lang="ja-JP" altLang="en-US" sz="1200" b="1" dirty="0">
                <a:solidFill>
                  <a:schemeClr val="accent6"/>
                </a:solidFill>
              </a:rPr>
              <a:t>のデータファイルが読み込まれる</a:t>
            </a:r>
          </a:p>
        </p:txBody>
      </p:sp>
      <p:cxnSp>
        <p:nvCxnSpPr>
          <p:cNvPr id="16" name="直線矢印コネクタ 15"/>
          <p:cNvCxnSpPr/>
          <p:nvPr/>
        </p:nvCxnSpPr>
        <p:spPr>
          <a:xfrm flipV="1">
            <a:off x="2416029" y="4159531"/>
            <a:ext cx="223953" cy="279972"/>
          </a:xfrm>
          <a:prstGeom prst="straightConnector1">
            <a:avLst/>
          </a:prstGeom>
          <a:ln>
            <a:solidFill>
              <a:srgbClr val="0000FF"/>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51</a:t>
            </a:fld>
            <a:endParaRPr kumimoji="1" lang="ja-JP" altLang="en-US"/>
          </a:p>
        </p:txBody>
      </p:sp>
      <p:sp>
        <p:nvSpPr>
          <p:cNvPr id="17" name="テキスト ボックス 16"/>
          <p:cNvSpPr txBox="1"/>
          <p:nvPr/>
        </p:nvSpPr>
        <p:spPr>
          <a:xfrm>
            <a:off x="5931590" y="4171076"/>
            <a:ext cx="1258156" cy="307777"/>
          </a:xfrm>
          <a:prstGeom prst="rect">
            <a:avLst/>
          </a:prstGeom>
          <a:noFill/>
        </p:spPr>
        <p:txBody>
          <a:bodyPr wrap="square" rtlCol="0">
            <a:spAutoFit/>
          </a:bodyPr>
          <a:lstStyle/>
          <a:p>
            <a:r>
              <a:rPr kumimoji="1" lang="ja-JP" altLang="en-US" sz="1400" b="1" dirty="0">
                <a:solidFill>
                  <a:schemeClr val="accent6"/>
                </a:solidFill>
              </a:rPr>
              <a:t>コメントアウト</a:t>
            </a:r>
          </a:p>
        </p:txBody>
      </p:sp>
    </p:spTree>
    <p:extLst>
      <p:ext uri="{BB962C8B-B14F-4D97-AF65-F5344CB8AC3E}">
        <p14:creationId xmlns:p14="http://schemas.microsoft.com/office/powerpoint/2010/main" val="3808943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714624"/>
          </a:xfrm>
        </p:spPr>
        <p:txBody>
          <a:bodyPr/>
          <a:lstStyle/>
          <a:p>
            <a:r>
              <a:rPr lang="en-US" altLang="ja-JP" dirty="0"/>
              <a:t>micelle</a:t>
            </a:r>
            <a:r>
              <a:rPr lang="ja-JP" altLang="en-US" dirty="0"/>
              <a:t>の</a:t>
            </a:r>
            <a:r>
              <a:rPr lang="en-US" altLang="ja-JP" dirty="0"/>
              <a:t>3D</a:t>
            </a:r>
            <a:r>
              <a:rPr lang="ja-JP" altLang="en-US" dirty="0"/>
              <a:t>化について（３）</a:t>
            </a:r>
            <a:endParaRPr kumimoji="1" lang="ja-JP" altLang="en-US" dirty="0"/>
          </a:p>
        </p:txBody>
      </p:sp>
      <p:sp>
        <p:nvSpPr>
          <p:cNvPr id="5" name="コンテンツ プレースホルダー 2"/>
          <p:cNvSpPr>
            <a:spLocks noGrp="1"/>
          </p:cNvSpPr>
          <p:nvPr>
            <p:ph idx="1"/>
          </p:nvPr>
        </p:nvSpPr>
        <p:spPr>
          <a:xfrm>
            <a:off x="109780" y="1106693"/>
            <a:ext cx="8974320" cy="5727343"/>
          </a:xfrm>
          <a:ln>
            <a:solidFill>
              <a:schemeClr val="tx1"/>
            </a:solidFill>
          </a:ln>
        </p:spPr>
        <p:txBody>
          <a:bodyPr numCol="2">
            <a:noAutofit/>
          </a:bodyPr>
          <a:lstStyle/>
          <a:p>
            <a:pPr>
              <a:buFont typeface="Wingdings" charset="0"/>
              <a:buChar char="à"/>
            </a:pPr>
            <a:r>
              <a:rPr lang="ja-JP" altLang="en-US" sz="1600" dirty="0">
                <a:sym typeface="Wingdings"/>
              </a:rPr>
              <a:t>続く</a:t>
            </a:r>
            <a:endParaRPr lang="en-US" altLang="ja-JP" sz="1600" dirty="0">
              <a:sym typeface="Wingdings"/>
            </a:endParaRPr>
          </a:p>
          <a:p>
            <a:pPr>
              <a:buFont typeface="Wingdings" charset="0"/>
              <a:buChar char="à"/>
            </a:pPr>
            <a:endParaRPr lang="en-US" altLang="ja-JP" sz="1600" dirty="0"/>
          </a:p>
          <a:p>
            <a:pPr marL="0" indent="0">
              <a:buNone/>
            </a:pPr>
            <a:r>
              <a:rPr lang="de-DE" altLang="ja-JP" sz="1600" dirty="0"/>
              <a:t># Main </a:t>
            </a:r>
            <a:r>
              <a:rPr lang="de-DE" altLang="ja-JP" sz="1600" dirty="0" err="1"/>
              <a:t>run</a:t>
            </a:r>
            <a:endParaRPr lang="de-DE" altLang="ja-JP" sz="1600" dirty="0"/>
          </a:p>
          <a:p>
            <a:pPr marL="0" indent="0">
              <a:buNone/>
            </a:pPr>
            <a:endParaRPr lang="de-DE" altLang="ja-JP" sz="1600" dirty="0"/>
          </a:p>
          <a:p>
            <a:pPr marL="0" indent="0">
              <a:buNone/>
            </a:pPr>
            <a:r>
              <a:rPr lang="de-DE" altLang="ja-JP" sz="1600" dirty="0" err="1"/>
              <a:t>pair_style</a:t>
            </a:r>
            <a:r>
              <a:rPr lang="de-DE" altLang="ja-JP" sz="1600" dirty="0"/>
              <a:t>      </a:t>
            </a:r>
            <a:r>
              <a:rPr lang="de-DE" altLang="ja-JP" sz="1600" dirty="0" err="1"/>
              <a:t>lj</a:t>
            </a:r>
            <a:r>
              <a:rPr lang="de-DE" altLang="ja-JP" sz="1600" dirty="0"/>
              <a:t>/</a:t>
            </a:r>
            <a:r>
              <a:rPr lang="de-DE" altLang="ja-JP" sz="1600" dirty="0" err="1"/>
              <a:t>cut</a:t>
            </a:r>
            <a:r>
              <a:rPr lang="de-DE" altLang="ja-JP" sz="1600" dirty="0"/>
              <a:t> 2.5</a:t>
            </a:r>
          </a:p>
          <a:p>
            <a:pPr marL="0" indent="0">
              <a:buNone/>
            </a:pPr>
            <a:endParaRPr lang="de-DE" altLang="ja-JP" sz="1600" dirty="0"/>
          </a:p>
          <a:p>
            <a:pPr marL="0" indent="0">
              <a:buNone/>
            </a:pPr>
            <a:r>
              <a:rPr lang="de-DE" altLang="ja-JP" sz="1600" dirty="0"/>
              <a:t># solvent/</a:t>
            </a:r>
            <a:r>
              <a:rPr lang="de-DE" altLang="ja-JP" sz="1600" dirty="0" err="1"/>
              <a:t>head</a:t>
            </a:r>
            <a:r>
              <a:rPr lang="de-DE" altLang="ja-JP" sz="1600" dirty="0"/>
              <a:t> - </a:t>
            </a:r>
            <a:r>
              <a:rPr lang="de-DE" altLang="ja-JP" sz="1600" dirty="0" err="1"/>
              <a:t>full</a:t>
            </a:r>
            <a:r>
              <a:rPr lang="de-DE" altLang="ja-JP" sz="1600" dirty="0"/>
              <a:t>-size </a:t>
            </a:r>
            <a:r>
              <a:rPr lang="de-DE" altLang="ja-JP" sz="1600" dirty="0" err="1"/>
              <a:t>and</a:t>
            </a:r>
            <a:r>
              <a:rPr lang="de-DE" altLang="ja-JP" sz="1600" dirty="0"/>
              <a:t> </a:t>
            </a:r>
            <a:r>
              <a:rPr lang="de-DE" altLang="ja-JP" sz="1600" dirty="0" err="1"/>
              <a:t>long</a:t>
            </a:r>
            <a:r>
              <a:rPr lang="de-DE" altLang="ja-JP" sz="1600" dirty="0"/>
              <a:t>-range</a:t>
            </a:r>
          </a:p>
          <a:p>
            <a:pPr marL="0" indent="0">
              <a:buNone/>
            </a:pPr>
            <a:endParaRPr lang="de-DE" altLang="ja-JP" sz="1600" dirty="0"/>
          </a:p>
          <a:p>
            <a:pPr marL="0" indent="0">
              <a:buNone/>
            </a:pPr>
            <a:r>
              <a:rPr lang="de-DE" altLang="ja-JP" sz="1600" dirty="0" err="1"/>
              <a:t>pair_coeff</a:t>
            </a:r>
            <a:r>
              <a:rPr lang="de-DE" altLang="ja-JP" sz="1600" dirty="0"/>
              <a:t>      1 1 1.0 1.0 2.5</a:t>
            </a:r>
          </a:p>
          <a:p>
            <a:pPr marL="0" indent="0">
              <a:buNone/>
            </a:pPr>
            <a:r>
              <a:rPr lang="de-DE" altLang="ja-JP" sz="1600" dirty="0" err="1"/>
              <a:t>pair_coeff</a:t>
            </a:r>
            <a:r>
              <a:rPr lang="de-DE" altLang="ja-JP" sz="1600" dirty="0"/>
              <a:t>      2 2 1.0 1.0 2.5</a:t>
            </a:r>
          </a:p>
          <a:p>
            <a:pPr marL="0" indent="0">
              <a:buNone/>
            </a:pPr>
            <a:r>
              <a:rPr lang="de-DE" altLang="ja-JP" sz="1600" dirty="0" err="1"/>
              <a:t>pair_coeff</a:t>
            </a:r>
            <a:r>
              <a:rPr lang="de-DE" altLang="ja-JP" sz="1600" dirty="0"/>
              <a:t>      1 2 1.0 1.0 2.5</a:t>
            </a:r>
          </a:p>
          <a:p>
            <a:pPr marL="0" indent="0">
              <a:buNone/>
            </a:pPr>
            <a:endParaRPr lang="de-DE" altLang="ja-JP" sz="1600" dirty="0"/>
          </a:p>
          <a:p>
            <a:pPr marL="0" indent="0">
              <a:buNone/>
            </a:pPr>
            <a:r>
              <a:rPr lang="de-DE" altLang="ja-JP" sz="1600" dirty="0"/>
              <a:t># </a:t>
            </a:r>
            <a:r>
              <a:rPr lang="de-DE" altLang="ja-JP" sz="1600" dirty="0" err="1"/>
              <a:t>tail</a:t>
            </a:r>
            <a:r>
              <a:rPr lang="de-DE" altLang="ja-JP" sz="1600" dirty="0"/>
              <a:t>/</a:t>
            </a:r>
            <a:r>
              <a:rPr lang="de-DE" altLang="ja-JP" sz="1600" dirty="0" err="1"/>
              <a:t>tail</a:t>
            </a:r>
            <a:r>
              <a:rPr lang="de-DE" altLang="ja-JP" sz="1600" dirty="0"/>
              <a:t> - </a:t>
            </a:r>
            <a:r>
              <a:rPr lang="de-DE" altLang="ja-JP" sz="1600" dirty="0" err="1"/>
              <a:t>size-averaged</a:t>
            </a:r>
            <a:r>
              <a:rPr lang="de-DE" altLang="ja-JP" sz="1600" dirty="0"/>
              <a:t> </a:t>
            </a:r>
            <a:r>
              <a:rPr lang="de-DE" altLang="ja-JP" sz="1600" dirty="0" err="1"/>
              <a:t>and</a:t>
            </a:r>
            <a:r>
              <a:rPr lang="de-DE" altLang="ja-JP" sz="1600" dirty="0"/>
              <a:t> </a:t>
            </a:r>
            <a:r>
              <a:rPr lang="de-DE" altLang="ja-JP" sz="1600" dirty="0" err="1"/>
              <a:t>long</a:t>
            </a:r>
            <a:r>
              <a:rPr lang="de-DE" altLang="ja-JP" sz="1600" dirty="0"/>
              <a:t>-range</a:t>
            </a:r>
          </a:p>
          <a:p>
            <a:pPr marL="0" indent="0">
              <a:buNone/>
            </a:pPr>
            <a:endParaRPr lang="de-DE" altLang="ja-JP" sz="1600" dirty="0"/>
          </a:p>
          <a:p>
            <a:pPr marL="0" indent="0">
              <a:buNone/>
            </a:pPr>
            <a:r>
              <a:rPr lang="de-DE" altLang="ja-JP" sz="1600" dirty="0" err="1"/>
              <a:t>pair_coeff</a:t>
            </a:r>
            <a:r>
              <a:rPr lang="de-DE" altLang="ja-JP" sz="1600" dirty="0"/>
              <a:t>      3 3 1.0 0.75 2.5</a:t>
            </a:r>
          </a:p>
          <a:p>
            <a:pPr marL="0" indent="0">
              <a:buNone/>
            </a:pPr>
            <a:r>
              <a:rPr lang="de-DE" altLang="ja-JP" sz="1600" dirty="0" err="1"/>
              <a:t>pair_coeff</a:t>
            </a:r>
            <a:r>
              <a:rPr lang="de-DE" altLang="ja-JP" sz="1600" dirty="0"/>
              <a:t>      4 4 1.0 0.50 2.5</a:t>
            </a:r>
          </a:p>
          <a:p>
            <a:pPr marL="0" indent="0">
              <a:buNone/>
            </a:pPr>
            <a:r>
              <a:rPr lang="de-DE" altLang="ja-JP" sz="1600" dirty="0" err="1"/>
              <a:t>pair_coeff</a:t>
            </a:r>
            <a:r>
              <a:rPr lang="de-DE" altLang="ja-JP" sz="1600" dirty="0"/>
              <a:t>      3 4 1.0 0.67 2.5</a:t>
            </a:r>
          </a:p>
          <a:p>
            <a:pPr marL="0" indent="0">
              <a:buNone/>
            </a:pPr>
            <a:endParaRPr lang="de-DE" altLang="ja-JP" sz="1600" dirty="0"/>
          </a:p>
          <a:p>
            <a:pPr marL="0" indent="0">
              <a:buNone/>
            </a:pPr>
            <a:r>
              <a:rPr lang="de-DE" altLang="ja-JP" sz="1600" dirty="0"/>
              <a:t># solvent/</a:t>
            </a:r>
            <a:r>
              <a:rPr lang="de-DE" altLang="ja-JP" sz="1600" dirty="0" err="1"/>
              <a:t>tail</a:t>
            </a:r>
            <a:r>
              <a:rPr lang="de-DE" altLang="ja-JP" sz="1600" dirty="0"/>
              <a:t> - </a:t>
            </a:r>
            <a:r>
              <a:rPr lang="de-DE" altLang="ja-JP" sz="1600" dirty="0" err="1"/>
              <a:t>full</a:t>
            </a:r>
            <a:r>
              <a:rPr lang="de-DE" altLang="ja-JP" sz="1600" dirty="0"/>
              <a:t>-size </a:t>
            </a:r>
            <a:r>
              <a:rPr lang="de-DE" altLang="ja-JP" sz="1600" dirty="0" err="1"/>
              <a:t>and</a:t>
            </a:r>
            <a:r>
              <a:rPr lang="de-DE" altLang="ja-JP" sz="1600" dirty="0"/>
              <a:t> repulsive</a:t>
            </a:r>
          </a:p>
          <a:p>
            <a:pPr marL="0" indent="0">
              <a:buNone/>
            </a:pPr>
            <a:r>
              <a:rPr lang="de-DE" altLang="ja-JP" sz="1600" dirty="0" err="1"/>
              <a:t>pair_coeff</a:t>
            </a:r>
            <a:r>
              <a:rPr lang="de-DE" altLang="ja-JP" sz="1600" dirty="0"/>
              <a:t>      1 3 1.0 1.0 1.12246</a:t>
            </a:r>
          </a:p>
          <a:p>
            <a:pPr marL="0" indent="0">
              <a:buNone/>
            </a:pPr>
            <a:r>
              <a:rPr lang="de-DE" altLang="ja-JP" sz="1600" dirty="0" err="1"/>
              <a:t>pair_coeff</a:t>
            </a:r>
            <a:r>
              <a:rPr lang="de-DE" altLang="ja-JP" sz="1600" dirty="0"/>
              <a:t>      1 4 1.0 1.0 1.12246</a:t>
            </a:r>
          </a:p>
          <a:p>
            <a:pPr marL="0" indent="0">
              <a:buNone/>
            </a:pPr>
            <a:endParaRPr lang="en-US" altLang="ja-JP" sz="1600" dirty="0"/>
          </a:p>
          <a:p>
            <a:pPr marL="0" indent="0">
              <a:buNone/>
            </a:pPr>
            <a:r>
              <a:rPr lang="de-DE" altLang="ja-JP" sz="1600" dirty="0" err="1"/>
              <a:t>thermo</a:t>
            </a:r>
            <a:r>
              <a:rPr lang="de-DE" altLang="ja-JP" sz="1600" dirty="0"/>
              <a:t>          1000</a:t>
            </a:r>
          </a:p>
          <a:p>
            <a:pPr marL="0" indent="0">
              <a:buNone/>
            </a:pPr>
            <a:endParaRPr lang="de-DE" altLang="ja-JP" sz="1600" dirty="0"/>
          </a:p>
          <a:p>
            <a:pPr marL="0" indent="0">
              <a:buNone/>
            </a:pPr>
            <a:r>
              <a:rPr lang="de-DE" altLang="ja-JP" sz="1600" dirty="0" err="1"/>
              <a:t>dump</a:t>
            </a:r>
            <a:r>
              <a:rPr lang="de-DE" altLang="ja-JP" sz="1600" dirty="0"/>
              <a:t>            1 all </a:t>
            </a:r>
            <a:r>
              <a:rPr lang="de-DE" altLang="ja-JP" sz="1600" dirty="0" err="1"/>
              <a:t>atom</a:t>
            </a:r>
            <a:r>
              <a:rPr lang="de-DE" altLang="ja-JP" sz="1600" dirty="0"/>
              <a:t> 2000 </a:t>
            </a:r>
            <a:r>
              <a:rPr lang="de-DE" altLang="ja-JP" sz="1600" dirty="0" err="1"/>
              <a:t>dump.micelle</a:t>
            </a:r>
            <a:endParaRPr lang="de-DE" altLang="ja-JP" sz="1600" dirty="0"/>
          </a:p>
          <a:p>
            <a:pPr marL="0" indent="0">
              <a:buNone/>
            </a:pPr>
            <a:endParaRPr lang="de-DE" altLang="ja-JP" sz="1600" dirty="0"/>
          </a:p>
          <a:p>
            <a:pPr marL="0" indent="0">
              <a:buNone/>
            </a:pPr>
            <a:r>
              <a:rPr lang="de-DE" altLang="ja-JP" sz="1600" dirty="0"/>
              <a:t>#</a:t>
            </a:r>
            <a:r>
              <a:rPr lang="de-DE" altLang="ja-JP" sz="1600" dirty="0" err="1"/>
              <a:t>dump</a:t>
            </a:r>
            <a:r>
              <a:rPr lang="de-DE" altLang="ja-JP" sz="1600" dirty="0"/>
              <a:t>           2 all </a:t>
            </a:r>
            <a:r>
              <a:rPr lang="de-DE" altLang="ja-JP" sz="1600" dirty="0" err="1"/>
              <a:t>image</a:t>
            </a:r>
            <a:r>
              <a:rPr lang="de-DE" altLang="ja-JP" sz="1600" dirty="0"/>
              <a:t> 2000 </a:t>
            </a:r>
            <a:r>
              <a:rPr lang="de-DE" altLang="ja-JP" sz="1600" dirty="0" err="1"/>
              <a:t>image</a:t>
            </a:r>
            <a:r>
              <a:rPr lang="de-DE" altLang="ja-JP" sz="1600" dirty="0"/>
              <a:t>.*.</a:t>
            </a:r>
            <a:r>
              <a:rPr lang="de-DE" altLang="ja-JP" sz="1600" dirty="0" err="1"/>
              <a:t>jpg</a:t>
            </a:r>
            <a:r>
              <a:rPr lang="de-DE" altLang="ja-JP" sz="1600" dirty="0"/>
              <a:t> type type zoom 1.6</a:t>
            </a:r>
          </a:p>
          <a:p>
            <a:pPr marL="0" indent="0">
              <a:buNone/>
            </a:pPr>
            <a:r>
              <a:rPr lang="de-DE" altLang="ja-JP" sz="1600" dirty="0"/>
              <a:t>#</a:t>
            </a:r>
            <a:r>
              <a:rPr lang="de-DE" altLang="ja-JP" sz="1600" dirty="0" err="1"/>
              <a:t>dump_modify</a:t>
            </a:r>
            <a:r>
              <a:rPr lang="de-DE" altLang="ja-JP" sz="1600" dirty="0"/>
              <a:t>    2 pad 5 </a:t>
            </a:r>
            <a:r>
              <a:rPr lang="de-DE" altLang="ja-JP" sz="1600" dirty="0" err="1"/>
              <a:t>adiam</a:t>
            </a:r>
            <a:r>
              <a:rPr lang="de-DE" altLang="ja-JP" sz="1600" dirty="0"/>
              <a:t> 1 0.5 </a:t>
            </a:r>
            <a:r>
              <a:rPr lang="de-DE" altLang="ja-JP" sz="1600" dirty="0" err="1"/>
              <a:t>adiam</a:t>
            </a:r>
            <a:r>
              <a:rPr lang="de-DE" altLang="ja-JP" sz="1600" dirty="0"/>
              <a:t> 2 1.5 </a:t>
            </a:r>
            <a:r>
              <a:rPr lang="de-DE" altLang="ja-JP" sz="1600" dirty="0" err="1"/>
              <a:t>adiam</a:t>
            </a:r>
            <a:r>
              <a:rPr lang="de-DE" altLang="ja-JP" sz="1600" dirty="0"/>
              <a:t> 3 1.0 </a:t>
            </a:r>
            <a:r>
              <a:rPr lang="de-DE" altLang="ja-JP" sz="1600" dirty="0" err="1"/>
              <a:t>adiam</a:t>
            </a:r>
            <a:r>
              <a:rPr lang="de-DE" altLang="ja-JP" sz="1600" dirty="0"/>
              <a:t> 4 0.75</a:t>
            </a:r>
          </a:p>
          <a:p>
            <a:pPr marL="0" indent="0">
              <a:buNone/>
            </a:pPr>
            <a:endParaRPr lang="de-DE" altLang="ja-JP" sz="1600" dirty="0"/>
          </a:p>
          <a:p>
            <a:pPr marL="0" indent="0">
              <a:buNone/>
            </a:pPr>
            <a:r>
              <a:rPr lang="de-DE" altLang="ja-JP" sz="1600" dirty="0"/>
              <a:t>#</a:t>
            </a:r>
            <a:r>
              <a:rPr lang="de-DE" altLang="ja-JP" sz="1600" dirty="0" err="1"/>
              <a:t>dump</a:t>
            </a:r>
            <a:r>
              <a:rPr lang="de-DE" altLang="ja-JP" sz="1600" dirty="0"/>
              <a:t>           3 all </a:t>
            </a:r>
            <a:r>
              <a:rPr lang="de-DE" altLang="ja-JP" sz="1600" dirty="0" err="1"/>
              <a:t>movie</a:t>
            </a:r>
            <a:r>
              <a:rPr lang="de-DE" altLang="ja-JP" sz="1600" dirty="0"/>
              <a:t> 2000 </a:t>
            </a:r>
            <a:r>
              <a:rPr lang="de-DE" altLang="ja-JP" sz="1600" dirty="0" err="1"/>
              <a:t>movie.mpg</a:t>
            </a:r>
            <a:r>
              <a:rPr lang="de-DE" altLang="ja-JP" sz="1600" dirty="0"/>
              <a:t> type type zoom 1.6</a:t>
            </a:r>
          </a:p>
          <a:p>
            <a:pPr marL="0" indent="0">
              <a:buNone/>
            </a:pPr>
            <a:r>
              <a:rPr lang="de-DE" altLang="ja-JP" sz="1600" dirty="0"/>
              <a:t>#</a:t>
            </a:r>
            <a:r>
              <a:rPr lang="de-DE" altLang="ja-JP" sz="1600" dirty="0" err="1"/>
              <a:t>dump_modify</a:t>
            </a:r>
            <a:r>
              <a:rPr lang="de-DE" altLang="ja-JP" sz="1600" dirty="0"/>
              <a:t>    3 pad 5 </a:t>
            </a:r>
            <a:r>
              <a:rPr lang="de-DE" altLang="ja-JP" sz="1600" dirty="0" err="1"/>
              <a:t>adiam</a:t>
            </a:r>
            <a:r>
              <a:rPr lang="de-DE" altLang="ja-JP" sz="1600" dirty="0"/>
              <a:t> 1 0.5 </a:t>
            </a:r>
            <a:r>
              <a:rPr lang="de-DE" altLang="ja-JP" sz="1600" dirty="0" err="1"/>
              <a:t>adiam</a:t>
            </a:r>
            <a:r>
              <a:rPr lang="de-DE" altLang="ja-JP" sz="1600" dirty="0"/>
              <a:t> 2 1.5 </a:t>
            </a:r>
            <a:r>
              <a:rPr lang="de-DE" altLang="ja-JP" sz="1600" dirty="0" err="1"/>
              <a:t>adiam</a:t>
            </a:r>
            <a:r>
              <a:rPr lang="de-DE" altLang="ja-JP" sz="1600" dirty="0"/>
              <a:t> 3 1.0 </a:t>
            </a:r>
            <a:r>
              <a:rPr lang="de-DE" altLang="ja-JP" sz="1600" dirty="0" err="1"/>
              <a:t>adiam</a:t>
            </a:r>
            <a:r>
              <a:rPr lang="de-DE" altLang="ja-JP" sz="1600" dirty="0"/>
              <a:t> 4 0.75</a:t>
            </a:r>
          </a:p>
          <a:p>
            <a:pPr marL="0" indent="0">
              <a:buNone/>
            </a:pPr>
            <a:endParaRPr lang="de-DE" altLang="ja-JP" sz="1600" dirty="0"/>
          </a:p>
          <a:p>
            <a:pPr marL="0" indent="0">
              <a:buNone/>
            </a:pPr>
            <a:r>
              <a:rPr lang="de-DE" altLang="ja-JP" sz="1600" dirty="0" err="1"/>
              <a:t>reset_timestep</a:t>
            </a:r>
            <a:r>
              <a:rPr lang="de-DE" altLang="ja-JP" sz="1600" dirty="0"/>
              <a:t>  0</a:t>
            </a:r>
          </a:p>
          <a:p>
            <a:pPr marL="0" indent="0">
              <a:buNone/>
            </a:pPr>
            <a:r>
              <a:rPr lang="de-DE" altLang="ja-JP" sz="1600" dirty="0" err="1"/>
              <a:t>run</a:t>
            </a:r>
            <a:r>
              <a:rPr lang="de-DE" altLang="ja-JP" sz="1600" dirty="0"/>
              <a:t>             60000</a:t>
            </a:r>
          </a:p>
          <a:p>
            <a:pPr marL="0" indent="0">
              <a:buNone/>
            </a:pPr>
            <a:endParaRPr lang="cs-CZ" altLang="ja-JP" sz="1600" dirty="0"/>
          </a:p>
        </p:txBody>
      </p:sp>
      <p:sp>
        <p:nvSpPr>
          <p:cNvPr id="3" name="テキスト ボックス 2"/>
          <p:cNvSpPr txBox="1"/>
          <p:nvPr/>
        </p:nvSpPr>
        <p:spPr>
          <a:xfrm>
            <a:off x="457200" y="654048"/>
            <a:ext cx="2549867" cy="369332"/>
          </a:xfrm>
          <a:prstGeom prst="rect">
            <a:avLst/>
          </a:prstGeom>
          <a:noFill/>
        </p:spPr>
        <p:txBody>
          <a:bodyPr wrap="square" rtlCol="0">
            <a:spAutoFit/>
          </a:bodyPr>
          <a:lstStyle/>
          <a:p>
            <a:r>
              <a:rPr kumimoji="1" lang="en-US" altLang="ja-JP" dirty="0" err="1"/>
              <a:t>in.micelle</a:t>
            </a:r>
            <a:r>
              <a:rPr lang="ja-JP" altLang="en-US" dirty="0"/>
              <a:t>（入力ファイル）</a:t>
            </a:r>
            <a:endParaRPr kumimoji="1" lang="en-US" altLang="ja-JP" dirty="0"/>
          </a:p>
        </p:txBody>
      </p:sp>
      <p:sp>
        <p:nvSpPr>
          <p:cNvPr id="8" name="正方形/長方形 7"/>
          <p:cNvSpPr/>
          <p:nvPr/>
        </p:nvSpPr>
        <p:spPr>
          <a:xfrm>
            <a:off x="4431338" y="2564290"/>
            <a:ext cx="4255462" cy="364484"/>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439424" y="6216780"/>
            <a:ext cx="1714722" cy="364484"/>
          </a:xfrm>
          <a:prstGeom prst="rect">
            <a:avLst/>
          </a:prstGeom>
          <a:noFill/>
          <a:ln w="28575">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206304" y="6127700"/>
            <a:ext cx="2494451" cy="584776"/>
          </a:xfrm>
          <a:prstGeom prst="rect">
            <a:avLst/>
          </a:prstGeom>
          <a:noFill/>
        </p:spPr>
        <p:txBody>
          <a:bodyPr wrap="square" rtlCol="0">
            <a:spAutoFit/>
          </a:bodyPr>
          <a:lstStyle/>
          <a:p>
            <a:r>
              <a:rPr kumimoji="1" lang="ja-JP" altLang="en-US" sz="1600" dirty="0">
                <a:solidFill>
                  <a:srgbClr val="0000FF"/>
                </a:solidFill>
              </a:rPr>
              <a:t>計算時間がかかるようなら</a:t>
            </a:r>
            <a:br>
              <a:rPr kumimoji="1" lang="en-US" altLang="ja-JP" sz="1600" dirty="0">
                <a:solidFill>
                  <a:srgbClr val="0000FF"/>
                </a:solidFill>
              </a:rPr>
            </a:br>
            <a:r>
              <a:rPr kumimoji="1" lang="ja-JP" altLang="en-US" sz="1600" dirty="0">
                <a:solidFill>
                  <a:srgbClr val="0000FF"/>
                </a:solidFill>
              </a:rPr>
              <a:t>減らす</a:t>
            </a: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52</a:t>
            </a:fld>
            <a:endParaRPr kumimoji="1" lang="ja-JP" altLang="en-US"/>
          </a:p>
        </p:txBody>
      </p:sp>
    </p:spTree>
    <p:extLst>
      <p:ext uri="{BB962C8B-B14F-4D97-AF65-F5344CB8AC3E}">
        <p14:creationId xmlns:p14="http://schemas.microsoft.com/office/powerpoint/2010/main" val="341898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714624"/>
          </a:xfrm>
        </p:spPr>
        <p:txBody>
          <a:bodyPr/>
          <a:lstStyle/>
          <a:p>
            <a:r>
              <a:rPr lang="en-US" altLang="ja-JP" dirty="0"/>
              <a:t>micelle</a:t>
            </a:r>
            <a:r>
              <a:rPr lang="ja-JP" altLang="en-US" dirty="0"/>
              <a:t>の</a:t>
            </a:r>
            <a:r>
              <a:rPr lang="en-US" altLang="ja-JP" dirty="0"/>
              <a:t>3D</a:t>
            </a:r>
            <a:r>
              <a:rPr lang="ja-JP" altLang="en-US" dirty="0"/>
              <a:t>化について（５）</a:t>
            </a:r>
            <a:endParaRPr kumimoji="1" lang="ja-JP" altLang="en-US" dirty="0"/>
          </a:p>
        </p:txBody>
      </p:sp>
      <p:sp>
        <p:nvSpPr>
          <p:cNvPr id="5" name="コンテンツ プレースホルダー 2"/>
          <p:cNvSpPr>
            <a:spLocks noGrp="1"/>
          </p:cNvSpPr>
          <p:nvPr>
            <p:ph idx="1"/>
          </p:nvPr>
        </p:nvSpPr>
        <p:spPr>
          <a:xfrm>
            <a:off x="109780" y="1106693"/>
            <a:ext cx="8974320" cy="5727343"/>
          </a:xfrm>
          <a:ln>
            <a:solidFill>
              <a:schemeClr val="tx1"/>
            </a:solidFill>
          </a:ln>
        </p:spPr>
        <p:txBody>
          <a:bodyPr numCol="2">
            <a:noAutofit/>
          </a:bodyPr>
          <a:lstStyle/>
          <a:p>
            <a:pPr marL="0" indent="0">
              <a:buNone/>
            </a:pPr>
            <a:r>
              <a:rPr lang="de-DE" altLang="ja-JP" sz="1600" dirty="0"/>
              <a:t> LAMMPS 3d </a:t>
            </a:r>
            <a:r>
              <a:rPr lang="de-DE" altLang="ja-JP" sz="1600" dirty="0" err="1"/>
              <a:t>micelle</a:t>
            </a:r>
            <a:r>
              <a:rPr lang="de-DE" altLang="ja-JP" sz="1600" dirty="0"/>
              <a:t> </a:t>
            </a:r>
            <a:r>
              <a:rPr lang="de-DE" altLang="ja-JP" sz="1600" dirty="0" err="1"/>
              <a:t>data</a:t>
            </a:r>
            <a:r>
              <a:rPr lang="de-DE" altLang="ja-JP" sz="1600" dirty="0"/>
              <a:t> </a:t>
            </a:r>
            <a:r>
              <a:rPr lang="de-DE" altLang="ja-JP" sz="1600" dirty="0" err="1"/>
              <a:t>file</a:t>
            </a:r>
            <a:endParaRPr lang="de-DE" altLang="ja-JP" sz="1600" dirty="0"/>
          </a:p>
          <a:p>
            <a:pPr marL="0" indent="0">
              <a:buNone/>
            </a:pPr>
            <a:r>
              <a:rPr lang="de-DE" altLang="ja-JP" sz="1600" dirty="0"/>
              <a:t> </a:t>
            </a:r>
          </a:p>
          <a:p>
            <a:pPr marL="0" indent="0">
              <a:buNone/>
            </a:pPr>
            <a:r>
              <a:rPr lang="de-DE" altLang="ja-JP" sz="1600" dirty="0"/>
              <a:t>        1200  </a:t>
            </a:r>
            <a:r>
              <a:rPr lang="de-DE" altLang="ja-JP" sz="1600" dirty="0" err="1"/>
              <a:t>atoms</a:t>
            </a:r>
            <a:endParaRPr lang="de-DE" altLang="ja-JP" sz="1600" dirty="0"/>
          </a:p>
          <a:p>
            <a:pPr marL="0" indent="0">
              <a:buNone/>
            </a:pPr>
            <a:r>
              <a:rPr lang="de-DE" altLang="ja-JP" sz="1600" dirty="0"/>
              <a:t>         300  </a:t>
            </a:r>
            <a:r>
              <a:rPr lang="de-DE" altLang="ja-JP" sz="1600" dirty="0" err="1"/>
              <a:t>bonds</a:t>
            </a:r>
            <a:endParaRPr lang="de-DE" altLang="ja-JP" sz="1600" dirty="0"/>
          </a:p>
          <a:p>
            <a:pPr marL="0" indent="0">
              <a:buNone/>
            </a:pPr>
            <a:r>
              <a:rPr lang="de-DE" altLang="ja-JP" sz="1600" dirty="0"/>
              <a:t>           0  </a:t>
            </a:r>
            <a:r>
              <a:rPr lang="de-DE" altLang="ja-JP" sz="1600" dirty="0" err="1"/>
              <a:t>angles</a:t>
            </a:r>
            <a:endParaRPr lang="de-DE" altLang="ja-JP" sz="1600" dirty="0"/>
          </a:p>
          <a:p>
            <a:pPr marL="0" indent="0">
              <a:buNone/>
            </a:pPr>
            <a:r>
              <a:rPr lang="de-DE" altLang="ja-JP" sz="1600" dirty="0"/>
              <a:t>           0  </a:t>
            </a:r>
            <a:r>
              <a:rPr lang="de-DE" altLang="ja-JP" sz="1600" dirty="0" err="1"/>
              <a:t>dihedrals</a:t>
            </a:r>
            <a:endParaRPr lang="de-DE" altLang="ja-JP" sz="1600" dirty="0"/>
          </a:p>
          <a:p>
            <a:pPr marL="0" indent="0">
              <a:buNone/>
            </a:pPr>
            <a:r>
              <a:rPr lang="de-DE" altLang="ja-JP" sz="1600" dirty="0"/>
              <a:t>           0  </a:t>
            </a:r>
            <a:r>
              <a:rPr lang="de-DE" altLang="ja-JP" sz="1600" dirty="0" err="1"/>
              <a:t>impropers</a:t>
            </a:r>
            <a:endParaRPr lang="de-DE" altLang="ja-JP" sz="1600" dirty="0"/>
          </a:p>
          <a:p>
            <a:pPr marL="0" indent="0">
              <a:buNone/>
            </a:pPr>
            <a:r>
              <a:rPr lang="de-DE" altLang="ja-JP" sz="1600" dirty="0"/>
              <a:t> </a:t>
            </a:r>
          </a:p>
          <a:p>
            <a:pPr marL="0" indent="0">
              <a:buNone/>
            </a:pPr>
            <a:r>
              <a:rPr lang="de-DE" altLang="ja-JP" sz="1600" dirty="0"/>
              <a:t>           4  </a:t>
            </a:r>
            <a:r>
              <a:rPr lang="de-DE" altLang="ja-JP" sz="1600" dirty="0" err="1"/>
              <a:t>atom</a:t>
            </a:r>
            <a:r>
              <a:rPr lang="de-DE" altLang="ja-JP" sz="1600" dirty="0"/>
              <a:t> </a:t>
            </a:r>
            <a:r>
              <a:rPr lang="de-DE" altLang="ja-JP" sz="1600" dirty="0" err="1"/>
              <a:t>types</a:t>
            </a:r>
            <a:endParaRPr lang="de-DE" altLang="ja-JP" sz="1600" dirty="0"/>
          </a:p>
          <a:p>
            <a:pPr marL="0" indent="0">
              <a:buNone/>
            </a:pPr>
            <a:r>
              <a:rPr lang="de-DE" altLang="ja-JP" sz="1600" dirty="0"/>
              <a:t>           1  </a:t>
            </a:r>
            <a:r>
              <a:rPr lang="de-DE" altLang="ja-JP" sz="1600" dirty="0" err="1"/>
              <a:t>bond</a:t>
            </a:r>
            <a:r>
              <a:rPr lang="de-DE" altLang="ja-JP" sz="1600" dirty="0"/>
              <a:t> </a:t>
            </a:r>
            <a:r>
              <a:rPr lang="de-DE" altLang="ja-JP" sz="1600" dirty="0" err="1"/>
              <a:t>types</a:t>
            </a:r>
            <a:endParaRPr lang="de-DE" altLang="ja-JP" sz="1600" dirty="0"/>
          </a:p>
          <a:p>
            <a:pPr marL="0" indent="0">
              <a:buNone/>
            </a:pPr>
            <a:r>
              <a:rPr lang="de-DE" altLang="ja-JP" sz="1600" dirty="0"/>
              <a:t>           0  angle </a:t>
            </a:r>
            <a:r>
              <a:rPr lang="de-DE" altLang="ja-JP" sz="1600" dirty="0" err="1"/>
              <a:t>types</a:t>
            </a:r>
            <a:endParaRPr lang="de-DE" altLang="ja-JP" sz="1600" dirty="0"/>
          </a:p>
          <a:p>
            <a:pPr marL="0" indent="0">
              <a:buNone/>
            </a:pPr>
            <a:r>
              <a:rPr lang="de-DE" altLang="ja-JP" sz="1600" dirty="0"/>
              <a:t>           0  </a:t>
            </a:r>
            <a:r>
              <a:rPr lang="de-DE" altLang="ja-JP" sz="1600" dirty="0" err="1"/>
              <a:t>dihedral</a:t>
            </a:r>
            <a:r>
              <a:rPr lang="de-DE" altLang="ja-JP" sz="1600" dirty="0"/>
              <a:t> </a:t>
            </a:r>
            <a:r>
              <a:rPr lang="de-DE" altLang="ja-JP" sz="1600" dirty="0" err="1"/>
              <a:t>types</a:t>
            </a:r>
            <a:endParaRPr lang="de-DE" altLang="ja-JP" sz="1600" dirty="0"/>
          </a:p>
          <a:p>
            <a:pPr marL="0" indent="0">
              <a:buNone/>
            </a:pPr>
            <a:r>
              <a:rPr lang="de-DE" altLang="ja-JP" sz="1600" dirty="0"/>
              <a:t>           0  </a:t>
            </a:r>
            <a:r>
              <a:rPr lang="de-DE" altLang="ja-JP" sz="1600" dirty="0" err="1"/>
              <a:t>improper</a:t>
            </a:r>
            <a:r>
              <a:rPr lang="de-DE" altLang="ja-JP" sz="1600" dirty="0"/>
              <a:t> </a:t>
            </a:r>
            <a:r>
              <a:rPr lang="de-DE" altLang="ja-JP" sz="1600" dirty="0" err="1"/>
              <a:t>types</a:t>
            </a:r>
            <a:endParaRPr lang="de-DE" altLang="ja-JP" sz="1600" dirty="0"/>
          </a:p>
          <a:p>
            <a:pPr marL="0" indent="0">
              <a:buNone/>
            </a:pPr>
            <a:r>
              <a:rPr lang="de-DE" altLang="ja-JP" sz="1600" dirty="0"/>
              <a:t> </a:t>
            </a:r>
          </a:p>
          <a:p>
            <a:pPr marL="0" indent="0">
              <a:buNone/>
            </a:pPr>
            <a:r>
              <a:rPr lang="de-DE" altLang="ja-JP" sz="1600" dirty="0"/>
              <a:t>  0.0000000E+00   35.85686      </a:t>
            </a:r>
            <a:r>
              <a:rPr lang="de-DE" altLang="ja-JP" sz="1600" dirty="0" err="1"/>
              <a:t>xlo</a:t>
            </a:r>
            <a:r>
              <a:rPr lang="de-DE" altLang="ja-JP" sz="1600" dirty="0"/>
              <a:t> </a:t>
            </a:r>
            <a:r>
              <a:rPr lang="de-DE" altLang="ja-JP" sz="1600" dirty="0" err="1"/>
              <a:t>xhi</a:t>
            </a:r>
            <a:endParaRPr lang="de-DE" altLang="ja-JP" sz="1600" dirty="0"/>
          </a:p>
          <a:p>
            <a:pPr marL="0" indent="0">
              <a:buNone/>
            </a:pPr>
            <a:r>
              <a:rPr lang="de-DE" altLang="ja-JP" sz="1600" dirty="0"/>
              <a:t>  0.0000000E+00   35.85686      </a:t>
            </a:r>
            <a:r>
              <a:rPr lang="de-DE" altLang="ja-JP" sz="1600" dirty="0" err="1"/>
              <a:t>ylo</a:t>
            </a:r>
            <a:r>
              <a:rPr lang="de-DE" altLang="ja-JP" sz="1600" dirty="0"/>
              <a:t> </a:t>
            </a:r>
            <a:r>
              <a:rPr lang="de-DE" altLang="ja-JP" sz="1600" dirty="0" err="1"/>
              <a:t>yhi</a:t>
            </a:r>
            <a:endParaRPr lang="de-DE" altLang="ja-JP" sz="1600" dirty="0"/>
          </a:p>
          <a:p>
            <a:pPr marL="0" indent="0">
              <a:buNone/>
            </a:pPr>
            <a:r>
              <a:rPr lang="de-DE" altLang="ja-JP" sz="1600" dirty="0"/>
              <a:t>  0.0000000E+00   0.996023889   </a:t>
            </a:r>
            <a:r>
              <a:rPr lang="de-DE" altLang="ja-JP" sz="1600" dirty="0" err="1"/>
              <a:t>zlo</a:t>
            </a:r>
            <a:r>
              <a:rPr lang="de-DE" altLang="ja-JP" sz="1600" dirty="0"/>
              <a:t> </a:t>
            </a:r>
            <a:r>
              <a:rPr lang="de-DE" altLang="ja-JP" sz="1600" dirty="0" err="1"/>
              <a:t>zhi</a:t>
            </a:r>
            <a:endParaRPr lang="en-US" altLang="ja-JP" sz="1600" dirty="0"/>
          </a:p>
          <a:p>
            <a:pPr marL="0" indent="0">
              <a:buNone/>
            </a:pPr>
            <a:endParaRPr lang="de-DE" altLang="ja-JP" sz="1600" dirty="0"/>
          </a:p>
          <a:p>
            <a:pPr marL="0" indent="0">
              <a:buNone/>
            </a:pPr>
            <a:r>
              <a:rPr lang="de-DE" altLang="ja-JP" sz="1600" dirty="0"/>
              <a:t> </a:t>
            </a:r>
            <a:r>
              <a:rPr lang="de-DE" altLang="ja-JP" sz="1600" dirty="0" err="1"/>
              <a:t>Masses</a:t>
            </a:r>
            <a:endParaRPr lang="de-DE" altLang="ja-JP" sz="1600" dirty="0"/>
          </a:p>
          <a:p>
            <a:pPr marL="0" indent="0">
              <a:buNone/>
            </a:pPr>
            <a:r>
              <a:rPr lang="de-DE" altLang="ja-JP" sz="1600" dirty="0"/>
              <a:t> </a:t>
            </a:r>
          </a:p>
          <a:p>
            <a:pPr marL="0" indent="0">
              <a:buNone/>
            </a:pPr>
            <a:r>
              <a:rPr lang="de-DE" altLang="ja-JP" sz="1600" dirty="0"/>
              <a:t>           1   1.000000    </a:t>
            </a:r>
          </a:p>
          <a:p>
            <a:pPr marL="0" indent="0">
              <a:buNone/>
            </a:pPr>
            <a:r>
              <a:rPr lang="de-DE" altLang="ja-JP" sz="1600" dirty="0"/>
              <a:t>           2   1.000000    </a:t>
            </a:r>
          </a:p>
          <a:p>
            <a:pPr marL="0" indent="0">
              <a:buNone/>
            </a:pPr>
            <a:r>
              <a:rPr lang="de-DE" altLang="ja-JP" sz="1600" dirty="0"/>
              <a:t>           3   1.000000 </a:t>
            </a:r>
            <a:br>
              <a:rPr lang="de-DE" altLang="ja-JP" sz="1600" dirty="0"/>
            </a:br>
            <a:r>
              <a:rPr lang="de-DE" altLang="ja-JP" sz="1600" dirty="0"/>
              <a:t> 4   1.000000    </a:t>
            </a:r>
          </a:p>
          <a:p>
            <a:pPr marL="0" indent="0">
              <a:buNone/>
            </a:pPr>
            <a:r>
              <a:rPr lang="de-DE" altLang="ja-JP" sz="1600" dirty="0"/>
              <a:t> </a:t>
            </a:r>
          </a:p>
          <a:p>
            <a:pPr marL="0" indent="0">
              <a:buNone/>
            </a:pPr>
            <a:r>
              <a:rPr lang="de-DE" altLang="ja-JP" sz="1600" dirty="0"/>
              <a:t> Atoms</a:t>
            </a:r>
          </a:p>
          <a:p>
            <a:pPr marL="0" indent="0">
              <a:buNone/>
            </a:pPr>
            <a:r>
              <a:rPr lang="de-DE" altLang="ja-JP" sz="1600" dirty="0"/>
              <a:t> </a:t>
            </a:r>
          </a:p>
          <a:p>
            <a:pPr marL="0" indent="0">
              <a:buNone/>
            </a:pPr>
            <a:r>
              <a:rPr lang="de-DE" altLang="ja-JP" sz="1600" dirty="0"/>
              <a:t>      1    139      2   0.000   0.000   0.000</a:t>
            </a:r>
          </a:p>
          <a:p>
            <a:pPr marL="0" indent="0">
              <a:buNone/>
            </a:pPr>
            <a:r>
              <a:rPr lang="de-DE" altLang="ja-JP" sz="1600" dirty="0"/>
              <a:t>      2      0      1   1.195   0.000   0.000</a:t>
            </a:r>
          </a:p>
          <a:p>
            <a:pPr marL="0" indent="0">
              <a:buNone/>
            </a:pPr>
            <a:r>
              <a:rPr lang="de-DE" altLang="ja-JP" sz="1600" dirty="0"/>
              <a:t>      3      0      1   2.390   0.000   0.000</a:t>
            </a:r>
          </a:p>
          <a:p>
            <a:pPr marL="0" indent="0">
              <a:buNone/>
            </a:pPr>
            <a:r>
              <a:rPr lang="de-DE" altLang="ja-JP" sz="1600" dirty="0"/>
              <a:t>      4      0      1   3.586   0.000   0.000</a:t>
            </a:r>
          </a:p>
          <a:p>
            <a:pPr marL="0" indent="0">
              <a:buNone/>
            </a:pPr>
            <a:r>
              <a:rPr lang="de-DE" altLang="ja-JP" sz="1600" dirty="0"/>
              <a:t>      5      0      1   4.781   0.000   0.000</a:t>
            </a:r>
            <a:br>
              <a:rPr lang="de-DE" altLang="ja-JP" sz="1600" dirty="0"/>
            </a:br>
            <a:r>
              <a:rPr lang="de-DE" altLang="ja-JP" sz="1600" dirty="0"/>
              <a:t>...</a:t>
            </a:r>
            <a:endParaRPr lang="cs-CZ" altLang="ja-JP" sz="1600" dirty="0"/>
          </a:p>
        </p:txBody>
      </p:sp>
      <p:sp>
        <p:nvSpPr>
          <p:cNvPr id="3" name="テキスト ボックス 2"/>
          <p:cNvSpPr txBox="1"/>
          <p:nvPr/>
        </p:nvSpPr>
        <p:spPr>
          <a:xfrm>
            <a:off x="457200" y="654048"/>
            <a:ext cx="3184826" cy="369332"/>
          </a:xfrm>
          <a:prstGeom prst="rect">
            <a:avLst/>
          </a:prstGeom>
          <a:noFill/>
        </p:spPr>
        <p:txBody>
          <a:bodyPr wrap="square" rtlCol="0">
            <a:spAutoFit/>
          </a:bodyPr>
          <a:lstStyle/>
          <a:p>
            <a:r>
              <a:rPr lang="en-US" altLang="ja-JP" dirty="0" err="1"/>
              <a:t>data</a:t>
            </a:r>
            <a:r>
              <a:rPr kumimoji="1" lang="en-US" altLang="ja-JP" dirty="0" err="1"/>
              <a:t>.micelle</a:t>
            </a:r>
            <a:r>
              <a:rPr lang="ja-JP" altLang="en-US" dirty="0"/>
              <a:t>（データファイル）</a:t>
            </a:r>
            <a:endParaRPr kumimoji="1" lang="en-US" altLang="ja-JP" dirty="0"/>
          </a:p>
        </p:txBody>
      </p:sp>
      <p:sp>
        <p:nvSpPr>
          <p:cNvPr id="6" name="正方形/長方形 5"/>
          <p:cNvSpPr/>
          <p:nvPr/>
        </p:nvSpPr>
        <p:spPr>
          <a:xfrm>
            <a:off x="169680" y="5782106"/>
            <a:ext cx="3472346" cy="364484"/>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AFDF1CC8-78FC-444A-A46F-F0C924EEE8AE}" type="slidenum">
              <a:rPr kumimoji="1" lang="ja-JP" altLang="en-US" smtClean="0"/>
              <a:pPr/>
              <a:t>53</a:t>
            </a:fld>
            <a:endParaRPr kumimoji="1" lang="ja-JP" altLang="en-US"/>
          </a:p>
        </p:txBody>
      </p:sp>
    </p:spTree>
    <p:extLst>
      <p:ext uri="{BB962C8B-B14F-4D97-AF65-F5344CB8AC3E}">
        <p14:creationId xmlns:p14="http://schemas.microsoft.com/office/powerpoint/2010/main" val="3551216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1025231"/>
          </a:xfrm>
        </p:spPr>
        <p:txBody>
          <a:bodyPr>
            <a:normAutofit/>
          </a:bodyPr>
          <a:lstStyle/>
          <a:p>
            <a:r>
              <a:rPr kumimoji="1" lang="ja-JP" altLang="en-US" sz="3600" dirty="0"/>
              <a:t>データファイルのフォーマット</a:t>
            </a:r>
          </a:p>
        </p:txBody>
      </p:sp>
      <p:sp>
        <p:nvSpPr>
          <p:cNvPr id="4" name="スライド番号プレースホルダー 3"/>
          <p:cNvSpPr>
            <a:spLocks noGrp="1"/>
          </p:cNvSpPr>
          <p:nvPr>
            <p:ph type="sldNum" sz="quarter" idx="12"/>
          </p:nvPr>
        </p:nvSpPr>
        <p:spPr/>
        <p:txBody>
          <a:bodyPr/>
          <a:lstStyle/>
          <a:p>
            <a:fld id="{AFDF1CC8-78FC-444A-A46F-F0C924EEE8AE}" type="slidenum">
              <a:rPr kumimoji="1" lang="ja-JP" altLang="en-US" smtClean="0"/>
              <a:pPr/>
              <a:t>54</a:t>
            </a:fld>
            <a:endParaRPr kumimoji="1" lang="ja-JP" altLang="en-US" dirty="0"/>
          </a:p>
        </p:txBody>
      </p:sp>
      <p:sp>
        <p:nvSpPr>
          <p:cNvPr id="10" name="正方形/長方形 9"/>
          <p:cNvSpPr/>
          <p:nvPr/>
        </p:nvSpPr>
        <p:spPr bwMode="auto">
          <a:xfrm>
            <a:off x="457200" y="1305014"/>
            <a:ext cx="1943100" cy="5416461"/>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342900" indent="-342900">
              <a:spcBef>
                <a:spcPts val="0"/>
              </a:spcBef>
            </a:pPr>
            <a:r>
              <a:rPr lang="en-US" altLang="ja-JP" sz="1200" dirty="0">
                <a:solidFill>
                  <a:schemeClr val="tx1"/>
                </a:solidFill>
              </a:rPr>
              <a:t>LAMMPS Description</a:t>
            </a:r>
          </a:p>
          <a:p>
            <a:pPr marL="342900" indent="-342900">
              <a:spcBef>
                <a:spcPts val="0"/>
              </a:spcBef>
            </a:pPr>
            <a:endParaRPr lang="en-US" altLang="ja-JP" sz="1200" dirty="0">
              <a:solidFill>
                <a:schemeClr val="tx1"/>
              </a:solidFill>
            </a:endParaRPr>
          </a:p>
          <a:p>
            <a:pPr marL="342900" indent="-342900">
              <a:spcBef>
                <a:spcPts val="0"/>
              </a:spcBef>
            </a:pPr>
            <a:r>
              <a:rPr lang="en-US" altLang="ja-JP" sz="1200" dirty="0">
                <a:solidFill>
                  <a:schemeClr val="tx1"/>
                </a:solidFill>
              </a:rPr>
              <a:t>5 atoms</a:t>
            </a:r>
          </a:p>
          <a:p>
            <a:pPr marL="342900" indent="-342900">
              <a:spcBef>
                <a:spcPts val="0"/>
              </a:spcBef>
            </a:pPr>
            <a:r>
              <a:rPr lang="en-US" altLang="ja-JP" sz="1200" dirty="0">
                <a:solidFill>
                  <a:schemeClr val="tx1"/>
                </a:solidFill>
              </a:rPr>
              <a:t>4 bonds</a:t>
            </a:r>
          </a:p>
          <a:p>
            <a:pPr marL="342900" indent="-342900">
              <a:spcBef>
                <a:spcPts val="0"/>
              </a:spcBef>
            </a:pPr>
            <a:r>
              <a:rPr lang="ja-JP" altLang="ja-JP" sz="1200" dirty="0"/>
              <a:t>1</a:t>
            </a:r>
            <a:r>
              <a:rPr lang="en-US" altLang="ja-JP" sz="1200" dirty="0">
                <a:solidFill>
                  <a:schemeClr val="tx1"/>
                </a:solidFill>
              </a:rPr>
              <a:t> atom types</a:t>
            </a:r>
          </a:p>
          <a:p>
            <a:pPr marL="342900" indent="-342900">
              <a:spcBef>
                <a:spcPts val="0"/>
              </a:spcBef>
            </a:pPr>
            <a:r>
              <a:rPr lang="en-US" altLang="ja-JP" sz="1200" dirty="0">
                <a:solidFill>
                  <a:schemeClr val="tx1"/>
                </a:solidFill>
              </a:rPr>
              <a:t>1 bond types</a:t>
            </a:r>
          </a:p>
          <a:p>
            <a:pPr marL="342900" indent="-342900">
              <a:spcBef>
                <a:spcPts val="0"/>
              </a:spcBef>
            </a:pPr>
            <a:endParaRPr lang="en-US" altLang="ja-JP" sz="1200" dirty="0">
              <a:solidFill>
                <a:schemeClr val="tx1"/>
              </a:solidFill>
            </a:endParaRPr>
          </a:p>
          <a:p>
            <a:pPr marL="342900" indent="-342900">
              <a:spcBef>
                <a:spcPts val="0"/>
              </a:spcBef>
            </a:pPr>
            <a:r>
              <a:rPr lang="en-US" altLang="ja-JP" sz="1200" dirty="0">
                <a:solidFill>
                  <a:schemeClr val="tx1"/>
                </a:solidFill>
              </a:rPr>
              <a:t>-10.0 10.0 </a:t>
            </a:r>
            <a:r>
              <a:rPr lang="en-US" altLang="ja-JP" sz="1200" dirty="0" err="1">
                <a:solidFill>
                  <a:schemeClr val="tx1"/>
                </a:solidFill>
              </a:rPr>
              <a:t>xlo</a:t>
            </a:r>
            <a:r>
              <a:rPr lang="en-US" altLang="ja-JP" sz="1200" dirty="0">
                <a:solidFill>
                  <a:schemeClr val="tx1"/>
                </a:solidFill>
              </a:rPr>
              <a:t> </a:t>
            </a:r>
            <a:r>
              <a:rPr lang="en-US" altLang="ja-JP" sz="1200" dirty="0" err="1">
                <a:solidFill>
                  <a:schemeClr val="tx1"/>
                </a:solidFill>
              </a:rPr>
              <a:t>xhi</a:t>
            </a:r>
            <a:endParaRPr lang="en-US" altLang="ja-JP" sz="1200" dirty="0">
              <a:solidFill>
                <a:schemeClr val="tx1"/>
              </a:solidFill>
            </a:endParaRPr>
          </a:p>
          <a:p>
            <a:pPr marL="342900" indent="-342900">
              <a:spcBef>
                <a:spcPts val="0"/>
              </a:spcBef>
            </a:pPr>
            <a:r>
              <a:rPr lang="en-US" altLang="ja-JP" sz="1200" dirty="0">
                <a:solidFill>
                  <a:schemeClr val="tx1"/>
                </a:solidFill>
              </a:rPr>
              <a:t>-10.0 10.0 </a:t>
            </a:r>
            <a:r>
              <a:rPr lang="en-US" altLang="ja-JP" sz="1200" dirty="0" err="1">
                <a:solidFill>
                  <a:schemeClr val="tx1"/>
                </a:solidFill>
              </a:rPr>
              <a:t>ylo</a:t>
            </a:r>
            <a:r>
              <a:rPr lang="en-US" altLang="ja-JP" sz="1200" dirty="0">
                <a:solidFill>
                  <a:schemeClr val="tx1"/>
                </a:solidFill>
              </a:rPr>
              <a:t> </a:t>
            </a:r>
            <a:r>
              <a:rPr lang="en-US" altLang="ja-JP" sz="1200" dirty="0" err="1">
                <a:solidFill>
                  <a:schemeClr val="tx1"/>
                </a:solidFill>
              </a:rPr>
              <a:t>yhi</a:t>
            </a:r>
            <a:endParaRPr lang="en-US" altLang="ja-JP" sz="1200" dirty="0">
              <a:solidFill>
                <a:schemeClr val="tx1"/>
              </a:solidFill>
            </a:endParaRPr>
          </a:p>
          <a:p>
            <a:pPr marL="342900" indent="-342900">
              <a:spcBef>
                <a:spcPts val="0"/>
              </a:spcBef>
            </a:pPr>
            <a:r>
              <a:rPr lang="en-US" altLang="ja-JP" sz="1200" dirty="0">
                <a:solidFill>
                  <a:schemeClr val="tx1"/>
                </a:solidFill>
              </a:rPr>
              <a:t>-10.0 10.0 </a:t>
            </a:r>
            <a:r>
              <a:rPr lang="en-US" altLang="ja-JP" sz="1200" dirty="0" err="1">
                <a:solidFill>
                  <a:schemeClr val="tx1"/>
                </a:solidFill>
              </a:rPr>
              <a:t>zlo</a:t>
            </a:r>
            <a:r>
              <a:rPr lang="en-US" altLang="ja-JP" sz="1200" dirty="0">
                <a:solidFill>
                  <a:schemeClr val="tx1"/>
                </a:solidFill>
              </a:rPr>
              <a:t> </a:t>
            </a:r>
            <a:r>
              <a:rPr lang="en-US" altLang="ja-JP" sz="1200" dirty="0" err="1">
                <a:solidFill>
                  <a:schemeClr val="tx1"/>
                </a:solidFill>
              </a:rPr>
              <a:t>zhi</a:t>
            </a:r>
            <a:endParaRPr lang="en-US" altLang="ja-JP" sz="1200" dirty="0">
              <a:solidFill>
                <a:schemeClr val="tx1"/>
              </a:solidFill>
            </a:endParaRPr>
          </a:p>
          <a:p>
            <a:pPr marL="342900" indent="-342900">
              <a:spcBef>
                <a:spcPts val="0"/>
              </a:spcBef>
            </a:pPr>
            <a:endParaRPr lang="en-US" altLang="ja-JP" sz="1200" dirty="0">
              <a:solidFill>
                <a:schemeClr val="tx1"/>
              </a:solidFill>
            </a:endParaRPr>
          </a:p>
          <a:p>
            <a:pPr marL="342900" indent="-342900">
              <a:spcBef>
                <a:spcPts val="0"/>
              </a:spcBef>
            </a:pPr>
            <a:r>
              <a:rPr lang="en-US" altLang="ja-JP" sz="1200" dirty="0">
                <a:solidFill>
                  <a:schemeClr val="tx1"/>
                </a:solidFill>
              </a:rPr>
              <a:t>Masses</a:t>
            </a:r>
          </a:p>
          <a:p>
            <a:pPr marL="342900" indent="-342900">
              <a:spcBef>
                <a:spcPts val="0"/>
              </a:spcBef>
            </a:pPr>
            <a:endParaRPr lang="en-US" altLang="ja-JP" sz="1200" dirty="0">
              <a:solidFill>
                <a:schemeClr val="tx1"/>
              </a:solidFill>
            </a:endParaRPr>
          </a:p>
          <a:p>
            <a:pPr marL="342900" indent="-342900">
              <a:spcBef>
                <a:spcPts val="0"/>
              </a:spcBef>
            </a:pPr>
            <a:r>
              <a:rPr lang="en-US" altLang="ja-JP" sz="1200" dirty="0">
                <a:solidFill>
                  <a:schemeClr val="tx1"/>
                </a:solidFill>
              </a:rPr>
              <a:t>1 1</a:t>
            </a:r>
          </a:p>
          <a:p>
            <a:pPr marL="342900" indent="-342900">
              <a:spcBef>
                <a:spcPts val="0"/>
              </a:spcBef>
            </a:pPr>
            <a:endParaRPr lang="en-US" altLang="ja-JP" sz="1200" dirty="0">
              <a:solidFill>
                <a:schemeClr val="tx1"/>
              </a:solidFill>
            </a:endParaRPr>
          </a:p>
          <a:p>
            <a:pPr marL="342900" indent="-342900">
              <a:spcBef>
                <a:spcPts val="0"/>
              </a:spcBef>
            </a:pPr>
            <a:r>
              <a:rPr lang="en-US" altLang="ja-JP" sz="1200" dirty="0">
                <a:solidFill>
                  <a:schemeClr val="tx1"/>
                </a:solidFill>
              </a:rPr>
              <a:t>Atoms</a:t>
            </a:r>
          </a:p>
          <a:p>
            <a:pPr marL="342900" indent="-342900">
              <a:spcBef>
                <a:spcPts val="0"/>
              </a:spcBef>
            </a:pPr>
            <a:endParaRPr lang="en-US" altLang="ja-JP" sz="1200" dirty="0">
              <a:solidFill>
                <a:schemeClr val="tx1"/>
              </a:solidFill>
            </a:endParaRPr>
          </a:p>
          <a:p>
            <a:pPr marL="342900" indent="-342900">
              <a:spcBef>
                <a:spcPts val="0"/>
              </a:spcBef>
            </a:pPr>
            <a:r>
              <a:rPr lang="en-US" altLang="ja-JP" sz="1200" dirty="0">
                <a:solidFill>
                  <a:schemeClr val="tx1"/>
                </a:solidFill>
              </a:rPr>
              <a:t>1 1 1 0.0 0.0 0.0</a:t>
            </a:r>
          </a:p>
          <a:p>
            <a:pPr marL="342900" indent="-342900">
              <a:spcBef>
                <a:spcPts val="0"/>
              </a:spcBef>
            </a:pPr>
            <a:r>
              <a:rPr lang="en-US" altLang="ja-JP" sz="1200" dirty="0">
                <a:solidFill>
                  <a:schemeClr val="tx1"/>
                </a:solidFill>
              </a:rPr>
              <a:t>2 1 1 0.0 0.0 1.0</a:t>
            </a:r>
          </a:p>
          <a:p>
            <a:pPr marL="342900" indent="-342900">
              <a:spcBef>
                <a:spcPts val="0"/>
              </a:spcBef>
            </a:pPr>
            <a:r>
              <a:rPr lang="en-US" altLang="ja-JP" sz="1200" dirty="0">
                <a:solidFill>
                  <a:schemeClr val="tx1"/>
                </a:solidFill>
              </a:rPr>
              <a:t>3 1 1 0.0 0.0 2.0</a:t>
            </a:r>
          </a:p>
          <a:p>
            <a:pPr marL="342900" indent="-342900">
              <a:spcBef>
                <a:spcPts val="0"/>
              </a:spcBef>
            </a:pPr>
            <a:r>
              <a:rPr lang="en-US" altLang="ja-JP" sz="1200" dirty="0">
                <a:solidFill>
                  <a:schemeClr val="tx1"/>
                </a:solidFill>
              </a:rPr>
              <a:t>4 1 1 0.0 0.0 3.0</a:t>
            </a:r>
          </a:p>
          <a:p>
            <a:pPr marL="342900" indent="-342900">
              <a:spcBef>
                <a:spcPts val="0"/>
              </a:spcBef>
            </a:pPr>
            <a:r>
              <a:rPr lang="en-US" altLang="ja-JP" sz="1200" dirty="0">
                <a:solidFill>
                  <a:schemeClr val="tx1"/>
                </a:solidFill>
              </a:rPr>
              <a:t>5 1 1 0.0 0.0 4.0</a:t>
            </a:r>
          </a:p>
          <a:p>
            <a:pPr marL="342900" indent="-342900">
              <a:spcBef>
                <a:spcPts val="0"/>
              </a:spcBef>
            </a:pPr>
            <a:endParaRPr lang="en-US" altLang="ja-JP" sz="1200" dirty="0">
              <a:solidFill>
                <a:schemeClr val="tx1"/>
              </a:solidFill>
            </a:endParaRPr>
          </a:p>
          <a:p>
            <a:pPr marL="342900" indent="-342900">
              <a:spcBef>
                <a:spcPts val="0"/>
              </a:spcBef>
            </a:pPr>
            <a:r>
              <a:rPr lang="en-US" altLang="ja-JP" sz="1200" dirty="0">
                <a:solidFill>
                  <a:schemeClr val="tx1"/>
                </a:solidFill>
              </a:rPr>
              <a:t>Bonds</a:t>
            </a:r>
          </a:p>
          <a:p>
            <a:pPr marL="342900" indent="-342900">
              <a:spcBef>
                <a:spcPts val="0"/>
              </a:spcBef>
            </a:pPr>
            <a:endParaRPr lang="en-US" altLang="ja-JP" sz="1200" dirty="0">
              <a:solidFill>
                <a:schemeClr val="tx1"/>
              </a:solidFill>
            </a:endParaRPr>
          </a:p>
          <a:p>
            <a:pPr marL="342900" indent="-342900">
              <a:spcBef>
                <a:spcPts val="0"/>
              </a:spcBef>
            </a:pPr>
            <a:r>
              <a:rPr lang="en-US" altLang="ja-JP" sz="1200" dirty="0">
                <a:solidFill>
                  <a:schemeClr val="tx1"/>
                </a:solidFill>
              </a:rPr>
              <a:t>1 1 1 2</a:t>
            </a:r>
          </a:p>
          <a:p>
            <a:pPr marL="342900" indent="-342900">
              <a:spcBef>
                <a:spcPts val="0"/>
              </a:spcBef>
            </a:pPr>
            <a:r>
              <a:rPr lang="en-US" altLang="ja-JP" sz="1200" dirty="0">
                <a:solidFill>
                  <a:schemeClr val="tx1"/>
                </a:solidFill>
              </a:rPr>
              <a:t>2 1 2 3</a:t>
            </a:r>
          </a:p>
          <a:p>
            <a:pPr marL="342900" indent="-342900">
              <a:spcBef>
                <a:spcPts val="0"/>
              </a:spcBef>
            </a:pPr>
            <a:r>
              <a:rPr lang="en-US" altLang="ja-JP" sz="1200" dirty="0">
                <a:solidFill>
                  <a:schemeClr val="tx1"/>
                </a:solidFill>
              </a:rPr>
              <a:t>3 1 3 4</a:t>
            </a:r>
          </a:p>
          <a:p>
            <a:pPr marL="342900" indent="-342900">
              <a:spcBef>
                <a:spcPts val="0"/>
              </a:spcBef>
            </a:pPr>
            <a:r>
              <a:rPr lang="en-US" altLang="ja-JP" sz="1200" dirty="0">
                <a:solidFill>
                  <a:schemeClr val="tx1"/>
                </a:solidFill>
              </a:rPr>
              <a:t>4 1 4 5</a:t>
            </a:r>
          </a:p>
        </p:txBody>
      </p:sp>
      <p:sp>
        <p:nvSpPr>
          <p:cNvPr id="87" name="テキスト ボックス 86"/>
          <p:cNvSpPr txBox="1"/>
          <p:nvPr/>
        </p:nvSpPr>
        <p:spPr>
          <a:xfrm>
            <a:off x="457200" y="905229"/>
            <a:ext cx="2206147" cy="369332"/>
          </a:xfrm>
          <a:prstGeom prst="rect">
            <a:avLst/>
          </a:prstGeom>
          <a:noFill/>
        </p:spPr>
        <p:txBody>
          <a:bodyPr wrap="square" rtlCol="0">
            <a:spAutoFit/>
          </a:bodyPr>
          <a:lstStyle/>
          <a:p>
            <a:r>
              <a:rPr lang="en-US" altLang="en-US" b="1" dirty="0">
                <a:solidFill>
                  <a:srgbClr val="FF0000"/>
                </a:solidFill>
              </a:rPr>
              <a:t>データファイル　</a:t>
            </a:r>
            <a:endParaRPr kumimoji="1" lang="ja-JP" altLang="en-US" b="1" dirty="0">
              <a:solidFill>
                <a:srgbClr val="FF0000"/>
              </a:solidFill>
            </a:endParaRPr>
          </a:p>
        </p:txBody>
      </p:sp>
      <p:sp>
        <p:nvSpPr>
          <p:cNvPr id="92" name="正方形/長方形 91"/>
          <p:cNvSpPr/>
          <p:nvPr/>
        </p:nvSpPr>
        <p:spPr bwMode="auto">
          <a:xfrm>
            <a:off x="2929760" y="1305013"/>
            <a:ext cx="4851764" cy="4089301"/>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342900" indent="-342900">
              <a:lnSpc>
                <a:spcPct val="110000"/>
              </a:lnSpc>
              <a:spcBef>
                <a:spcPts val="0"/>
              </a:spcBef>
            </a:pPr>
            <a:endParaRPr lang="en-US" altLang="ja-JP" dirty="0"/>
          </a:p>
          <a:p>
            <a:pPr marL="342900" indent="-342900">
              <a:lnSpc>
                <a:spcPct val="120000"/>
              </a:lnSpc>
              <a:spcBef>
                <a:spcPts val="0"/>
              </a:spcBef>
            </a:pPr>
            <a:r>
              <a:rPr lang="en-US" altLang="ja-JP" dirty="0"/>
              <a:t>Masses</a:t>
            </a:r>
          </a:p>
          <a:p>
            <a:pPr marL="342900" indent="-342900">
              <a:lnSpc>
                <a:spcPct val="120000"/>
              </a:lnSpc>
              <a:spcBef>
                <a:spcPts val="0"/>
              </a:spcBef>
            </a:pPr>
            <a:r>
              <a:rPr lang="en-US" altLang="ja-JP" dirty="0"/>
              <a:t>atom type</a:t>
            </a:r>
            <a:r>
              <a:rPr lang="ja-JP" altLang="en-US" dirty="0"/>
              <a:t>番号</a:t>
            </a:r>
            <a:r>
              <a:rPr lang="en-US" altLang="ja-JP" dirty="0"/>
              <a:t>, </a:t>
            </a:r>
            <a:r>
              <a:rPr lang="ja-JP" altLang="en-US" dirty="0"/>
              <a:t>質量 </a:t>
            </a:r>
            <a:endParaRPr lang="en-US" altLang="ja-JP" dirty="0"/>
          </a:p>
          <a:p>
            <a:pPr marL="342900" indent="-342900">
              <a:lnSpc>
                <a:spcPct val="120000"/>
              </a:lnSpc>
              <a:spcBef>
                <a:spcPts val="0"/>
              </a:spcBef>
            </a:pPr>
            <a:endParaRPr lang="ja-JP" altLang="en-US" dirty="0"/>
          </a:p>
          <a:p>
            <a:pPr marL="342900" indent="-342900">
              <a:lnSpc>
                <a:spcPct val="120000"/>
              </a:lnSpc>
              <a:spcBef>
                <a:spcPts val="0"/>
              </a:spcBef>
            </a:pPr>
            <a:r>
              <a:rPr lang="en-US" altLang="ja-JP" dirty="0"/>
              <a:t>Atoms</a:t>
            </a:r>
          </a:p>
          <a:p>
            <a:pPr marL="342900" indent="-342900">
              <a:lnSpc>
                <a:spcPct val="120000"/>
              </a:lnSpc>
              <a:spcBef>
                <a:spcPts val="0"/>
              </a:spcBef>
            </a:pPr>
            <a:r>
              <a:rPr lang="ja-JP" altLang="en-US" dirty="0"/>
              <a:t>粒子番号</a:t>
            </a:r>
            <a:r>
              <a:rPr lang="en-US" altLang="ja-JP" dirty="0"/>
              <a:t>, </a:t>
            </a:r>
            <a:r>
              <a:rPr lang="en-US" altLang="ja-JP" dirty="0" err="1"/>
              <a:t>Mol</a:t>
            </a:r>
            <a:r>
              <a:rPr lang="en-US" altLang="ja-JP" dirty="0"/>
              <a:t>-ID, atom type, x, y, z, </a:t>
            </a:r>
            <a:r>
              <a:rPr lang="en-US" altLang="ja-JP" dirty="0" err="1">
                <a:solidFill>
                  <a:schemeClr val="tx2"/>
                </a:solidFill>
              </a:rPr>
              <a:t>wx</a:t>
            </a:r>
            <a:r>
              <a:rPr lang="en-US" altLang="ja-JP" dirty="0">
                <a:solidFill>
                  <a:schemeClr val="tx2"/>
                </a:solidFill>
              </a:rPr>
              <a:t>, </a:t>
            </a:r>
            <a:r>
              <a:rPr lang="en-US" altLang="ja-JP" dirty="0" err="1">
                <a:solidFill>
                  <a:schemeClr val="tx2"/>
                </a:solidFill>
              </a:rPr>
              <a:t>wy</a:t>
            </a:r>
            <a:r>
              <a:rPr lang="en-US" altLang="ja-JP" dirty="0">
                <a:solidFill>
                  <a:schemeClr val="tx2"/>
                </a:solidFill>
              </a:rPr>
              <a:t>, </a:t>
            </a:r>
            <a:r>
              <a:rPr lang="en-US" altLang="ja-JP" dirty="0" err="1">
                <a:solidFill>
                  <a:schemeClr val="tx2"/>
                </a:solidFill>
              </a:rPr>
              <a:t>wz</a:t>
            </a:r>
            <a:endParaRPr lang="en-US" altLang="ja-JP" dirty="0">
              <a:solidFill>
                <a:schemeClr val="tx2"/>
              </a:solidFill>
            </a:endParaRPr>
          </a:p>
          <a:p>
            <a:pPr marL="342900" indent="-342900">
              <a:lnSpc>
                <a:spcPct val="120000"/>
              </a:lnSpc>
              <a:spcBef>
                <a:spcPts val="0"/>
              </a:spcBef>
            </a:pPr>
            <a:endParaRPr lang="en-US" altLang="ja-JP" dirty="0"/>
          </a:p>
          <a:p>
            <a:pPr marL="342900" indent="-342900">
              <a:lnSpc>
                <a:spcPct val="120000"/>
              </a:lnSpc>
              <a:spcBef>
                <a:spcPts val="0"/>
              </a:spcBef>
            </a:pPr>
            <a:r>
              <a:rPr lang="en-US" altLang="ja-JP" dirty="0"/>
              <a:t>Velocities</a:t>
            </a:r>
          </a:p>
          <a:p>
            <a:pPr marL="342900" indent="-342900">
              <a:lnSpc>
                <a:spcPct val="120000"/>
              </a:lnSpc>
              <a:spcBef>
                <a:spcPts val="0"/>
              </a:spcBef>
            </a:pPr>
            <a:r>
              <a:rPr lang="ja-JP" altLang="en-US" dirty="0"/>
              <a:t>粒子番号</a:t>
            </a:r>
            <a:r>
              <a:rPr lang="en-US" altLang="ja-JP" dirty="0"/>
              <a:t>, </a:t>
            </a:r>
            <a:r>
              <a:rPr lang="en-US" altLang="ja-JP" dirty="0" err="1"/>
              <a:t>vx</a:t>
            </a:r>
            <a:r>
              <a:rPr lang="en-US" altLang="ja-JP" dirty="0"/>
              <a:t>, </a:t>
            </a:r>
            <a:r>
              <a:rPr lang="en-US" altLang="ja-JP" dirty="0" err="1"/>
              <a:t>vy</a:t>
            </a:r>
            <a:r>
              <a:rPr lang="en-US" altLang="ja-JP" dirty="0"/>
              <a:t>, </a:t>
            </a:r>
            <a:r>
              <a:rPr lang="en-US" altLang="ja-JP" dirty="0" err="1"/>
              <a:t>vz</a:t>
            </a:r>
            <a:endParaRPr lang="en-US" altLang="ja-JP" dirty="0"/>
          </a:p>
          <a:p>
            <a:pPr marL="342900" indent="-342900">
              <a:lnSpc>
                <a:spcPct val="120000"/>
              </a:lnSpc>
              <a:spcBef>
                <a:spcPts val="0"/>
              </a:spcBef>
            </a:pPr>
            <a:endParaRPr lang="en-US" altLang="ja-JP" dirty="0"/>
          </a:p>
          <a:p>
            <a:pPr marL="342900" indent="-342900">
              <a:lnSpc>
                <a:spcPct val="120000"/>
              </a:lnSpc>
              <a:spcBef>
                <a:spcPts val="0"/>
              </a:spcBef>
            </a:pPr>
            <a:r>
              <a:rPr lang="en-US" altLang="ja-JP" dirty="0"/>
              <a:t>Bonds</a:t>
            </a:r>
          </a:p>
          <a:p>
            <a:pPr marL="342900" indent="-342900">
              <a:lnSpc>
                <a:spcPct val="120000"/>
              </a:lnSpc>
              <a:spcBef>
                <a:spcPts val="0"/>
              </a:spcBef>
            </a:pPr>
            <a:r>
              <a:rPr lang="ja-JP" altLang="en-US" dirty="0"/>
              <a:t>ボンド番号</a:t>
            </a:r>
            <a:r>
              <a:rPr lang="en-US" altLang="ja-JP" dirty="0"/>
              <a:t>, bond type, bond1, bond2</a:t>
            </a:r>
            <a:endParaRPr lang="en-US" altLang="ja-JP" dirty="0">
              <a:solidFill>
                <a:schemeClr val="tx1"/>
              </a:solidFill>
            </a:endParaRPr>
          </a:p>
        </p:txBody>
      </p:sp>
      <p:sp>
        <p:nvSpPr>
          <p:cNvPr id="93" name="テキスト ボックス 92"/>
          <p:cNvSpPr txBox="1"/>
          <p:nvPr/>
        </p:nvSpPr>
        <p:spPr>
          <a:xfrm>
            <a:off x="2929760" y="905229"/>
            <a:ext cx="2283197" cy="369332"/>
          </a:xfrm>
          <a:prstGeom prst="rect">
            <a:avLst/>
          </a:prstGeom>
          <a:noFill/>
        </p:spPr>
        <p:txBody>
          <a:bodyPr wrap="square" rtlCol="0">
            <a:spAutoFit/>
          </a:bodyPr>
          <a:lstStyle/>
          <a:p>
            <a:r>
              <a:rPr kumimoji="1" lang="ja-JP" altLang="en-US" b="1" dirty="0">
                <a:solidFill>
                  <a:srgbClr val="0000FF"/>
                </a:solidFill>
              </a:rPr>
              <a:t>データフォーマット</a:t>
            </a:r>
          </a:p>
        </p:txBody>
      </p:sp>
      <p:sp>
        <p:nvSpPr>
          <p:cNvPr id="6" name="テキスト ボックス 5"/>
          <p:cNvSpPr txBox="1"/>
          <p:nvPr/>
        </p:nvSpPr>
        <p:spPr>
          <a:xfrm>
            <a:off x="3842493" y="5426464"/>
            <a:ext cx="5140737" cy="1171603"/>
          </a:xfrm>
          <a:prstGeom prst="rect">
            <a:avLst/>
          </a:prstGeom>
          <a:noFill/>
        </p:spPr>
        <p:txBody>
          <a:bodyPr wrap="square" rtlCol="0">
            <a:spAutoFit/>
          </a:bodyPr>
          <a:lstStyle/>
          <a:p>
            <a:pPr marL="342900" indent="-342900">
              <a:lnSpc>
                <a:spcPct val="110000"/>
              </a:lnSpc>
              <a:spcBef>
                <a:spcPts val="0"/>
              </a:spcBef>
            </a:pPr>
            <a:r>
              <a:rPr lang="en-US" altLang="ja-JP" sz="1600" dirty="0"/>
              <a:t>※ Masses</a:t>
            </a:r>
            <a:r>
              <a:rPr lang="ja-JP" altLang="en-US" sz="1600" dirty="0"/>
              <a:t>と</a:t>
            </a:r>
            <a:r>
              <a:rPr lang="en-US" altLang="ja-JP" sz="1600" dirty="0"/>
              <a:t>Atoms</a:t>
            </a:r>
            <a:r>
              <a:rPr lang="ja-JP" altLang="en-US" sz="1600" dirty="0"/>
              <a:t>の間に、力場 パラメータを記録する</a:t>
            </a:r>
            <a:br>
              <a:rPr lang="en-US" altLang="ja-JP" sz="1600" dirty="0"/>
            </a:br>
            <a:r>
              <a:rPr lang="ja-JP" altLang="en-US" sz="1600" dirty="0"/>
              <a:t>場合もある。</a:t>
            </a:r>
            <a:endParaRPr lang="en-US" altLang="ja-JP" sz="1600" dirty="0"/>
          </a:p>
          <a:p>
            <a:pPr marL="342900" indent="-342900">
              <a:lnSpc>
                <a:spcPct val="110000"/>
              </a:lnSpc>
              <a:spcBef>
                <a:spcPts val="0"/>
              </a:spcBef>
            </a:pPr>
            <a:r>
              <a:rPr lang="en-US" altLang="ja-JP" sz="1600" dirty="0"/>
              <a:t>※ Bonds</a:t>
            </a:r>
            <a:r>
              <a:rPr lang="ja-JP" altLang="en-US" sz="1600" dirty="0"/>
              <a:t>の後に、</a:t>
            </a:r>
            <a:r>
              <a:rPr lang="en-US" altLang="ja-JP" sz="1600" dirty="0"/>
              <a:t>Angles, Dihedrals, </a:t>
            </a:r>
            <a:r>
              <a:rPr lang="en-US" altLang="ja-JP" sz="1600" dirty="0" err="1"/>
              <a:t>Impropers</a:t>
            </a:r>
            <a:r>
              <a:rPr lang="ja-JP" altLang="en-US" sz="1600" dirty="0"/>
              <a:t>を記録する場合もある。</a:t>
            </a:r>
          </a:p>
        </p:txBody>
      </p:sp>
      <p:cxnSp>
        <p:nvCxnSpPr>
          <p:cNvPr id="8" name="直線矢印コネクタ 7"/>
          <p:cNvCxnSpPr/>
          <p:nvPr/>
        </p:nvCxnSpPr>
        <p:spPr>
          <a:xfrm>
            <a:off x="733051" y="5480748"/>
            <a:ext cx="575595" cy="0"/>
          </a:xfrm>
          <a:prstGeom prst="straightConnector1">
            <a:avLst/>
          </a:prstGeom>
          <a:ln>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96" name="テキスト ボックス 95"/>
          <p:cNvSpPr txBox="1"/>
          <p:nvPr/>
        </p:nvSpPr>
        <p:spPr>
          <a:xfrm>
            <a:off x="1308646" y="5444663"/>
            <a:ext cx="2501693" cy="1077218"/>
          </a:xfrm>
          <a:prstGeom prst="rect">
            <a:avLst/>
          </a:prstGeom>
          <a:solidFill>
            <a:schemeClr val="bg1"/>
          </a:solidFill>
          <a:ln w="19050">
            <a:solidFill>
              <a:schemeClr val="accent1"/>
            </a:solidFill>
          </a:ln>
        </p:spPr>
        <p:txBody>
          <a:bodyPr wrap="square" rtlCol="0">
            <a:spAutoFit/>
          </a:bodyPr>
          <a:lstStyle/>
          <a:p>
            <a:r>
              <a:rPr lang="en-US" altLang="ja-JP" sz="1600" dirty="0"/>
              <a:t>※ </a:t>
            </a:r>
            <a:r>
              <a:rPr lang="ja-JP" altLang="en-US" sz="1600" dirty="0"/>
              <a:t>速度データを含む場合</a:t>
            </a:r>
            <a:br>
              <a:rPr lang="en-US" altLang="ja-JP" sz="1600" dirty="0"/>
            </a:br>
            <a:r>
              <a:rPr lang="ja-JP" altLang="en-US" sz="1600" dirty="0"/>
              <a:t>　　</a:t>
            </a:r>
            <a:r>
              <a:rPr lang="en-US" altLang="ja-JP" sz="1600" dirty="0"/>
              <a:t>(Atoms</a:t>
            </a:r>
            <a:r>
              <a:rPr lang="ja-JP" altLang="en-US" sz="1600" dirty="0"/>
              <a:t>と</a:t>
            </a:r>
            <a:r>
              <a:rPr lang="en-US" altLang="ja-JP" sz="1600" dirty="0"/>
              <a:t>Bonds</a:t>
            </a:r>
            <a:r>
              <a:rPr lang="ja-JP" altLang="en-US" sz="1600" dirty="0"/>
              <a:t>の間</a:t>
            </a:r>
            <a:r>
              <a:rPr lang="en-US" altLang="ja-JP" sz="1600" dirty="0"/>
              <a:t>) </a:t>
            </a:r>
          </a:p>
          <a:p>
            <a:r>
              <a:rPr lang="en-US" altLang="ja-JP" sz="1600" dirty="0"/>
              <a:t>Velocities</a:t>
            </a:r>
          </a:p>
          <a:p>
            <a:r>
              <a:rPr lang="nb-NO" altLang="ja-JP" sz="1600" dirty="0"/>
              <a:t>1 0.5 0.5 0.5</a:t>
            </a:r>
          </a:p>
        </p:txBody>
      </p:sp>
      <p:sp>
        <p:nvSpPr>
          <p:cNvPr id="99" name="テキスト ボックス 98"/>
          <p:cNvSpPr txBox="1"/>
          <p:nvPr/>
        </p:nvSpPr>
        <p:spPr>
          <a:xfrm>
            <a:off x="6310844" y="2440805"/>
            <a:ext cx="1313626" cy="523220"/>
          </a:xfrm>
          <a:prstGeom prst="rect">
            <a:avLst/>
          </a:prstGeom>
          <a:noFill/>
          <a:ln w="19050">
            <a:solidFill>
              <a:schemeClr val="tx2"/>
            </a:solidFill>
          </a:ln>
        </p:spPr>
        <p:txBody>
          <a:bodyPr wrap="square" rtlCol="0">
            <a:spAutoFit/>
          </a:bodyPr>
          <a:lstStyle/>
          <a:p>
            <a:r>
              <a:rPr lang="ja-JP" altLang="en-US" sz="1400" dirty="0"/>
              <a:t>周期境界条件 の</a:t>
            </a:r>
            <a:r>
              <a:rPr lang="en-US" altLang="ja-JP" sz="1400" dirty="0"/>
              <a:t>wrap</a:t>
            </a:r>
            <a:r>
              <a:rPr lang="ja-JP" altLang="en-US" sz="1400" dirty="0"/>
              <a:t>数</a:t>
            </a:r>
            <a:endParaRPr kumimoji="1" lang="ja-JP" altLang="en-US" sz="1400" dirty="0"/>
          </a:p>
        </p:txBody>
      </p:sp>
      <p:sp>
        <p:nvSpPr>
          <p:cNvPr id="13" name="角丸四角形 12"/>
          <p:cNvSpPr/>
          <p:nvPr/>
        </p:nvSpPr>
        <p:spPr bwMode="auto">
          <a:xfrm>
            <a:off x="2957316" y="1733505"/>
            <a:ext cx="1045953" cy="268826"/>
          </a:xfrm>
          <a:prstGeom prst="roundRect">
            <a:avLst/>
          </a:prstGeom>
          <a:noFill/>
          <a:ln w="19050">
            <a:solidFill>
              <a:schemeClr val="accent3">
                <a:lumMod val="50000"/>
              </a:schemeClr>
            </a:solidFill>
          </a:ln>
          <a:effectLst/>
          <a:extLst/>
        </p:spPr>
        <p:txBody>
          <a:bodyPr vert="horz" wrap="none" lIns="91440" tIns="45720" rIns="91440" bIns="45720" numCol="1" rtlCol="0" anchor="t" anchorCtr="0" compatLnSpc="1">
            <a:prstTxWarp prst="textNoShape">
              <a:avLst/>
            </a:prstTxWarp>
            <a:noAutofit/>
          </a:bodyPr>
          <a:lstStyle/>
          <a:p>
            <a:pPr marL="342900" indent="-342900" algn="ctr"/>
            <a:endParaRPr kumimoji="1" lang="ja-JP" altLang="en-US" sz="2400" dirty="0" err="1"/>
          </a:p>
        </p:txBody>
      </p:sp>
      <p:sp>
        <p:nvSpPr>
          <p:cNvPr id="14" name="角丸四角形 13"/>
          <p:cNvSpPr/>
          <p:nvPr/>
        </p:nvSpPr>
        <p:spPr bwMode="auto">
          <a:xfrm>
            <a:off x="2957316" y="2695199"/>
            <a:ext cx="1045953" cy="268826"/>
          </a:xfrm>
          <a:prstGeom prst="roundRect">
            <a:avLst/>
          </a:prstGeom>
          <a:noFill/>
          <a:ln w="19050">
            <a:solidFill>
              <a:schemeClr val="accent3">
                <a:lumMod val="50000"/>
              </a:schemeClr>
            </a:solidFill>
          </a:ln>
          <a:effectLst/>
          <a:extLst/>
        </p:spPr>
        <p:txBody>
          <a:bodyPr vert="horz" wrap="none" lIns="91440" tIns="45720" rIns="91440" bIns="45720" numCol="1" rtlCol="0" anchor="t" anchorCtr="0" compatLnSpc="1">
            <a:prstTxWarp prst="textNoShape">
              <a:avLst/>
            </a:prstTxWarp>
            <a:noAutofit/>
          </a:bodyPr>
          <a:lstStyle/>
          <a:p>
            <a:pPr marL="342900" indent="-342900" algn="ctr"/>
            <a:endParaRPr kumimoji="1" lang="ja-JP" altLang="en-US" sz="2400" dirty="0" err="1"/>
          </a:p>
        </p:txBody>
      </p:sp>
      <p:sp>
        <p:nvSpPr>
          <p:cNvPr id="15" name="角丸四角形 14"/>
          <p:cNvSpPr/>
          <p:nvPr/>
        </p:nvSpPr>
        <p:spPr bwMode="auto">
          <a:xfrm>
            <a:off x="2957316" y="3677956"/>
            <a:ext cx="1045953" cy="268826"/>
          </a:xfrm>
          <a:prstGeom prst="roundRect">
            <a:avLst/>
          </a:prstGeom>
          <a:noFill/>
          <a:ln w="19050">
            <a:solidFill>
              <a:schemeClr val="accent3">
                <a:lumMod val="50000"/>
              </a:schemeClr>
            </a:solidFill>
          </a:ln>
          <a:effectLst/>
          <a:extLst/>
        </p:spPr>
        <p:txBody>
          <a:bodyPr vert="horz" wrap="none" lIns="91440" tIns="45720" rIns="91440" bIns="45720" numCol="1" rtlCol="0" anchor="t" anchorCtr="0" compatLnSpc="1">
            <a:prstTxWarp prst="textNoShape">
              <a:avLst/>
            </a:prstTxWarp>
            <a:noAutofit/>
          </a:bodyPr>
          <a:lstStyle/>
          <a:p>
            <a:pPr marL="342900" indent="-342900" algn="ctr"/>
            <a:endParaRPr kumimoji="1" lang="ja-JP" altLang="en-US" sz="2400" dirty="0" err="1"/>
          </a:p>
        </p:txBody>
      </p:sp>
      <p:sp>
        <p:nvSpPr>
          <p:cNvPr id="16" name="角丸四角形 15"/>
          <p:cNvSpPr/>
          <p:nvPr/>
        </p:nvSpPr>
        <p:spPr bwMode="auto">
          <a:xfrm>
            <a:off x="2957316" y="4682331"/>
            <a:ext cx="1045953" cy="268826"/>
          </a:xfrm>
          <a:prstGeom prst="roundRect">
            <a:avLst/>
          </a:prstGeom>
          <a:noFill/>
          <a:ln w="19050">
            <a:solidFill>
              <a:schemeClr val="accent3">
                <a:lumMod val="50000"/>
              </a:schemeClr>
            </a:solidFill>
          </a:ln>
          <a:effectLst/>
          <a:extLst/>
        </p:spPr>
        <p:txBody>
          <a:bodyPr vert="horz" wrap="none" lIns="91440" tIns="45720" rIns="91440" bIns="45720" numCol="1" rtlCol="0" anchor="t" anchorCtr="0" compatLnSpc="1">
            <a:prstTxWarp prst="textNoShape">
              <a:avLst/>
            </a:prstTxWarp>
            <a:noAutofit/>
          </a:bodyPr>
          <a:lstStyle/>
          <a:p>
            <a:pPr marL="342900" indent="-342900" algn="ctr"/>
            <a:endParaRPr kumimoji="1" lang="ja-JP" altLang="en-US" sz="2400" dirty="0" err="1"/>
          </a:p>
        </p:txBody>
      </p:sp>
      <p:sp>
        <p:nvSpPr>
          <p:cNvPr id="17" name="角丸四角形 16"/>
          <p:cNvSpPr/>
          <p:nvPr/>
        </p:nvSpPr>
        <p:spPr bwMode="auto">
          <a:xfrm>
            <a:off x="457200" y="3382109"/>
            <a:ext cx="795600" cy="223200"/>
          </a:xfrm>
          <a:prstGeom prst="roundRect">
            <a:avLst/>
          </a:prstGeom>
          <a:noFill/>
          <a:ln w="19050">
            <a:solidFill>
              <a:schemeClr val="accent3">
                <a:lumMod val="50000"/>
              </a:schemeClr>
            </a:solidFill>
          </a:ln>
          <a:effectLst/>
          <a:extLst/>
        </p:spPr>
        <p:txBody>
          <a:bodyPr vert="horz" wrap="none" lIns="91440" tIns="45720" rIns="91440" bIns="45720" numCol="1" rtlCol="0" anchor="t" anchorCtr="0" compatLnSpc="1">
            <a:prstTxWarp prst="textNoShape">
              <a:avLst/>
            </a:prstTxWarp>
            <a:noAutofit/>
          </a:bodyPr>
          <a:lstStyle/>
          <a:p>
            <a:pPr marL="342900" indent="-342900" algn="ctr"/>
            <a:endParaRPr kumimoji="1" lang="ja-JP" altLang="en-US" sz="2400" dirty="0" err="1"/>
          </a:p>
        </p:txBody>
      </p:sp>
      <p:sp>
        <p:nvSpPr>
          <p:cNvPr id="18" name="角丸四角形 17"/>
          <p:cNvSpPr/>
          <p:nvPr/>
        </p:nvSpPr>
        <p:spPr bwMode="auto">
          <a:xfrm>
            <a:off x="457200" y="4081059"/>
            <a:ext cx="795600" cy="223200"/>
          </a:xfrm>
          <a:prstGeom prst="roundRect">
            <a:avLst/>
          </a:prstGeom>
          <a:noFill/>
          <a:ln w="19050">
            <a:solidFill>
              <a:schemeClr val="accent3">
                <a:lumMod val="50000"/>
              </a:schemeClr>
            </a:solidFill>
          </a:ln>
          <a:effectLst/>
          <a:extLst/>
        </p:spPr>
        <p:txBody>
          <a:bodyPr vert="horz" wrap="none" lIns="91440" tIns="45720" rIns="91440" bIns="45720" numCol="1" rtlCol="0" anchor="t" anchorCtr="0" compatLnSpc="1">
            <a:prstTxWarp prst="textNoShape">
              <a:avLst/>
            </a:prstTxWarp>
            <a:noAutofit/>
          </a:bodyPr>
          <a:lstStyle/>
          <a:p>
            <a:pPr marL="342900" indent="-342900" algn="ctr"/>
            <a:endParaRPr kumimoji="1" lang="ja-JP" altLang="en-US" sz="2400" dirty="0" err="1"/>
          </a:p>
        </p:txBody>
      </p:sp>
      <p:sp>
        <p:nvSpPr>
          <p:cNvPr id="19" name="角丸四角形 18"/>
          <p:cNvSpPr/>
          <p:nvPr/>
        </p:nvSpPr>
        <p:spPr bwMode="auto">
          <a:xfrm>
            <a:off x="457200" y="5567685"/>
            <a:ext cx="795600" cy="223200"/>
          </a:xfrm>
          <a:prstGeom prst="roundRect">
            <a:avLst/>
          </a:prstGeom>
          <a:noFill/>
          <a:ln w="19050">
            <a:solidFill>
              <a:schemeClr val="accent3">
                <a:lumMod val="50000"/>
              </a:schemeClr>
            </a:solidFill>
          </a:ln>
          <a:effectLst/>
          <a:extLst/>
        </p:spPr>
        <p:txBody>
          <a:bodyPr vert="horz" wrap="none" lIns="91440" tIns="45720" rIns="91440" bIns="45720" numCol="1" rtlCol="0" anchor="t" anchorCtr="0" compatLnSpc="1">
            <a:prstTxWarp prst="textNoShape">
              <a:avLst/>
            </a:prstTxWarp>
            <a:noAutofit/>
          </a:bodyPr>
          <a:lstStyle/>
          <a:p>
            <a:pPr marL="342900" indent="-342900" algn="ctr"/>
            <a:endParaRPr kumimoji="1" lang="ja-JP" altLang="en-US" sz="2400" dirty="0" err="1"/>
          </a:p>
        </p:txBody>
      </p:sp>
      <p:sp>
        <p:nvSpPr>
          <p:cNvPr id="20" name="角丸四角形 19"/>
          <p:cNvSpPr/>
          <p:nvPr/>
        </p:nvSpPr>
        <p:spPr bwMode="auto">
          <a:xfrm>
            <a:off x="1340800" y="5984407"/>
            <a:ext cx="1045953" cy="234000"/>
          </a:xfrm>
          <a:prstGeom prst="roundRect">
            <a:avLst/>
          </a:prstGeom>
          <a:noFill/>
          <a:ln w="19050">
            <a:solidFill>
              <a:schemeClr val="accent3">
                <a:lumMod val="50000"/>
              </a:schemeClr>
            </a:solidFill>
          </a:ln>
          <a:effectLst/>
          <a:extLst/>
        </p:spPr>
        <p:txBody>
          <a:bodyPr vert="horz" wrap="none" lIns="91440" tIns="45720" rIns="91440" bIns="45720" numCol="1" rtlCol="0" anchor="t" anchorCtr="0" compatLnSpc="1">
            <a:prstTxWarp prst="textNoShape">
              <a:avLst/>
            </a:prstTxWarp>
            <a:noAutofit/>
          </a:bodyPr>
          <a:lstStyle/>
          <a:p>
            <a:pPr marL="342900" indent="-342900" algn="ctr"/>
            <a:endParaRPr kumimoji="1" lang="ja-JP" altLang="en-US" sz="2400" dirty="0" err="1"/>
          </a:p>
        </p:txBody>
      </p:sp>
    </p:spTree>
    <p:extLst>
      <p:ext uri="{BB962C8B-B14F-4D97-AF65-F5344CB8AC3E}">
        <p14:creationId xmlns:p14="http://schemas.microsoft.com/office/powerpoint/2010/main" val="1886264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780"/>
            <a:ext cx="8229600" cy="711118"/>
          </a:xfrm>
        </p:spPr>
        <p:txBody>
          <a:bodyPr/>
          <a:lstStyle/>
          <a:p>
            <a:r>
              <a:rPr lang="en-US" altLang="ja-JP" dirty="0"/>
              <a:t>micelle</a:t>
            </a:r>
            <a:r>
              <a:rPr lang="ja-JP" altLang="en-US" dirty="0"/>
              <a:t>の</a:t>
            </a:r>
            <a:r>
              <a:rPr lang="en-US" altLang="ja-JP" dirty="0"/>
              <a:t>3D</a:t>
            </a:r>
            <a:r>
              <a:rPr lang="ja-JP" altLang="en-US" dirty="0"/>
              <a:t>化について（４）</a:t>
            </a:r>
            <a:endParaRPr kumimoji="1" lang="ja-JP" altLang="en-US" dirty="0"/>
          </a:p>
        </p:txBody>
      </p:sp>
      <p:sp>
        <p:nvSpPr>
          <p:cNvPr id="3" name="コンテンツ プレースホルダー 2"/>
          <p:cNvSpPr>
            <a:spLocks noGrp="1"/>
          </p:cNvSpPr>
          <p:nvPr>
            <p:ph idx="1"/>
          </p:nvPr>
        </p:nvSpPr>
        <p:spPr>
          <a:xfrm>
            <a:off x="457200" y="702052"/>
            <a:ext cx="8068198" cy="6155947"/>
          </a:xfrm>
        </p:spPr>
        <p:txBody>
          <a:bodyPr>
            <a:normAutofit/>
          </a:bodyPr>
          <a:lstStyle/>
          <a:p>
            <a:r>
              <a:rPr lang="en-US" altLang="ja-JP" sz="2800" dirty="0" err="1"/>
              <a:t>in.micelle</a:t>
            </a:r>
            <a:r>
              <a:rPr lang="ja-JP" altLang="en-US" sz="2800" dirty="0"/>
              <a:t> と</a:t>
            </a:r>
            <a:r>
              <a:rPr lang="en-US" altLang="ja-JP" sz="2800" dirty="0"/>
              <a:t> </a:t>
            </a:r>
            <a:r>
              <a:rPr lang="en-US" altLang="ja-JP" sz="2800" dirty="0" err="1"/>
              <a:t>data.micelle</a:t>
            </a:r>
            <a:r>
              <a:rPr lang="en-US" altLang="ja-JP" sz="2800" dirty="0"/>
              <a:t> </a:t>
            </a:r>
            <a:r>
              <a:rPr lang="ja-JP" altLang="en-US" sz="2800" dirty="0"/>
              <a:t>の編集後、実行</a:t>
            </a:r>
            <a:br>
              <a:rPr lang="en-US" altLang="ja-JP" sz="2800" dirty="0"/>
            </a:br>
            <a:r>
              <a:rPr lang="en-US" altLang="en-US" sz="2400" dirty="0"/>
              <a:t>$ </a:t>
            </a:r>
            <a:r>
              <a:rPr lang="en-US" altLang="ja-JP" sz="2400" dirty="0" err="1"/>
              <a:t>lammps</a:t>
            </a:r>
            <a:r>
              <a:rPr lang="en-US" altLang="en-US" sz="2400" dirty="0"/>
              <a:t> &lt; </a:t>
            </a:r>
            <a:r>
              <a:rPr lang="en-US" altLang="en-US" sz="2400" dirty="0" err="1"/>
              <a:t>in.</a:t>
            </a:r>
            <a:r>
              <a:rPr lang="en-US" altLang="ja-JP" sz="2400" dirty="0" err="1"/>
              <a:t>micelle</a:t>
            </a:r>
            <a:endParaRPr lang="en-US" altLang="ja-JP" sz="2400" dirty="0"/>
          </a:p>
          <a:p>
            <a:r>
              <a:rPr lang="en-US" altLang="ja-JP" sz="2400" dirty="0" err="1"/>
              <a:t>dump.micelle</a:t>
            </a:r>
            <a:r>
              <a:rPr lang="en-US" altLang="ja-JP" sz="2400" dirty="0"/>
              <a:t>  </a:t>
            </a:r>
            <a:r>
              <a:rPr lang="ja-JP" altLang="en-US" sz="2400" dirty="0"/>
              <a:t>を開く</a:t>
            </a:r>
            <a:endParaRPr lang="en-US" altLang="en-US" sz="2000" dirty="0">
              <a:solidFill>
                <a:schemeClr val="tx1">
                  <a:lumMod val="50000"/>
                  <a:lumOff val="50000"/>
                </a:schemeClr>
              </a:solidFill>
            </a:endParaRPr>
          </a:p>
        </p:txBody>
      </p:sp>
      <p:pic>
        <p:nvPicPr>
          <p:cNvPr id="7" name="図 6" descr="スクリーンショット 2017-11-19 14.19.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90" y="2111908"/>
            <a:ext cx="4542790" cy="4729480"/>
          </a:xfrm>
          <a:prstGeom prst="rect">
            <a:avLst/>
          </a:prstGeom>
        </p:spPr>
      </p:pic>
      <p:sp>
        <p:nvSpPr>
          <p:cNvPr id="8" name="テキスト ボックス 7"/>
          <p:cNvSpPr txBox="1"/>
          <p:nvPr/>
        </p:nvSpPr>
        <p:spPr>
          <a:xfrm>
            <a:off x="5454349" y="2153731"/>
            <a:ext cx="2453975" cy="923330"/>
          </a:xfrm>
          <a:prstGeom prst="rect">
            <a:avLst/>
          </a:prstGeom>
          <a:noFill/>
        </p:spPr>
        <p:txBody>
          <a:bodyPr wrap="square" rtlCol="0">
            <a:spAutoFit/>
          </a:bodyPr>
          <a:lstStyle/>
          <a:p>
            <a:r>
              <a:rPr kumimoji="1" lang="en-US" altLang="ja-JP" dirty="0"/>
              <a:t>VMD</a:t>
            </a:r>
            <a:r>
              <a:rPr kumimoji="1" lang="ja-JP" altLang="en-US" dirty="0"/>
              <a:t>で可視化すると、</a:t>
            </a:r>
            <a:r>
              <a:rPr kumimoji="1" lang="en-US" altLang="ja-JP" dirty="0"/>
              <a:t>3D</a:t>
            </a:r>
            <a:r>
              <a:rPr kumimoji="1" lang="ja-JP" altLang="en-US" dirty="0"/>
              <a:t> になったことが確認出来る</a:t>
            </a:r>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55</a:t>
            </a:fld>
            <a:endParaRPr kumimoji="1" lang="ja-JP" altLang="en-US"/>
          </a:p>
        </p:txBody>
      </p:sp>
    </p:spTree>
    <p:extLst>
      <p:ext uri="{BB962C8B-B14F-4D97-AF65-F5344CB8AC3E}">
        <p14:creationId xmlns:p14="http://schemas.microsoft.com/office/powerpoint/2010/main" val="524530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1143000"/>
          </a:xfrm>
        </p:spPr>
        <p:txBody>
          <a:bodyPr/>
          <a:lstStyle/>
          <a:p>
            <a:r>
              <a:rPr lang="en-US" altLang="ja-JP" dirty="0"/>
              <a:t>colloid</a:t>
            </a:r>
            <a:r>
              <a:rPr lang="ja-JP" altLang="en-US" dirty="0"/>
              <a:t>の</a:t>
            </a:r>
            <a:r>
              <a:rPr lang="en-US" altLang="ja-JP" dirty="0"/>
              <a:t>3D</a:t>
            </a:r>
            <a:r>
              <a:rPr lang="ja-JP" altLang="en-US" dirty="0"/>
              <a:t>化について（１）</a:t>
            </a:r>
            <a:endParaRPr kumimoji="1" lang="ja-JP" altLang="en-US" dirty="0"/>
          </a:p>
        </p:txBody>
      </p:sp>
      <p:sp>
        <p:nvSpPr>
          <p:cNvPr id="5" name="Rectangle 4"/>
          <p:cNvSpPr txBox="1">
            <a:spLocks noChangeArrowheads="1"/>
          </p:cNvSpPr>
          <p:nvPr/>
        </p:nvSpPr>
        <p:spPr>
          <a:xfrm>
            <a:off x="304800" y="1295400"/>
            <a:ext cx="8534400" cy="5410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514350" indent="-514350">
              <a:buFont typeface="+mj-lt"/>
              <a:buAutoNum type="arabicPeriod"/>
            </a:pPr>
            <a:r>
              <a:rPr lang="ja-JP" altLang="en-US" sz="2800" dirty="0"/>
              <a:t>変更点（</a:t>
            </a:r>
            <a:r>
              <a:rPr lang="en-US" altLang="ja-JP" sz="2800" dirty="0"/>
              <a:t>in</a:t>
            </a:r>
            <a:r>
              <a:rPr lang="ja-JP" altLang="en-US" sz="2800" dirty="0"/>
              <a:t>ファイル）</a:t>
            </a:r>
            <a:endParaRPr lang="en-US" altLang="ja-JP" sz="2800" dirty="0"/>
          </a:p>
          <a:p>
            <a:pPr lvl="1"/>
            <a:r>
              <a:rPr lang="en-US" altLang="ja-JP" sz="2400" dirty="0"/>
              <a:t>Dimension</a:t>
            </a:r>
            <a:r>
              <a:rPr lang="ja-JP" altLang="en-US" sz="2400" dirty="0"/>
              <a:t>文</a:t>
            </a:r>
            <a:r>
              <a:rPr lang="en-US" altLang="ja-JP" sz="2400" dirty="0"/>
              <a:t> </a:t>
            </a:r>
            <a:r>
              <a:rPr lang="ja-JP" altLang="en-US" sz="2400" dirty="0"/>
              <a:t>コメントアウト</a:t>
            </a:r>
            <a:endParaRPr lang="en-US" altLang="ja-JP" sz="2400" dirty="0"/>
          </a:p>
          <a:p>
            <a:pPr lvl="1"/>
            <a:r>
              <a:rPr lang="en-US" altLang="ja-JP" sz="2400" dirty="0"/>
              <a:t>Lattice</a:t>
            </a:r>
            <a:r>
              <a:rPr lang="ja-JP" altLang="en-US" sz="2400" dirty="0"/>
              <a:t>コマンド　→　</a:t>
            </a:r>
            <a:r>
              <a:rPr lang="en-US" altLang="ja-JP" sz="2400" dirty="0"/>
              <a:t>lattice         </a:t>
            </a:r>
            <a:r>
              <a:rPr lang="en-US" altLang="ja-JP" sz="2400" dirty="0" err="1"/>
              <a:t>sc</a:t>
            </a:r>
            <a:r>
              <a:rPr lang="en-US" altLang="ja-JP" sz="2400" dirty="0"/>
              <a:t> 0.001</a:t>
            </a:r>
          </a:p>
          <a:p>
            <a:pPr marL="914400" lvl="2" indent="0">
              <a:buNone/>
            </a:pPr>
            <a:r>
              <a:rPr lang="ja-JP" altLang="en-US" dirty="0"/>
              <a:t>濃度を下げて、オーバラップを解除</a:t>
            </a:r>
            <a:endParaRPr lang="en-US" altLang="ja-JP" dirty="0"/>
          </a:p>
          <a:p>
            <a:pPr lvl="1"/>
            <a:r>
              <a:rPr lang="en-US" altLang="ja-JP" sz="2400" dirty="0"/>
              <a:t>Region</a:t>
            </a:r>
            <a:r>
              <a:rPr lang="ja-JP" altLang="en-US" sz="2400" dirty="0"/>
              <a:t>コマンドを変更。</a:t>
            </a:r>
            <a:endParaRPr lang="en-US" altLang="ja-JP" sz="2400" dirty="0"/>
          </a:p>
          <a:p>
            <a:pPr marL="914400" lvl="2" indent="0">
              <a:buFont typeface="Arial"/>
              <a:buNone/>
            </a:pPr>
            <a:r>
              <a:rPr lang="en-US" altLang="ja-JP" dirty="0"/>
              <a:t>region          box block 0 30 0 30 0 30</a:t>
            </a:r>
          </a:p>
          <a:p>
            <a:pPr lvl="1"/>
            <a:r>
              <a:rPr lang="en-US" altLang="ja-JP" sz="2400" dirty="0"/>
              <a:t>Fix-enforce2d</a:t>
            </a:r>
            <a:r>
              <a:rPr lang="ja-JP" altLang="en-US" sz="2400" dirty="0"/>
              <a:t>を、コメントアウト</a:t>
            </a:r>
            <a:endParaRPr lang="en-US" altLang="ja-JP" sz="2400" dirty="0"/>
          </a:p>
          <a:p>
            <a:pPr marL="400050" lvl="1" indent="0">
              <a:buNone/>
            </a:pPr>
            <a:r>
              <a:rPr lang="ja-JP" altLang="en-US" sz="2400" dirty="0">
                <a:solidFill>
                  <a:srgbClr val="0000FF"/>
                </a:solidFill>
              </a:rPr>
              <a:t>（計算時間がかかるようなら、 </a:t>
            </a:r>
            <a:r>
              <a:rPr lang="en-US" altLang="ja-JP" sz="2400" dirty="0">
                <a:solidFill>
                  <a:srgbClr val="0000FF"/>
                </a:solidFill>
              </a:rPr>
              <a:t>run </a:t>
            </a:r>
            <a:r>
              <a:rPr lang="is-IS" altLang="ja-JP" sz="2400" dirty="0">
                <a:solidFill>
                  <a:srgbClr val="0000FF"/>
                </a:solidFill>
              </a:rPr>
              <a:t>50000</a:t>
            </a:r>
            <a:r>
              <a:rPr lang="en-US" altLang="ja-JP" sz="2400" dirty="0">
                <a:solidFill>
                  <a:srgbClr val="0000FF"/>
                </a:solidFill>
              </a:rPr>
              <a:t> </a:t>
            </a:r>
            <a:r>
              <a:rPr lang="ja-JP" altLang="en-US" sz="2400" dirty="0">
                <a:solidFill>
                  <a:srgbClr val="0000FF"/>
                </a:solidFill>
              </a:rPr>
              <a:t>の回数を減らす）</a:t>
            </a:r>
            <a:endParaRPr lang="en-US" altLang="ja-JP" sz="2400" dirty="0">
              <a:solidFill>
                <a:srgbClr val="0000FF"/>
              </a:solidFill>
            </a:endParaRPr>
          </a:p>
          <a:p>
            <a:pPr lvl="1"/>
            <a:endParaRPr lang="en-US" altLang="ja-JP"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56</a:t>
            </a:fld>
            <a:endParaRPr kumimoji="1" lang="ja-JP" altLang="en-US"/>
          </a:p>
        </p:txBody>
      </p:sp>
    </p:spTree>
    <p:extLst>
      <p:ext uri="{BB962C8B-B14F-4D97-AF65-F5344CB8AC3E}">
        <p14:creationId xmlns:p14="http://schemas.microsoft.com/office/powerpoint/2010/main" val="1474779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714624"/>
          </a:xfrm>
        </p:spPr>
        <p:txBody>
          <a:bodyPr/>
          <a:lstStyle/>
          <a:p>
            <a:r>
              <a:rPr lang="en-US" altLang="ja-JP" dirty="0"/>
              <a:t>colloid</a:t>
            </a:r>
            <a:r>
              <a:rPr lang="ja-JP" altLang="en-US" dirty="0"/>
              <a:t>の</a:t>
            </a:r>
            <a:r>
              <a:rPr lang="en-US" altLang="ja-JP" dirty="0"/>
              <a:t>3D</a:t>
            </a:r>
            <a:r>
              <a:rPr lang="ja-JP" altLang="en-US" dirty="0"/>
              <a:t>化について（２）</a:t>
            </a:r>
            <a:endParaRPr kumimoji="1" lang="ja-JP" altLang="en-US" dirty="0"/>
          </a:p>
        </p:txBody>
      </p:sp>
      <p:sp>
        <p:nvSpPr>
          <p:cNvPr id="5" name="コンテンツ プレースホルダー 2"/>
          <p:cNvSpPr>
            <a:spLocks noGrp="1"/>
          </p:cNvSpPr>
          <p:nvPr>
            <p:ph idx="1"/>
          </p:nvPr>
        </p:nvSpPr>
        <p:spPr>
          <a:xfrm>
            <a:off x="169680" y="1106693"/>
            <a:ext cx="8686800" cy="5727343"/>
          </a:xfrm>
          <a:ln>
            <a:solidFill>
              <a:schemeClr val="tx1"/>
            </a:solidFill>
          </a:ln>
        </p:spPr>
        <p:txBody>
          <a:bodyPr numCol="2">
            <a:noAutofit/>
          </a:bodyPr>
          <a:lstStyle/>
          <a:p>
            <a:pPr marL="0" indent="0">
              <a:buNone/>
            </a:pPr>
            <a:r>
              <a:rPr lang="en-US" altLang="ja-JP" sz="1600" dirty="0"/>
              <a:t># Big colloid particles and small LJ particles</a:t>
            </a:r>
          </a:p>
          <a:p>
            <a:pPr marL="0" indent="0">
              <a:buNone/>
            </a:pPr>
            <a:endParaRPr lang="en-US" altLang="ja-JP" sz="1600" dirty="0"/>
          </a:p>
          <a:p>
            <a:pPr marL="0" indent="0">
              <a:buNone/>
            </a:pPr>
            <a:r>
              <a:rPr lang="en-US" altLang="ja-JP" sz="1600" dirty="0"/>
              <a:t>units           </a:t>
            </a:r>
            <a:r>
              <a:rPr lang="en-US" altLang="ja-JP" sz="1600" dirty="0" err="1"/>
              <a:t>lj</a:t>
            </a:r>
            <a:endParaRPr lang="en-US" altLang="ja-JP" sz="1600" dirty="0"/>
          </a:p>
          <a:p>
            <a:pPr marL="0" indent="0">
              <a:buNone/>
            </a:pPr>
            <a:r>
              <a:rPr lang="en-US" altLang="ja-JP" sz="1600" dirty="0" err="1"/>
              <a:t>atom_style</a:t>
            </a:r>
            <a:r>
              <a:rPr lang="en-US" altLang="ja-JP" sz="1600" dirty="0"/>
              <a:t>      sphere</a:t>
            </a:r>
          </a:p>
          <a:p>
            <a:pPr marL="0" indent="0">
              <a:buNone/>
            </a:pPr>
            <a:r>
              <a:rPr lang="en-US" altLang="ja-JP" sz="1600" dirty="0"/>
              <a:t># dimension     2</a:t>
            </a:r>
          </a:p>
          <a:p>
            <a:pPr marL="0" indent="0">
              <a:buNone/>
            </a:pPr>
            <a:endParaRPr lang="en-US" altLang="ja-JP" sz="1600" dirty="0"/>
          </a:p>
          <a:p>
            <a:pPr marL="0" indent="0">
              <a:buNone/>
            </a:pPr>
            <a:r>
              <a:rPr lang="en-US" altLang="ja-JP" sz="1600" dirty="0"/>
              <a:t>lattice         </a:t>
            </a:r>
            <a:r>
              <a:rPr lang="en-US" altLang="ja-JP" sz="1600" dirty="0" err="1"/>
              <a:t>sc</a:t>
            </a:r>
            <a:r>
              <a:rPr lang="en-US" altLang="ja-JP" sz="1600" dirty="0"/>
              <a:t> 0.001</a:t>
            </a:r>
          </a:p>
          <a:p>
            <a:pPr marL="0" indent="0">
              <a:buNone/>
            </a:pPr>
            <a:r>
              <a:rPr lang="en-US" altLang="ja-JP" sz="1600" dirty="0"/>
              <a:t>region          box block 0 30 0 30 0 30</a:t>
            </a:r>
          </a:p>
          <a:p>
            <a:pPr marL="0" indent="0">
              <a:buNone/>
            </a:pPr>
            <a:r>
              <a:rPr lang="en-US" altLang="ja-JP" sz="1600" dirty="0" err="1"/>
              <a:t>create_box</a:t>
            </a:r>
            <a:r>
              <a:rPr lang="en-US" altLang="ja-JP" sz="1600" dirty="0"/>
              <a:t>      2 box</a:t>
            </a:r>
          </a:p>
          <a:p>
            <a:pPr marL="0" indent="0">
              <a:buNone/>
            </a:pPr>
            <a:r>
              <a:rPr lang="en-US" altLang="ja-JP" sz="1600" dirty="0" err="1"/>
              <a:t>create_atoms</a:t>
            </a:r>
            <a:r>
              <a:rPr lang="en-US" altLang="ja-JP" sz="1600" dirty="0"/>
              <a:t>    1 box</a:t>
            </a:r>
          </a:p>
          <a:p>
            <a:pPr marL="0" indent="0">
              <a:buNone/>
            </a:pPr>
            <a:endParaRPr lang="en-US" altLang="ja-JP" sz="1600" dirty="0"/>
          </a:p>
          <a:p>
            <a:pPr marL="0" indent="0">
              <a:buNone/>
            </a:pPr>
            <a:r>
              <a:rPr lang="en-US" altLang="ja-JP" sz="1600" dirty="0"/>
              <a:t>set             group all type/fraction 2 0.96 23984</a:t>
            </a:r>
          </a:p>
          <a:p>
            <a:pPr marL="0" indent="0">
              <a:buNone/>
            </a:pPr>
            <a:endParaRPr lang="en-US" altLang="ja-JP" sz="1600" dirty="0"/>
          </a:p>
          <a:p>
            <a:pPr marL="0" indent="0">
              <a:buNone/>
            </a:pPr>
            <a:r>
              <a:rPr lang="en-US" altLang="ja-JP" sz="1600" dirty="0"/>
              <a:t>set             type 1 mass 9</a:t>
            </a:r>
          </a:p>
          <a:p>
            <a:pPr marL="0" indent="0">
              <a:buNone/>
            </a:pPr>
            <a:r>
              <a:rPr lang="en-US" altLang="ja-JP" sz="1600" dirty="0"/>
              <a:t>set             type 2 mass 1</a:t>
            </a:r>
          </a:p>
          <a:p>
            <a:pPr marL="0" indent="0">
              <a:buNone/>
            </a:pPr>
            <a:endParaRPr lang="en-US" altLang="ja-JP" sz="1600" dirty="0"/>
          </a:p>
          <a:p>
            <a:pPr marL="0" indent="0">
              <a:buNone/>
            </a:pPr>
            <a:r>
              <a:rPr lang="en-US" altLang="ja-JP" sz="1600" dirty="0"/>
              <a:t>velocity        all create 1.44 87287 loop </a:t>
            </a:r>
            <a:r>
              <a:rPr lang="en-US" altLang="ja-JP" sz="1600" dirty="0" err="1"/>
              <a:t>geom</a:t>
            </a:r>
            <a:endParaRPr lang="en-US" altLang="ja-JP" sz="1600" dirty="0"/>
          </a:p>
          <a:p>
            <a:pPr marL="0" indent="0">
              <a:buNone/>
            </a:pPr>
            <a:endParaRPr lang="en-US" altLang="ja-JP" sz="1600" dirty="0"/>
          </a:p>
          <a:p>
            <a:pPr marL="0" indent="0">
              <a:buNone/>
            </a:pPr>
            <a:r>
              <a:rPr lang="en-US" altLang="ja-JP" sz="1600" dirty="0"/>
              <a:t># multi neighbor and </a:t>
            </a:r>
            <a:r>
              <a:rPr lang="en-US" altLang="ja-JP" sz="1600" dirty="0" err="1"/>
              <a:t>comm</a:t>
            </a:r>
            <a:r>
              <a:rPr lang="en-US" altLang="ja-JP" sz="1600" dirty="0"/>
              <a:t> for efficiency</a:t>
            </a:r>
          </a:p>
          <a:p>
            <a:pPr marL="0" indent="0">
              <a:buNone/>
            </a:pPr>
            <a:r>
              <a:rPr lang="en-US" altLang="ja-JP" sz="1600" dirty="0"/>
              <a:t>neighbor        1 multi</a:t>
            </a:r>
          </a:p>
          <a:p>
            <a:pPr marL="0" indent="0">
              <a:buNone/>
            </a:pPr>
            <a:r>
              <a:rPr lang="en-US" altLang="ja-JP" sz="1600" dirty="0" err="1"/>
              <a:t>neigh_modify</a:t>
            </a:r>
            <a:r>
              <a:rPr lang="en-US" altLang="ja-JP" sz="1600" dirty="0"/>
              <a:t>    delay 0</a:t>
            </a:r>
          </a:p>
          <a:p>
            <a:pPr marL="0" indent="0">
              <a:buNone/>
            </a:pPr>
            <a:r>
              <a:rPr lang="en-US" altLang="ja-JP" sz="1600" dirty="0" err="1"/>
              <a:t>comm_modify</a:t>
            </a:r>
            <a:r>
              <a:rPr lang="en-US" altLang="ja-JP" sz="1600" dirty="0"/>
              <a:t>     mode multi</a:t>
            </a:r>
          </a:p>
          <a:p>
            <a:pPr marL="0" indent="0">
              <a:buNone/>
            </a:pPr>
            <a:endParaRPr lang="en-US" altLang="ja-JP" sz="1600" dirty="0"/>
          </a:p>
          <a:p>
            <a:pPr marL="0" indent="0">
              <a:buNone/>
            </a:pPr>
            <a:r>
              <a:rPr lang="de-DE" altLang="ja-JP" sz="1600" dirty="0"/>
              <a:t># </a:t>
            </a:r>
            <a:r>
              <a:rPr lang="de-DE" altLang="ja-JP" sz="1600" dirty="0" err="1"/>
              <a:t>colloid</a:t>
            </a:r>
            <a:r>
              <a:rPr lang="de-DE" altLang="ja-JP" sz="1600" dirty="0"/>
              <a:t> potential</a:t>
            </a:r>
          </a:p>
          <a:p>
            <a:pPr marL="0" indent="0">
              <a:buNone/>
            </a:pPr>
            <a:endParaRPr lang="de-DE" altLang="ja-JP" sz="1600" dirty="0"/>
          </a:p>
          <a:p>
            <a:pPr marL="0" indent="0">
              <a:buNone/>
            </a:pPr>
            <a:r>
              <a:rPr lang="de-DE" altLang="ja-JP" sz="1600" dirty="0" err="1"/>
              <a:t>pair_style</a:t>
            </a:r>
            <a:r>
              <a:rPr lang="de-DE" altLang="ja-JP" sz="1600" dirty="0"/>
              <a:t>      </a:t>
            </a:r>
            <a:r>
              <a:rPr lang="de-DE" altLang="ja-JP" sz="1600" dirty="0" err="1"/>
              <a:t>colloid</a:t>
            </a:r>
            <a:r>
              <a:rPr lang="de-DE" altLang="ja-JP" sz="1600" dirty="0"/>
              <a:t> 12.5</a:t>
            </a:r>
          </a:p>
          <a:p>
            <a:pPr marL="0" indent="0">
              <a:buNone/>
            </a:pPr>
            <a:r>
              <a:rPr lang="de-DE" altLang="ja-JP" sz="1600" dirty="0" err="1"/>
              <a:t>pair_coeff</a:t>
            </a:r>
            <a:r>
              <a:rPr lang="de-DE" altLang="ja-JP" sz="1600" dirty="0"/>
              <a:t>      1 1  1.0 1.0 5.0 5.0 12.5</a:t>
            </a:r>
          </a:p>
          <a:p>
            <a:pPr marL="0" indent="0">
              <a:buNone/>
            </a:pPr>
            <a:r>
              <a:rPr lang="de-DE" altLang="ja-JP" sz="1600" dirty="0" err="1"/>
              <a:t>pair_coeff</a:t>
            </a:r>
            <a:r>
              <a:rPr lang="de-DE" altLang="ja-JP" sz="1600" dirty="0"/>
              <a:t>      1 2  5.0 1.0 5.0 0.0 7.0</a:t>
            </a:r>
          </a:p>
          <a:p>
            <a:pPr marL="0" indent="0">
              <a:buNone/>
            </a:pPr>
            <a:r>
              <a:rPr lang="de-DE" altLang="ja-JP" sz="1600" dirty="0" err="1"/>
              <a:t>pair_coeff</a:t>
            </a:r>
            <a:r>
              <a:rPr lang="de-DE" altLang="ja-JP" sz="1600" dirty="0"/>
              <a:t>      2 2 10.0 1.0 0.0 0.0 2.5</a:t>
            </a:r>
          </a:p>
          <a:p>
            <a:pPr marL="0" indent="0">
              <a:buNone/>
            </a:pPr>
            <a:endParaRPr lang="de-DE" altLang="ja-JP" sz="1600" dirty="0"/>
          </a:p>
          <a:p>
            <a:pPr marL="0" indent="0">
              <a:buNone/>
            </a:pPr>
            <a:r>
              <a:rPr lang="de-DE" altLang="ja-JP" sz="1600" dirty="0"/>
              <a:t>fix             1 all </a:t>
            </a:r>
            <a:r>
              <a:rPr lang="de-DE" altLang="ja-JP" sz="1600" dirty="0" err="1"/>
              <a:t>npt</a:t>
            </a:r>
            <a:r>
              <a:rPr lang="de-DE" altLang="ja-JP" sz="1600" dirty="0"/>
              <a:t> </a:t>
            </a:r>
            <a:r>
              <a:rPr lang="de-DE" altLang="ja-JP" sz="1600" dirty="0" err="1"/>
              <a:t>temp</a:t>
            </a:r>
            <a:r>
              <a:rPr lang="de-DE" altLang="ja-JP" sz="1600" dirty="0"/>
              <a:t> 2.0 2.0 1.0 </a:t>
            </a:r>
            <a:r>
              <a:rPr lang="de-DE" altLang="ja-JP" sz="1600" dirty="0" err="1"/>
              <a:t>iso</a:t>
            </a:r>
            <a:r>
              <a:rPr lang="de-DE" altLang="ja-JP" sz="1600" dirty="0"/>
              <a:t> 0.0 1.0 10.0 </a:t>
            </a:r>
            <a:r>
              <a:rPr lang="de-DE" altLang="ja-JP" sz="1600" dirty="0" err="1"/>
              <a:t>drag</a:t>
            </a:r>
            <a:r>
              <a:rPr lang="de-DE" altLang="ja-JP" sz="1600" dirty="0"/>
              <a:t> 1.0 &amp;</a:t>
            </a:r>
          </a:p>
          <a:p>
            <a:pPr marL="0" indent="0">
              <a:buNone/>
            </a:pPr>
            <a:r>
              <a:rPr lang="de-DE" altLang="ja-JP" sz="1600" dirty="0"/>
              <a:t>                </a:t>
            </a:r>
            <a:r>
              <a:rPr lang="de-DE" altLang="ja-JP" sz="1600" dirty="0" err="1"/>
              <a:t>mtk</a:t>
            </a:r>
            <a:r>
              <a:rPr lang="de-DE" altLang="ja-JP" sz="1600" dirty="0"/>
              <a:t> </a:t>
            </a:r>
            <a:r>
              <a:rPr lang="de-DE" altLang="ja-JP" sz="1600" dirty="0" err="1"/>
              <a:t>no</a:t>
            </a:r>
            <a:r>
              <a:rPr lang="de-DE" altLang="ja-JP" sz="1600" dirty="0"/>
              <a:t> </a:t>
            </a:r>
            <a:r>
              <a:rPr lang="de-DE" altLang="ja-JP" sz="1600" dirty="0" err="1"/>
              <a:t>pchain</a:t>
            </a:r>
            <a:r>
              <a:rPr lang="de-DE" altLang="ja-JP" sz="1600" dirty="0"/>
              <a:t> 0 </a:t>
            </a:r>
            <a:r>
              <a:rPr lang="de-DE" altLang="ja-JP" sz="1600" dirty="0" err="1"/>
              <a:t>tchain</a:t>
            </a:r>
            <a:r>
              <a:rPr lang="de-DE" altLang="ja-JP" sz="1600" dirty="0"/>
              <a:t> 1</a:t>
            </a:r>
          </a:p>
          <a:p>
            <a:pPr marL="0" indent="0">
              <a:buNone/>
            </a:pPr>
            <a:r>
              <a:rPr lang="de-DE" altLang="ja-JP" sz="1600" dirty="0"/>
              <a:t># fix           2 all enforce2d</a:t>
            </a:r>
          </a:p>
          <a:p>
            <a:pPr marL="0" indent="0">
              <a:buNone/>
            </a:pPr>
            <a:endParaRPr lang="de-DE" altLang="ja-JP" sz="1600" dirty="0"/>
          </a:p>
          <a:p>
            <a:pPr marL="0" indent="0">
              <a:buNone/>
            </a:pPr>
            <a:r>
              <a:rPr lang="de-DE" altLang="ja-JP" sz="1600" dirty="0" err="1"/>
              <a:t>dump</a:t>
            </a:r>
            <a:r>
              <a:rPr lang="de-DE" altLang="ja-JP" sz="1600" dirty="0"/>
              <a:t>            1 all </a:t>
            </a:r>
            <a:r>
              <a:rPr lang="de-DE" altLang="ja-JP" sz="1600" dirty="0" err="1"/>
              <a:t>atom</a:t>
            </a:r>
            <a:r>
              <a:rPr lang="de-DE" altLang="ja-JP" sz="1600" dirty="0"/>
              <a:t> 1000 </a:t>
            </a:r>
            <a:r>
              <a:rPr lang="de-DE" altLang="ja-JP" sz="1600" dirty="0" err="1"/>
              <a:t>dump.colloid</a:t>
            </a:r>
            <a:endParaRPr lang="de-DE" altLang="ja-JP" sz="1600" dirty="0"/>
          </a:p>
          <a:p>
            <a:pPr marL="0" indent="0">
              <a:buNone/>
            </a:pPr>
            <a:endParaRPr lang="de-DE" altLang="ja-JP" sz="1600" dirty="0"/>
          </a:p>
          <a:p>
            <a:pPr marL="0" indent="0">
              <a:buNone/>
            </a:pPr>
            <a:r>
              <a:rPr lang="de-DE" altLang="ja-JP" sz="1600" dirty="0">
                <a:sym typeface="Wingdings"/>
              </a:rPr>
              <a:t> </a:t>
            </a:r>
            <a:r>
              <a:rPr lang="ja-JP" altLang="en-US" sz="1600" dirty="0">
                <a:sym typeface="Wingdings"/>
              </a:rPr>
              <a:t>続く</a:t>
            </a:r>
            <a:endParaRPr lang="de-DE" altLang="ja-JP" sz="1600" dirty="0"/>
          </a:p>
        </p:txBody>
      </p:sp>
      <p:sp>
        <p:nvSpPr>
          <p:cNvPr id="3" name="テキスト ボックス 2"/>
          <p:cNvSpPr txBox="1"/>
          <p:nvPr/>
        </p:nvSpPr>
        <p:spPr>
          <a:xfrm>
            <a:off x="457200" y="654048"/>
            <a:ext cx="2549867" cy="369332"/>
          </a:xfrm>
          <a:prstGeom prst="rect">
            <a:avLst/>
          </a:prstGeom>
          <a:noFill/>
        </p:spPr>
        <p:txBody>
          <a:bodyPr wrap="square" rtlCol="0">
            <a:spAutoFit/>
          </a:bodyPr>
          <a:lstStyle/>
          <a:p>
            <a:r>
              <a:rPr kumimoji="1" lang="en-US" altLang="ja-JP" dirty="0" err="1"/>
              <a:t>in.colloid</a:t>
            </a:r>
            <a:r>
              <a:rPr lang="ja-JP" altLang="en-US" dirty="0"/>
              <a:t>（入力ファイル）</a:t>
            </a:r>
            <a:endParaRPr kumimoji="1" lang="en-US" altLang="ja-JP" dirty="0"/>
          </a:p>
        </p:txBody>
      </p:sp>
      <p:sp>
        <p:nvSpPr>
          <p:cNvPr id="8" name="正方形/長方形 7"/>
          <p:cNvSpPr/>
          <p:nvPr/>
        </p:nvSpPr>
        <p:spPr>
          <a:xfrm>
            <a:off x="193640" y="2307425"/>
            <a:ext cx="1555490" cy="364484"/>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3640" y="2824309"/>
            <a:ext cx="1735196" cy="364484"/>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93640" y="3188793"/>
            <a:ext cx="3112936" cy="364484"/>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431339" y="5183848"/>
            <a:ext cx="2313596" cy="364484"/>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4431339" y="5741088"/>
            <a:ext cx="3667376" cy="364484"/>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57</a:t>
            </a:fld>
            <a:endParaRPr kumimoji="1" lang="ja-JP" altLang="en-US"/>
          </a:p>
        </p:txBody>
      </p:sp>
    </p:spTree>
    <p:extLst>
      <p:ext uri="{BB962C8B-B14F-4D97-AF65-F5344CB8AC3E}">
        <p14:creationId xmlns:p14="http://schemas.microsoft.com/office/powerpoint/2010/main" val="6406350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714624"/>
          </a:xfrm>
        </p:spPr>
        <p:txBody>
          <a:bodyPr/>
          <a:lstStyle/>
          <a:p>
            <a:r>
              <a:rPr lang="en-US" altLang="ja-JP" dirty="0"/>
              <a:t>colloid</a:t>
            </a:r>
            <a:r>
              <a:rPr lang="ja-JP" altLang="en-US" dirty="0"/>
              <a:t>の</a:t>
            </a:r>
            <a:r>
              <a:rPr lang="en-US" altLang="ja-JP" dirty="0"/>
              <a:t>3D</a:t>
            </a:r>
            <a:r>
              <a:rPr lang="ja-JP" altLang="en-US" dirty="0"/>
              <a:t>化について（３）</a:t>
            </a:r>
            <a:endParaRPr kumimoji="1" lang="ja-JP" altLang="en-US" dirty="0"/>
          </a:p>
        </p:txBody>
      </p:sp>
      <p:sp>
        <p:nvSpPr>
          <p:cNvPr id="5" name="コンテンツ プレースホルダー 2"/>
          <p:cNvSpPr>
            <a:spLocks noGrp="1"/>
          </p:cNvSpPr>
          <p:nvPr>
            <p:ph idx="1"/>
          </p:nvPr>
        </p:nvSpPr>
        <p:spPr>
          <a:xfrm>
            <a:off x="169680" y="1106693"/>
            <a:ext cx="8686800" cy="5727343"/>
          </a:xfrm>
          <a:ln>
            <a:solidFill>
              <a:schemeClr val="tx1"/>
            </a:solidFill>
          </a:ln>
        </p:spPr>
        <p:txBody>
          <a:bodyPr numCol="2">
            <a:noAutofit/>
          </a:bodyPr>
          <a:lstStyle/>
          <a:p>
            <a:pPr>
              <a:buFont typeface="Wingdings" charset="0"/>
              <a:buChar char="à"/>
            </a:pPr>
            <a:r>
              <a:rPr lang="ja-JP" altLang="en-US" sz="1600" dirty="0">
                <a:sym typeface="Wingdings"/>
              </a:rPr>
              <a:t>続く</a:t>
            </a:r>
            <a:endParaRPr lang="en-US" altLang="ja-JP" sz="1600" dirty="0">
              <a:sym typeface="Wingdings"/>
            </a:endParaRPr>
          </a:p>
          <a:p>
            <a:pPr marL="0" indent="0">
              <a:buNone/>
            </a:pPr>
            <a:endParaRPr lang="en-US" altLang="ja-JP" sz="1600" dirty="0"/>
          </a:p>
          <a:p>
            <a:pPr marL="0" indent="0">
              <a:buNone/>
            </a:pPr>
            <a:r>
              <a:rPr lang="de-DE" altLang="ja-JP" sz="1600" dirty="0"/>
              <a:t>#</a:t>
            </a:r>
            <a:r>
              <a:rPr lang="de-DE" altLang="ja-JP" sz="1600" dirty="0" err="1"/>
              <a:t>dump</a:t>
            </a:r>
            <a:r>
              <a:rPr lang="de-DE" altLang="ja-JP" sz="1600" dirty="0"/>
              <a:t>           2 all </a:t>
            </a:r>
            <a:r>
              <a:rPr lang="de-DE" altLang="ja-JP" sz="1600" dirty="0" err="1"/>
              <a:t>image</a:t>
            </a:r>
            <a:r>
              <a:rPr lang="de-DE" altLang="ja-JP" sz="1600" dirty="0"/>
              <a:t> 1000 </a:t>
            </a:r>
            <a:r>
              <a:rPr lang="de-DE" altLang="ja-JP" sz="1600" dirty="0" err="1"/>
              <a:t>image</a:t>
            </a:r>
            <a:r>
              <a:rPr lang="de-DE" altLang="ja-JP" sz="1600" dirty="0"/>
              <a:t>.*.</a:t>
            </a:r>
            <a:r>
              <a:rPr lang="de-DE" altLang="ja-JP" sz="1600" dirty="0" err="1"/>
              <a:t>jpg</a:t>
            </a:r>
            <a:r>
              <a:rPr lang="de-DE" altLang="ja-JP" sz="1600" dirty="0"/>
              <a:t> type type &amp;</a:t>
            </a:r>
          </a:p>
          <a:p>
            <a:pPr marL="0" indent="0">
              <a:buNone/>
            </a:pPr>
            <a:r>
              <a:rPr lang="de-DE" altLang="ja-JP" sz="1600" dirty="0"/>
              <a:t>#               zoom 1.5 </a:t>
            </a:r>
            <a:r>
              <a:rPr lang="de-DE" altLang="ja-JP" sz="1600" dirty="0" err="1"/>
              <a:t>center</a:t>
            </a:r>
            <a:r>
              <a:rPr lang="de-DE" altLang="ja-JP" sz="1600" dirty="0"/>
              <a:t> d 0.5 0.5 0.5</a:t>
            </a:r>
          </a:p>
          <a:p>
            <a:pPr marL="0" indent="0">
              <a:buNone/>
            </a:pPr>
            <a:r>
              <a:rPr lang="de-DE" altLang="ja-JP" sz="1600" dirty="0"/>
              <a:t>#</a:t>
            </a:r>
            <a:r>
              <a:rPr lang="de-DE" altLang="ja-JP" sz="1600" dirty="0" err="1"/>
              <a:t>dump_modify</a:t>
            </a:r>
            <a:r>
              <a:rPr lang="de-DE" altLang="ja-JP" sz="1600" dirty="0"/>
              <a:t>    2 pad 5 </a:t>
            </a:r>
            <a:r>
              <a:rPr lang="de-DE" altLang="ja-JP" sz="1600" dirty="0" err="1"/>
              <a:t>adiam</a:t>
            </a:r>
            <a:r>
              <a:rPr lang="de-DE" altLang="ja-JP" sz="1600" dirty="0"/>
              <a:t> 1 5.0 </a:t>
            </a:r>
            <a:r>
              <a:rPr lang="de-DE" altLang="ja-JP" sz="1600" dirty="0" err="1"/>
              <a:t>adiam</a:t>
            </a:r>
            <a:r>
              <a:rPr lang="de-DE" altLang="ja-JP" sz="1600" dirty="0"/>
              <a:t> 2 1.5</a:t>
            </a:r>
          </a:p>
          <a:p>
            <a:pPr marL="0" indent="0">
              <a:buNone/>
            </a:pPr>
            <a:endParaRPr lang="de-DE" altLang="ja-JP" sz="1600" dirty="0"/>
          </a:p>
          <a:p>
            <a:pPr marL="0" indent="0">
              <a:buNone/>
            </a:pPr>
            <a:r>
              <a:rPr lang="de-DE" altLang="ja-JP" sz="1600" dirty="0"/>
              <a:t>#</a:t>
            </a:r>
            <a:r>
              <a:rPr lang="de-DE" altLang="ja-JP" sz="1600" dirty="0" err="1"/>
              <a:t>dump</a:t>
            </a:r>
            <a:r>
              <a:rPr lang="de-DE" altLang="ja-JP" sz="1600" dirty="0"/>
              <a:t>           3 all </a:t>
            </a:r>
            <a:r>
              <a:rPr lang="de-DE" altLang="ja-JP" sz="1600" dirty="0" err="1"/>
              <a:t>movie</a:t>
            </a:r>
            <a:r>
              <a:rPr lang="de-DE" altLang="ja-JP" sz="1600" dirty="0"/>
              <a:t> 1000 </a:t>
            </a:r>
            <a:r>
              <a:rPr lang="de-DE" altLang="ja-JP" sz="1600" dirty="0" err="1"/>
              <a:t>movie.mpg</a:t>
            </a:r>
            <a:r>
              <a:rPr lang="de-DE" altLang="ja-JP" sz="1600" dirty="0"/>
              <a:t> type type &amp;</a:t>
            </a:r>
          </a:p>
          <a:p>
            <a:pPr marL="0" indent="0">
              <a:buNone/>
            </a:pPr>
            <a:r>
              <a:rPr lang="de-DE" altLang="ja-JP" sz="1600" dirty="0"/>
              <a:t>#               zoom 1.5 </a:t>
            </a:r>
            <a:r>
              <a:rPr lang="de-DE" altLang="ja-JP" sz="1600" dirty="0" err="1"/>
              <a:t>center</a:t>
            </a:r>
            <a:r>
              <a:rPr lang="de-DE" altLang="ja-JP" sz="1600" dirty="0"/>
              <a:t> d 0.5 0.5 0.5</a:t>
            </a:r>
          </a:p>
          <a:p>
            <a:pPr marL="0" indent="0">
              <a:buNone/>
            </a:pPr>
            <a:r>
              <a:rPr lang="de-DE" altLang="ja-JP" sz="1600" dirty="0"/>
              <a:t>#</a:t>
            </a:r>
            <a:r>
              <a:rPr lang="de-DE" altLang="ja-JP" sz="1600" dirty="0" err="1"/>
              <a:t>dump_modify</a:t>
            </a:r>
            <a:r>
              <a:rPr lang="de-DE" altLang="ja-JP" sz="1600" dirty="0"/>
              <a:t>    3 pad 5 </a:t>
            </a:r>
            <a:r>
              <a:rPr lang="de-DE" altLang="ja-JP" sz="1600" dirty="0" err="1"/>
              <a:t>adiam</a:t>
            </a:r>
            <a:r>
              <a:rPr lang="de-DE" altLang="ja-JP" sz="1600" dirty="0"/>
              <a:t> 1 5.0 </a:t>
            </a:r>
            <a:r>
              <a:rPr lang="de-DE" altLang="ja-JP" sz="1600" dirty="0" err="1"/>
              <a:t>adiam</a:t>
            </a:r>
            <a:r>
              <a:rPr lang="de-DE" altLang="ja-JP" sz="1600" dirty="0"/>
              <a:t> 2 1.5</a:t>
            </a:r>
          </a:p>
          <a:p>
            <a:pPr marL="0" indent="0">
              <a:buNone/>
            </a:pPr>
            <a:endParaRPr lang="de-DE" altLang="ja-JP" sz="1600" dirty="0"/>
          </a:p>
          <a:p>
            <a:pPr marL="0" indent="0">
              <a:buNone/>
            </a:pPr>
            <a:r>
              <a:rPr lang="de-DE" altLang="ja-JP" sz="1600" dirty="0" err="1"/>
              <a:t>thermo_style</a:t>
            </a:r>
            <a:r>
              <a:rPr lang="de-DE" altLang="ja-JP" sz="1600" dirty="0"/>
              <a:t>    </a:t>
            </a:r>
            <a:r>
              <a:rPr lang="de-DE" altLang="ja-JP" sz="1600" dirty="0" err="1"/>
              <a:t>custom</a:t>
            </a:r>
            <a:r>
              <a:rPr lang="de-DE" altLang="ja-JP" sz="1600" dirty="0"/>
              <a:t> </a:t>
            </a:r>
            <a:r>
              <a:rPr lang="de-DE" altLang="ja-JP" sz="1600" dirty="0" err="1"/>
              <a:t>step</a:t>
            </a:r>
            <a:r>
              <a:rPr lang="de-DE" altLang="ja-JP" sz="1600" dirty="0"/>
              <a:t> </a:t>
            </a:r>
            <a:r>
              <a:rPr lang="de-DE" altLang="ja-JP" sz="1600" dirty="0" err="1"/>
              <a:t>temp</a:t>
            </a:r>
            <a:r>
              <a:rPr lang="de-DE" altLang="ja-JP" sz="1600" dirty="0"/>
              <a:t> </a:t>
            </a:r>
            <a:r>
              <a:rPr lang="de-DE" altLang="ja-JP" sz="1600" dirty="0" err="1"/>
              <a:t>epair</a:t>
            </a:r>
            <a:r>
              <a:rPr lang="de-DE" altLang="ja-JP" sz="1600" dirty="0"/>
              <a:t> </a:t>
            </a:r>
            <a:r>
              <a:rPr lang="de-DE" altLang="ja-JP" sz="1600" dirty="0" err="1"/>
              <a:t>etotal</a:t>
            </a:r>
            <a:r>
              <a:rPr lang="de-DE" altLang="ja-JP" sz="1600" dirty="0"/>
              <a:t> press </a:t>
            </a:r>
            <a:r>
              <a:rPr lang="de-DE" altLang="ja-JP" sz="1600" dirty="0" err="1"/>
              <a:t>vol</a:t>
            </a:r>
            <a:endParaRPr lang="de-DE" altLang="ja-JP" sz="1600" dirty="0"/>
          </a:p>
          <a:p>
            <a:pPr marL="0" indent="0">
              <a:buNone/>
            </a:pPr>
            <a:r>
              <a:rPr lang="de-DE" altLang="ja-JP" sz="1600" dirty="0" err="1"/>
              <a:t>thermo</a:t>
            </a:r>
            <a:r>
              <a:rPr lang="de-DE" altLang="ja-JP" sz="1600" dirty="0"/>
              <a:t>          1000</a:t>
            </a:r>
          </a:p>
          <a:p>
            <a:pPr marL="0" indent="0">
              <a:buNone/>
            </a:pPr>
            <a:endParaRPr lang="de-DE" altLang="ja-JP" sz="1600" dirty="0"/>
          </a:p>
          <a:p>
            <a:pPr marL="0" indent="0">
              <a:buNone/>
            </a:pPr>
            <a:r>
              <a:rPr lang="de-DE" altLang="ja-JP" sz="1600" dirty="0" err="1"/>
              <a:t>timestep</a:t>
            </a:r>
            <a:r>
              <a:rPr lang="de-DE" altLang="ja-JP" sz="1600" dirty="0"/>
              <a:t>        0.005</a:t>
            </a:r>
          </a:p>
          <a:p>
            <a:pPr marL="0" indent="0">
              <a:buNone/>
            </a:pPr>
            <a:endParaRPr lang="de-DE" altLang="ja-JP" sz="1600" dirty="0"/>
          </a:p>
          <a:p>
            <a:pPr marL="0" indent="0">
              <a:buNone/>
            </a:pPr>
            <a:r>
              <a:rPr lang="de-DE" altLang="ja-JP" sz="1600" dirty="0" err="1"/>
              <a:t>run</a:t>
            </a:r>
            <a:r>
              <a:rPr lang="de-DE" altLang="ja-JP" sz="1600" dirty="0"/>
              <a:t>             50000</a:t>
            </a:r>
            <a:endParaRPr lang="en-US" altLang="ja-JP" sz="1600" dirty="0"/>
          </a:p>
        </p:txBody>
      </p:sp>
      <p:sp>
        <p:nvSpPr>
          <p:cNvPr id="3" name="テキスト ボックス 2"/>
          <p:cNvSpPr txBox="1"/>
          <p:nvPr/>
        </p:nvSpPr>
        <p:spPr>
          <a:xfrm>
            <a:off x="457200" y="654048"/>
            <a:ext cx="2549867" cy="369332"/>
          </a:xfrm>
          <a:prstGeom prst="rect">
            <a:avLst/>
          </a:prstGeom>
          <a:noFill/>
        </p:spPr>
        <p:txBody>
          <a:bodyPr wrap="square" rtlCol="0">
            <a:spAutoFit/>
          </a:bodyPr>
          <a:lstStyle/>
          <a:p>
            <a:r>
              <a:rPr kumimoji="1" lang="en-US" altLang="ja-JP" dirty="0" err="1"/>
              <a:t>in.colloid</a:t>
            </a:r>
            <a:r>
              <a:rPr lang="ja-JP" altLang="en-US" dirty="0"/>
              <a:t>（入力ファイル）</a:t>
            </a:r>
            <a:endParaRPr kumimoji="1" lang="en-US" altLang="ja-JP" dirty="0"/>
          </a:p>
        </p:txBody>
      </p:sp>
      <p:sp>
        <p:nvSpPr>
          <p:cNvPr id="6" name="正方形/長方形 5"/>
          <p:cNvSpPr/>
          <p:nvPr/>
        </p:nvSpPr>
        <p:spPr>
          <a:xfrm>
            <a:off x="197110" y="6216780"/>
            <a:ext cx="1714722" cy="364484"/>
          </a:xfrm>
          <a:prstGeom prst="rect">
            <a:avLst/>
          </a:prstGeom>
          <a:noFill/>
          <a:ln w="28575">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075630" y="6127700"/>
            <a:ext cx="2494451" cy="584776"/>
          </a:xfrm>
          <a:prstGeom prst="rect">
            <a:avLst/>
          </a:prstGeom>
          <a:noFill/>
        </p:spPr>
        <p:txBody>
          <a:bodyPr wrap="square" rtlCol="0">
            <a:spAutoFit/>
          </a:bodyPr>
          <a:lstStyle/>
          <a:p>
            <a:r>
              <a:rPr kumimoji="1" lang="ja-JP" altLang="en-US" sz="1600" dirty="0">
                <a:solidFill>
                  <a:srgbClr val="0000FF"/>
                </a:solidFill>
              </a:rPr>
              <a:t>計算時間がかかるようなら</a:t>
            </a:r>
            <a:br>
              <a:rPr kumimoji="1" lang="en-US" altLang="ja-JP" sz="1600" dirty="0">
                <a:solidFill>
                  <a:srgbClr val="0000FF"/>
                </a:solidFill>
              </a:rPr>
            </a:br>
            <a:r>
              <a:rPr kumimoji="1" lang="ja-JP" altLang="en-US" sz="1600" dirty="0">
                <a:solidFill>
                  <a:srgbClr val="0000FF"/>
                </a:solidFill>
              </a:rPr>
              <a:t>減らす</a:t>
            </a:r>
          </a:p>
        </p:txBody>
      </p:sp>
      <p:sp>
        <p:nvSpPr>
          <p:cNvPr id="8" name="スライド番号プレースホルダー 7"/>
          <p:cNvSpPr>
            <a:spLocks noGrp="1"/>
          </p:cNvSpPr>
          <p:nvPr>
            <p:ph type="sldNum" sz="quarter" idx="12"/>
          </p:nvPr>
        </p:nvSpPr>
        <p:spPr/>
        <p:txBody>
          <a:bodyPr/>
          <a:lstStyle/>
          <a:p>
            <a:fld id="{AFDF1CC8-78FC-444A-A46F-F0C924EEE8AE}" type="slidenum">
              <a:rPr kumimoji="1" lang="ja-JP" altLang="en-US" smtClean="0"/>
              <a:pPr/>
              <a:t>58</a:t>
            </a:fld>
            <a:endParaRPr kumimoji="1" lang="ja-JP" altLang="en-US"/>
          </a:p>
        </p:txBody>
      </p:sp>
    </p:spTree>
    <p:extLst>
      <p:ext uri="{BB962C8B-B14F-4D97-AF65-F5344CB8AC3E}">
        <p14:creationId xmlns:p14="http://schemas.microsoft.com/office/powerpoint/2010/main" val="4266716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1143000"/>
          </a:xfrm>
        </p:spPr>
        <p:txBody>
          <a:bodyPr/>
          <a:lstStyle/>
          <a:p>
            <a:r>
              <a:rPr lang="ja-JP" altLang="en-US" dirty="0"/>
              <a:t>サイズを大きくした計算（１）</a:t>
            </a:r>
            <a:endParaRPr kumimoji="1" lang="ja-JP" altLang="en-US" dirty="0"/>
          </a:p>
        </p:txBody>
      </p:sp>
      <p:sp>
        <p:nvSpPr>
          <p:cNvPr id="3" name="コンテンツ プレースホルダー 2"/>
          <p:cNvSpPr>
            <a:spLocks noGrp="1"/>
          </p:cNvSpPr>
          <p:nvPr>
            <p:ph idx="1"/>
          </p:nvPr>
        </p:nvSpPr>
        <p:spPr>
          <a:xfrm>
            <a:off x="160581" y="965657"/>
            <a:ext cx="8861158" cy="5892343"/>
          </a:xfrm>
        </p:spPr>
        <p:txBody>
          <a:bodyPr>
            <a:normAutofit/>
          </a:bodyPr>
          <a:lstStyle/>
          <a:p>
            <a:r>
              <a:rPr lang="ja-JP" altLang="en-US" sz="2400" dirty="0"/>
              <a:t>作業ディレクトリを作る。</a:t>
            </a:r>
            <a:r>
              <a:rPr lang="en-US" altLang="ja-JP" sz="2400" dirty="0"/>
              <a:t> (</a:t>
            </a:r>
            <a:r>
              <a:rPr lang="ja-JP" altLang="en-US" sz="2400" dirty="0"/>
              <a:t>例</a:t>
            </a:r>
            <a:r>
              <a:rPr lang="en-US" altLang="ja-JP" sz="2400" dirty="0"/>
              <a:t>: $HOME/</a:t>
            </a:r>
            <a:r>
              <a:rPr lang="en-US" altLang="ja-JP" sz="2400" dirty="0" err="1"/>
              <a:t>lammps</a:t>
            </a:r>
            <a:r>
              <a:rPr lang="en-US" altLang="ja-JP" sz="2400" dirty="0"/>
              <a:t>/melt2)</a:t>
            </a:r>
            <a:br>
              <a:rPr lang="en-US" altLang="ja-JP" sz="2400" dirty="0"/>
            </a:br>
            <a:r>
              <a:rPr lang="en-US" altLang="ja-JP" sz="2000" dirty="0"/>
              <a:t>$ cd $HOME/</a:t>
            </a:r>
            <a:r>
              <a:rPr lang="en-US" altLang="ja-JP" sz="2000" dirty="0" err="1"/>
              <a:t>lammps</a:t>
            </a:r>
            <a:br>
              <a:rPr lang="en-US" altLang="ja-JP" sz="2000" dirty="0"/>
            </a:br>
            <a:r>
              <a:rPr lang="en-US" altLang="ja-JP" sz="2000" dirty="0"/>
              <a:t>$ </a:t>
            </a:r>
            <a:r>
              <a:rPr lang="en-US" altLang="ja-JP" sz="2000" dirty="0" err="1"/>
              <a:t>mkdir</a:t>
            </a:r>
            <a:r>
              <a:rPr lang="en-US" altLang="ja-JP" sz="2000" dirty="0"/>
              <a:t> melt2</a:t>
            </a:r>
          </a:p>
          <a:p>
            <a:r>
              <a:rPr lang="ja-JP" altLang="en-US" sz="2400" dirty="0"/>
              <a:t>作成した作業ディレクトリへ移動する。</a:t>
            </a:r>
            <a:r>
              <a:rPr lang="en-US" altLang="ja-JP" sz="2400" dirty="0"/>
              <a:t> ($HOME/</a:t>
            </a:r>
            <a:r>
              <a:rPr lang="en-US" altLang="ja-JP" sz="2400" dirty="0" err="1"/>
              <a:t>lammps</a:t>
            </a:r>
            <a:r>
              <a:rPr lang="en-US" altLang="ja-JP" sz="2400" dirty="0"/>
              <a:t>/melt2)</a:t>
            </a:r>
            <a:br>
              <a:rPr lang="en-US" altLang="ja-JP" sz="2400" dirty="0"/>
            </a:br>
            <a:r>
              <a:rPr lang="en-US" altLang="ja-JP" sz="2000" dirty="0"/>
              <a:t>$ cd melt2</a:t>
            </a:r>
          </a:p>
          <a:p>
            <a:r>
              <a:rPr lang="en-US" altLang="ja-JP" sz="2400" dirty="0"/>
              <a:t>melt</a:t>
            </a:r>
            <a:r>
              <a:rPr lang="ja-JP" altLang="en-US" sz="2400" dirty="0"/>
              <a:t>ディレクトリから</a:t>
            </a:r>
            <a:r>
              <a:rPr lang="en-US" altLang="ja-JP" sz="2400" dirty="0"/>
              <a:t> </a:t>
            </a:r>
            <a:r>
              <a:rPr lang="en-US" altLang="ja-JP" sz="2400" dirty="0" err="1"/>
              <a:t>in.melt</a:t>
            </a:r>
            <a:r>
              <a:rPr lang="en-US" altLang="ja-JP" sz="2400" dirty="0"/>
              <a:t> </a:t>
            </a:r>
            <a:r>
              <a:rPr lang="ja-JP" altLang="en-US" sz="2400" dirty="0"/>
              <a:t>をコピーする</a:t>
            </a:r>
            <a:br>
              <a:rPr lang="en-US" altLang="ja-JP" sz="2400" dirty="0"/>
            </a:br>
            <a:r>
              <a:rPr lang="en-US" altLang="ja-JP" sz="2000" dirty="0"/>
              <a:t>$ </a:t>
            </a:r>
            <a:r>
              <a:rPr lang="en-US" altLang="ja-JP" sz="2000" dirty="0" err="1"/>
              <a:t>cp</a:t>
            </a:r>
            <a:r>
              <a:rPr lang="en-US" altLang="ja-JP" sz="2000" dirty="0"/>
              <a:t> ../melt/</a:t>
            </a:r>
            <a:r>
              <a:rPr lang="en-US" altLang="ja-JP" sz="2000" dirty="0" err="1"/>
              <a:t>in.melt</a:t>
            </a:r>
            <a:r>
              <a:rPr lang="en-US" altLang="ja-JP" sz="2000" dirty="0"/>
              <a:t> ./</a:t>
            </a:r>
          </a:p>
          <a:p>
            <a:r>
              <a:rPr lang="en-US" altLang="ja-JP" sz="2400" dirty="0"/>
              <a:t>melt </a:t>
            </a:r>
            <a:r>
              <a:rPr lang="ja-JP" altLang="en-US" sz="2400" dirty="0"/>
              <a:t>の入力ファイルを開く</a:t>
            </a:r>
            <a:br>
              <a:rPr lang="en-US" altLang="ja-JP" sz="2400" dirty="0"/>
            </a:br>
            <a:r>
              <a:rPr lang="en-US" altLang="ja-JP" sz="2000" dirty="0"/>
              <a:t>$</a:t>
            </a:r>
            <a:r>
              <a:rPr lang="ja-JP" altLang="en-US" sz="2000" dirty="0"/>
              <a:t> </a:t>
            </a:r>
            <a:r>
              <a:rPr lang="en-US" altLang="ja-JP" sz="2000" dirty="0" err="1"/>
              <a:t>emacs</a:t>
            </a:r>
            <a:r>
              <a:rPr lang="ja-JP" altLang="en-US" sz="2000" dirty="0"/>
              <a:t> </a:t>
            </a:r>
            <a:r>
              <a:rPr lang="en-US" altLang="ja-JP" sz="2000" dirty="0" err="1"/>
              <a:t>in.melt</a:t>
            </a:r>
            <a:endParaRPr kumimoji="1" lang="ja-JP" altLang="en-US" sz="2000" dirty="0"/>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59</a:t>
            </a:fld>
            <a:endParaRPr kumimoji="1" lang="ja-JP" altLang="en-US"/>
          </a:p>
        </p:txBody>
      </p:sp>
    </p:spTree>
    <p:extLst>
      <p:ext uri="{BB962C8B-B14F-4D97-AF65-F5344CB8AC3E}">
        <p14:creationId xmlns:p14="http://schemas.microsoft.com/office/powerpoint/2010/main" val="1239316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defTabSz="321440" hangingPunct="0">
              <a:defRPr sz="1200">
                <a:latin typeface="Helvetica"/>
                <a:ea typeface="Helvetica"/>
                <a:cs typeface="Helvetica"/>
                <a:sym typeface="Helvetica"/>
              </a:defRPr>
            </a:pPr>
            <a:endParaRPr kumimoji="0" sz="800" kern="0">
              <a:solidFill>
                <a:srgbClr val="000000"/>
              </a:solidFill>
              <a:latin typeface="Helvetica"/>
              <a:ea typeface="Helvetica"/>
              <a:cs typeface="Helvetica"/>
              <a:sym typeface="Helvetica"/>
            </a:endParaRPr>
          </a:p>
        </p:txBody>
      </p:sp>
      <p:sp>
        <p:nvSpPr>
          <p:cNvPr id="134" name="Shape 134"/>
          <p:cNvSpPr>
            <a:spLocks noGrp="1"/>
          </p:cNvSpPr>
          <p:nvPr>
            <p:ph type="title"/>
          </p:nvPr>
        </p:nvSpPr>
        <p:spPr>
          <a:prstGeom prst="rect">
            <a:avLst/>
          </a:prstGeom>
        </p:spPr>
        <p:txBody>
          <a:bodyPr/>
          <a:lstStyle/>
          <a:p>
            <a:r>
              <a:t>VirtualBox の設定</a:t>
            </a:r>
          </a:p>
        </p:txBody>
      </p:sp>
      <p:sp>
        <p:nvSpPr>
          <p:cNvPr id="135" name="Shape 135"/>
          <p:cNvSpPr>
            <a:spLocks noGrp="1"/>
          </p:cNvSpPr>
          <p:nvPr>
            <p:ph type="body" idx="1"/>
          </p:nvPr>
        </p:nvSpPr>
        <p:spPr>
          <a:prstGeom prst="rect">
            <a:avLst/>
          </a:prstGeom>
        </p:spPr>
        <p:txBody>
          <a:bodyPr/>
          <a:lstStyle/>
          <a:p>
            <a:pPr>
              <a:spcBef>
                <a:spcPts val="0"/>
              </a:spcBef>
              <a:buClr>
                <a:srgbClr val="FF2600"/>
              </a:buClr>
              <a:buChar char="✓"/>
            </a:pPr>
            <a:r>
              <a:t> 設定: 不要なポップアップメッセージを非表示にする</a:t>
            </a:r>
          </a:p>
          <a:p>
            <a:pPr lvl="1">
              <a:spcBef>
                <a:spcPts val="0"/>
              </a:spcBef>
            </a:pPr>
            <a:r>
              <a:t>Windows: USBメモリからコピーした vbconfig.bat をダブルクリック</a:t>
            </a:r>
          </a:p>
          <a:p>
            <a:pPr lvl="1">
              <a:spcBef>
                <a:spcPts val="0"/>
              </a:spcBef>
            </a:pPr>
            <a:r>
              <a:t>Mac OS X: vbconfig.command をダブルクリック</a:t>
            </a:r>
            <a:br/>
            <a:r>
              <a:t>あるいはターミナルで「</a:t>
            </a:r>
            <a:r>
              <a:rPr i="1"/>
              <a:t>sh vbconfig.command</a:t>
            </a:r>
            <a:r>
              <a:t>」を実行</a:t>
            </a:r>
          </a:p>
          <a:p>
            <a:pPr>
              <a:spcBef>
                <a:spcPts val="0"/>
              </a:spcBef>
              <a:buClr>
                <a:srgbClr val="FF2600"/>
              </a:buClr>
              <a:buChar char="✓"/>
            </a:pPr>
            <a:r>
              <a:t> 設定: ホストOSのディスクに仮想マシンからアクセスできるように</a:t>
            </a:r>
          </a:p>
          <a:p>
            <a:pPr marL="744076" lvl="1" indent="-297630">
              <a:spcBef>
                <a:spcPts val="0"/>
              </a:spcBef>
              <a:buAutoNum type="arabicPeriod"/>
            </a:pPr>
            <a:r>
              <a:t>	VirtualBox マネージャー画面で MateriAppsLive-* を選択し「設定」</a:t>
            </a:r>
          </a:p>
          <a:p>
            <a:pPr marL="744076" lvl="1" indent="-297630">
              <a:spcBef>
                <a:spcPts val="0"/>
              </a:spcBef>
              <a:buAutoNum type="arabicPeriod"/>
            </a:pPr>
            <a:r>
              <a:t>	「共有フォルダー」タブを開き、右側の「+」(新規共有フォルダーを追加します)をクリック</a:t>
            </a:r>
          </a:p>
          <a:p>
            <a:pPr marL="744076" lvl="1" indent="-297630">
              <a:spcBef>
                <a:spcPts val="0"/>
              </a:spcBef>
              <a:buAutoNum type="arabicPeriod"/>
            </a:pPr>
            <a:r>
              <a:t>	「フォルダーのパス」の右側の「ｖ」マークをクリックし、「その他」を選択。さきほどUSBメモリからコピーしたフォルダーを選択する</a:t>
            </a:r>
          </a:p>
          <a:p>
            <a:pPr marL="744076" lvl="1" indent="-297630">
              <a:spcBef>
                <a:spcPts val="0"/>
              </a:spcBef>
              <a:buAutoNum type="arabicPeriod"/>
            </a:pPr>
            <a:r>
              <a:t>	「自動マウント」をチェックし「OK」⇒ さらに「OK」</a:t>
            </a:r>
          </a:p>
          <a:p>
            <a:pPr marL="744076" lvl="1" indent="-297630">
              <a:spcBef>
                <a:spcPts val="0"/>
              </a:spcBef>
              <a:buAutoNum type="arabicPeriod"/>
            </a:pPr>
            <a:r>
              <a:t>	仮想マシンを起動すると、3で選択したフォルダが、/media/sf_... の下に見える</a:t>
            </a:r>
          </a:p>
        </p:txBody>
      </p:sp>
      <p:sp>
        <p:nvSpPr>
          <p:cNvPr id="136" name="Shape 136"/>
          <p:cNvSpPr/>
          <p:nvPr/>
        </p:nvSpPr>
        <p:spPr>
          <a:xfrm>
            <a:off x="-2769" y="6437394"/>
            <a:ext cx="3992299" cy="287571"/>
          </a:xfrm>
          <a:prstGeom prst="rect">
            <a:avLst/>
          </a:prstGeom>
          <a:ln w="12700">
            <a:miter lim="400000"/>
          </a:ln>
          <a:extLst>
            <a:ext uri="{C572A759-6A51-4108-AA02-DFA0A04FC94B}">
              <ma14:wrappingTextBoxFlag xmlns="" xmlns:ma14="http://schemas.microsoft.com/office/mac/drawingml/2011/main"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algn="ctr" defTabSz="410730" hangingPunct="0"/>
            <a:r>
              <a:rPr kumimoji="0" kern="0">
                <a:solidFill>
                  <a:srgbClr val="000000"/>
                </a:solidFill>
              </a:rPr>
              <a:t>MateriApps, 2013-2017. All rights reserved.</a:t>
            </a:r>
          </a:p>
        </p:txBody>
      </p:sp>
      <p:pic>
        <p:nvPicPr>
          <p:cNvPr id="137" name="cmsi-logo-green.pdf"/>
          <p:cNvPicPr>
            <a:picLocks noChangeAspect="1"/>
          </p:cNvPicPr>
          <p:nvPr/>
        </p:nvPicPr>
        <p:blipFill>
          <a:blip r:embed="rId2">
            <a:extLst/>
          </a:blip>
          <a:stretch>
            <a:fillRect/>
          </a:stretch>
        </p:blipFill>
        <p:spPr>
          <a:xfrm>
            <a:off x="7722206" y="292889"/>
            <a:ext cx="1036826" cy="342910"/>
          </a:xfrm>
          <a:prstGeom prst="rect">
            <a:avLst/>
          </a:prstGeom>
          <a:ln w="12700">
            <a:miter lim="400000"/>
          </a:ln>
        </p:spPr>
      </p:pic>
      <p:sp>
        <p:nvSpPr>
          <p:cNvPr id="2" name="スライド番号プレースホルダー 1"/>
          <p:cNvSpPr>
            <a:spLocks noGrp="1"/>
          </p:cNvSpPr>
          <p:nvPr>
            <p:ph type="sldNum" sz="quarter" idx="2"/>
          </p:nvPr>
        </p:nvSpPr>
        <p:spPr/>
        <p:txBody>
          <a:bodyPr/>
          <a:lstStyle/>
          <a:p>
            <a:fld id="{86CB4B4D-7CA3-9044-876B-883B54F8677D}" type="slidenum">
              <a:rPr lang="uk-UA" smtClean="0"/>
              <a:pPr/>
              <a:t>6</a:t>
            </a:fld>
            <a:endParaRPr lang="uk-UA"/>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1143000"/>
          </a:xfrm>
        </p:spPr>
        <p:txBody>
          <a:bodyPr/>
          <a:lstStyle/>
          <a:p>
            <a:r>
              <a:rPr lang="ja-JP" altLang="en-US" dirty="0"/>
              <a:t>サイズを大きくした計算（２）</a:t>
            </a:r>
            <a:endParaRPr kumimoji="1" lang="ja-JP" altLang="en-US" dirty="0"/>
          </a:p>
        </p:txBody>
      </p:sp>
      <p:sp>
        <p:nvSpPr>
          <p:cNvPr id="6" name="テキスト ボックス 5"/>
          <p:cNvSpPr txBox="1"/>
          <p:nvPr/>
        </p:nvSpPr>
        <p:spPr>
          <a:xfrm>
            <a:off x="351403" y="1218676"/>
            <a:ext cx="8182997" cy="5016759"/>
          </a:xfrm>
          <a:prstGeom prst="rect">
            <a:avLst/>
          </a:prstGeom>
          <a:noFill/>
          <a:ln w="19050">
            <a:solidFill>
              <a:schemeClr val="tx1"/>
            </a:solidFill>
          </a:ln>
        </p:spPr>
        <p:txBody>
          <a:bodyPr wrap="square" rtlCol="0">
            <a:spAutoFit/>
          </a:bodyPr>
          <a:lstStyle/>
          <a:p>
            <a:r>
              <a:rPr lang="de-DE" altLang="ja-JP" sz="1600" dirty="0">
                <a:latin typeface="Courier"/>
                <a:cs typeface="Courier"/>
              </a:rPr>
              <a:t># 3d Lennard-Jones </a:t>
            </a:r>
            <a:r>
              <a:rPr lang="de-DE" altLang="ja-JP" sz="1600" dirty="0" err="1">
                <a:latin typeface="Courier"/>
                <a:cs typeface="Courier"/>
              </a:rPr>
              <a:t>melt</a:t>
            </a:r>
            <a:endParaRPr lang="de-DE" altLang="ja-JP" sz="1600" dirty="0">
              <a:latin typeface="Courier"/>
              <a:cs typeface="Courier"/>
            </a:endParaRPr>
          </a:p>
          <a:p>
            <a:endParaRPr lang="de-DE" altLang="ja-JP" sz="1600" dirty="0">
              <a:latin typeface="Courier"/>
              <a:cs typeface="Courier"/>
            </a:endParaRPr>
          </a:p>
          <a:p>
            <a:r>
              <a:rPr lang="de-DE" altLang="ja-JP" sz="1600" dirty="0" err="1">
                <a:latin typeface="Courier"/>
                <a:cs typeface="Courier"/>
              </a:rPr>
              <a:t>units</a:t>
            </a:r>
            <a:r>
              <a:rPr lang="de-DE" altLang="ja-JP" sz="1600" dirty="0">
                <a:latin typeface="Courier"/>
                <a:cs typeface="Courier"/>
              </a:rPr>
              <a:t>           </a:t>
            </a:r>
            <a:r>
              <a:rPr lang="de-DE" altLang="ja-JP" sz="1600" dirty="0" err="1">
                <a:latin typeface="Courier"/>
                <a:cs typeface="Courier"/>
              </a:rPr>
              <a:t>lj</a:t>
            </a:r>
            <a:endParaRPr lang="de-DE" altLang="ja-JP" sz="1600" dirty="0">
              <a:latin typeface="Courier"/>
              <a:cs typeface="Courier"/>
            </a:endParaRPr>
          </a:p>
          <a:p>
            <a:r>
              <a:rPr lang="de-DE" altLang="ja-JP" sz="1600" dirty="0" err="1">
                <a:latin typeface="Courier"/>
                <a:cs typeface="Courier"/>
              </a:rPr>
              <a:t>atom_style</a:t>
            </a:r>
            <a:r>
              <a:rPr lang="de-DE" altLang="ja-JP" sz="1600" dirty="0">
                <a:latin typeface="Courier"/>
                <a:cs typeface="Courier"/>
              </a:rPr>
              <a:t>      </a:t>
            </a:r>
            <a:r>
              <a:rPr lang="de-DE" altLang="ja-JP" sz="1600" dirty="0" err="1">
                <a:latin typeface="Courier"/>
                <a:cs typeface="Courier"/>
              </a:rPr>
              <a:t>atomic</a:t>
            </a:r>
            <a:endParaRPr lang="de-DE" altLang="ja-JP" sz="1600" dirty="0">
              <a:latin typeface="Courier"/>
              <a:cs typeface="Courier"/>
            </a:endParaRPr>
          </a:p>
          <a:p>
            <a:endParaRPr lang="de-DE" altLang="ja-JP" sz="1600" dirty="0">
              <a:latin typeface="Courier"/>
              <a:cs typeface="Courier"/>
            </a:endParaRPr>
          </a:p>
          <a:p>
            <a:r>
              <a:rPr lang="de-DE" altLang="ja-JP" sz="1600" dirty="0" err="1">
                <a:latin typeface="Courier"/>
                <a:cs typeface="Courier"/>
              </a:rPr>
              <a:t>lattice</a:t>
            </a:r>
            <a:r>
              <a:rPr lang="de-DE" altLang="ja-JP" sz="1600" dirty="0">
                <a:latin typeface="Courier"/>
                <a:cs typeface="Courier"/>
              </a:rPr>
              <a:t>         </a:t>
            </a:r>
            <a:r>
              <a:rPr lang="de-DE" altLang="ja-JP" sz="1600" dirty="0" err="1">
                <a:latin typeface="Courier"/>
                <a:cs typeface="Courier"/>
              </a:rPr>
              <a:t>fcc</a:t>
            </a:r>
            <a:r>
              <a:rPr lang="de-DE" altLang="ja-JP" sz="1600" dirty="0">
                <a:latin typeface="Courier"/>
                <a:cs typeface="Courier"/>
              </a:rPr>
              <a:t> 0.8442</a:t>
            </a:r>
          </a:p>
          <a:p>
            <a:r>
              <a:rPr lang="de-DE" altLang="ja-JP" sz="1600" dirty="0" err="1">
                <a:latin typeface="Courier"/>
                <a:cs typeface="Courier"/>
              </a:rPr>
              <a:t>region</a:t>
            </a:r>
            <a:r>
              <a:rPr lang="de-DE" altLang="ja-JP" sz="1600" dirty="0">
                <a:latin typeface="Courier"/>
                <a:cs typeface="Courier"/>
              </a:rPr>
              <a:t>          box block 0 40 0 40 0 40</a:t>
            </a:r>
          </a:p>
          <a:p>
            <a:r>
              <a:rPr lang="de-DE" altLang="ja-JP" sz="1600" dirty="0" err="1">
                <a:latin typeface="Courier"/>
                <a:cs typeface="Courier"/>
              </a:rPr>
              <a:t>create_box</a:t>
            </a:r>
            <a:r>
              <a:rPr lang="de-DE" altLang="ja-JP" sz="1600" dirty="0">
                <a:latin typeface="Courier"/>
                <a:cs typeface="Courier"/>
              </a:rPr>
              <a:t>      1 box</a:t>
            </a:r>
          </a:p>
          <a:p>
            <a:r>
              <a:rPr lang="de-DE" altLang="ja-JP" sz="1600" dirty="0" err="1">
                <a:latin typeface="Courier"/>
                <a:cs typeface="Courier"/>
              </a:rPr>
              <a:t>create_atoms</a:t>
            </a:r>
            <a:r>
              <a:rPr lang="de-DE" altLang="ja-JP" sz="1600" dirty="0">
                <a:latin typeface="Courier"/>
                <a:cs typeface="Courier"/>
              </a:rPr>
              <a:t>    1 box</a:t>
            </a:r>
          </a:p>
          <a:p>
            <a:r>
              <a:rPr lang="de-DE" altLang="ja-JP" sz="1600" dirty="0" err="1">
                <a:latin typeface="Courier"/>
                <a:cs typeface="Courier"/>
              </a:rPr>
              <a:t>mass</a:t>
            </a:r>
            <a:r>
              <a:rPr lang="de-DE" altLang="ja-JP" sz="1600" dirty="0">
                <a:latin typeface="Courier"/>
                <a:cs typeface="Courier"/>
              </a:rPr>
              <a:t>            1 1.0</a:t>
            </a:r>
          </a:p>
          <a:p>
            <a:endParaRPr lang="de-DE" altLang="ja-JP" sz="1600" dirty="0">
              <a:latin typeface="Courier"/>
              <a:cs typeface="Courier"/>
            </a:endParaRPr>
          </a:p>
          <a:p>
            <a:r>
              <a:rPr lang="de-DE" altLang="ja-JP" sz="1600" dirty="0" err="1">
                <a:latin typeface="Courier"/>
                <a:cs typeface="Courier"/>
              </a:rPr>
              <a:t>velocity</a:t>
            </a:r>
            <a:r>
              <a:rPr lang="de-DE" altLang="ja-JP" sz="1600" dirty="0">
                <a:latin typeface="Courier"/>
                <a:cs typeface="Courier"/>
              </a:rPr>
              <a:t>        all </a:t>
            </a:r>
            <a:r>
              <a:rPr lang="de-DE" altLang="ja-JP" sz="1600" dirty="0" err="1">
                <a:latin typeface="Courier"/>
                <a:cs typeface="Courier"/>
              </a:rPr>
              <a:t>create</a:t>
            </a:r>
            <a:r>
              <a:rPr lang="de-DE" altLang="ja-JP" sz="1600" dirty="0">
                <a:latin typeface="Courier"/>
                <a:cs typeface="Courier"/>
              </a:rPr>
              <a:t> 3.0 87287</a:t>
            </a:r>
          </a:p>
          <a:p>
            <a:endParaRPr lang="de-DE" altLang="ja-JP" sz="1600" dirty="0">
              <a:latin typeface="Courier"/>
              <a:cs typeface="Courier"/>
            </a:endParaRPr>
          </a:p>
          <a:p>
            <a:r>
              <a:rPr lang="de-DE" altLang="ja-JP" sz="1600" dirty="0" err="1">
                <a:latin typeface="Courier"/>
                <a:cs typeface="Courier"/>
              </a:rPr>
              <a:t>pair_style</a:t>
            </a:r>
            <a:r>
              <a:rPr lang="de-DE" altLang="ja-JP" sz="1600" dirty="0">
                <a:latin typeface="Courier"/>
                <a:cs typeface="Courier"/>
              </a:rPr>
              <a:t>      </a:t>
            </a:r>
            <a:r>
              <a:rPr lang="de-DE" altLang="ja-JP" sz="1600" dirty="0" err="1">
                <a:latin typeface="Courier"/>
                <a:cs typeface="Courier"/>
              </a:rPr>
              <a:t>lj</a:t>
            </a:r>
            <a:r>
              <a:rPr lang="de-DE" altLang="ja-JP" sz="1600" dirty="0">
                <a:latin typeface="Courier"/>
                <a:cs typeface="Courier"/>
              </a:rPr>
              <a:t>/</a:t>
            </a:r>
            <a:r>
              <a:rPr lang="de-DE" altLang="ja-JP" sz="1600" dirty="0" err="1">
                <a:latin typeface="Courier"/>
                <a:cs typeface="Courier"/>
              </a:rPr>
              <a:t>cut</a:t>
            </a:r>
            <a:r>
              <a:rPr lang="de-DE" altLang="ja-JP" sz="1600" dirty="0">
                <a:latin typeface="Courier"/>
                <a:cs typeface="Courier"/>
              </a:rPr>
              <a:t> 2.5</a:t>
            </a:r>
          </a:p>
          <a:p>
            <a:r>
              <a:rPr lang="de-DE" altLang="ja-JP" sz="1600" dirty="0" err="1">
                <a:latin typeface="Courier"/>
                <a:cs typeface="Courier"/>
              </a:rPr>
              <a:t>pair_coeff</a:t>
            </a:r>
            <a:r>
              <a:rPr lang="de-DE" altLang="ja-JP" sz="1600" dirty="0">
                <a:latin typeface="Courier"/>
                <a:cs typeface="Courier"/>
              </a:rPr>
              <a:t>      1 1 1.0 1.0 2.5</a:t>
            </a:r>
          </a:p>
          <a:p>
            <a:endParaRPr lang="de-DE" altLang="ja-JP" sz="1600" dirty="0">
              <a:latin typeface="Courier"/>
              <a:cs typeface="Courier"/>
            </a:endParaRPr>
          </a:p>
          <a:p>
            <a:r>
              <a:rPr lang="de-DE" altLang="ja-JP" sz="1600" dirty="0" err="1">
                <a:latin typeface="Courier"/>
                <a:cs typeface="Courier"/>
              </a:rPr>
              <a:t>neighbor</a:t>
            </a:r>
            <a:r>
              <a:rPr lang="de-DE" altLang="ja-JP" sz="1600" dirty="0">
                <a:latin typeface="Courier"/>
                <a:cs typeface="Courier"/>
              </a:rPr>
              <a:t>        0.3 bin</a:t>
            </a:r>
          </a:p>
          <a:p>
            <a:r>
              <a:rPr lang="de-DE" altLang="ja-JP" sz="1600" dirty="0" err="1">
                <a:latin typeface="Courier"/>
                <a:cs typeface="Courier"/>
              </a:rPr>
              <a:t>neigh_modify</a:t>
            </a:r>
            <a:r>
              <a:rPr lang="de-DE" altLang="ja-JP" sz="1600" dirty="0">
                <a:latin typeface="Courier"/>
                <a:cs typeface="Courier"/>
              </a:rPr>
              <a:t>    </a:t>
            </a:r>
            <a:r>
              <a:rPr lang="de-DE" altLang="ja-JP" sz="1600" dirty="0" err="1">
                <a:latin typeface="Courier"/>
                <a:cs typeface="Courier"/>
              </a:rPr>
              <a:t>every</a:t>
            </a:r>
            <a:r>
              <a:rPr lang="de-DE" altLang="ja-JP" sz="1600" dirty="0">
                <a:latin typeface="Courier"/>
                <a:cs typeface="Courier"/>
              </a:rPr>
              <a:t> 20 </a:t>
            </a:r>
            <a:r>
              <a:rPr lang="de-DE" altLang="ja-JP" sz="1600" dirty="0" err="1">
                <a:latin typeface="Courier"/>
                <a:cs typeface="Courier"/>
              </a:rPr>
              <a:t>delay</a:t>
            </a:r>
            <a:r>
              <a:rPr lang="de-DE" altLang="ja-JP" sz="1600" dirty="0">
                <a:latin typeface="Courier"/>
                <a:cs typeface="Courier"/>
              </a:rPr>
              <a:t> 0 check </a:t>
            </a:r>
            <a:r>
              <a:rPr lang="de-DE" altLang="ja-JP" sz="1600" dirty="0" err="1">
                <a:latin typeface="Courier"/>
                <a:cs typeface="Courier"/>
              </a:rPr>
              <a:t>no</a:t>
            </a:r>
            <a:endParaRPr lang="de-DE" altLang="ja-JP" sz="1600" dirty="0">
              <a:latin typeface="Courier"/>
              <a:cs typeface="Courier"/>
            </a:endParaRPr>
          </a:p>
          <a:p>
            <a:endParaRPr lang="de-DE" altLang="ja-JP" sz="1600" dirty="0">
              <a:latin typeface="Courier"/>
              <a:cs typeface="Courier"/>
            </a:endParaRPr>
          </a:p>
          <a:p>
            <a:r>
              <a:rPr lang="de-DE" altLang="ja-JP" sz="1600" dirty="0">
                <a:latin typeface="Courier"/>
                <a:cs typeface="Courier"/>
              </a:rPr>
              <a:t>fix             1 all </a:t>
            </a:r>
            <a:r>
              <a:rPr lang="de-DE" altLang="ja-JP" sz="1600" dirty="0" err="1">
                <a:latin typeface="Courier"/>
                <a:cs typeface="Courier"/>
              </a:rPr>
              <a:t>nve</a:t>
            </a:r>
            <a:endParaRPr lang="de-DE" altLang="ja-JP" sz="1600" dirty="0">
              <a:latin typeface="Courier"/>
              <a:cs typeface="Courier"/>
            </a:endParaRPr>
          </a:p>
        </p:txBody>
      </p:sp>
      <p:sp>
        <p:nvSpPr>
          <p:cNvPr id="7" name="正方形/長方形 6"/>
          <p:cNvSpPr/>
          <p:nvPr/>
        </p:nvSpPr>
        <p:spPr>
          <a:xfrm>
            <a:off x="351402" y="2730305"/>
            <a:ext cx="5195945" cy="29160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56099" y="2701351"/>
            <a:ext cx="2102154" cy="369332"/>
          </a:xfrm>
          <a:prstGeom prst="rect">
            <a:avLst/>
          </a:prstGeom>
          <a:noFill/>
        </p:spPr>
        <p:txBody>
          <a:bodyPr wrap="square" rtlCol="0">
            <a:spAutoFit/>
          </a:bodyPr>
          <a:lstStyle/>
          <a:p>
            <a:r>
              <a:rPr kumimoji="1" lang="en-US" altLang="ja-JP" dirty="0">
                <a:solidFill>
                  <a:srgbClr val="FF0000"/>
                </a:solidFill>
              </a:rPr>
              <a:t>256, 000</a:t>
            </a:r>
            <a:r>
              <a:rPr kumimoji="1" lang="ja-JP" altLang="en-US" dirty="0">
                <a:solidFill>
                  <a:srgbClr val="FF0000"/>
                </a:solidFill>
              </a:rPr>
              <a:t>原子になる</a:t>
            </a:r>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60</a:t>
            </a:fld>
            <a:endParaRPr kumimoji="1" lang="ja-JP" altLang="en-US"/>
          </a:p>
        </p:txBody>
      </p:sp>
    </p:spTree>
    <p:extLst>
      <p:ext uri="{BB962C8B-B14F-4D97-AF65-F5344CB8AC3E}">
        <p14:creationId xmlns:p14="http://schemas.microsoft.com/office/powerpoint/2010/main" val="29419630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1143000"/>
          </a:xfrm>
        </p:spPr>
        <p:txBody>
          <a:bodyPr/>
          <a:lstStyle/>
          <a:p>
            <a:r>
              <a:rPr lang="ja-JP" altLang="en-US" dirty="0"/>
              <a:t>サイズを大きくした計算（３）</a:t>
            </a:r>
            <a:endParaRPr kumimoji="1" lang="ja-JP" altLang="en-US" dirty="0"/>
          </a:p>
        </p:txBody>
      </p:sp>
      <p:sp>
        <p:nvSpPr>
          <p:cNvPr id="3" name="コンテンツ プレースホルダー 2"/>
          <p:cNvSpPr>
            <a:spLocks noGrp="1"/>
          </p:cNvSpPr>
          <p:nvPr>
            <p:ph idx="1"/>
          </p:nvPr>
        </p:nvSpPr>
        <p:spPr>
          <a:xfrm>
            <a:off x="160581" y="965657"/>
            <a:ext cx="8861158" cy="5892343"/>
          </a:xfrm>
        </p:spPr>
        <p:txBody>
          <a:bodyPr>
            <a:normAutofit/>
          </a:bodyPr>
          <a:lstStyle/>
          <a:p>
            <a:r>
              <a:rPr lang="ja-JP" altLang="en-US" sz="2400" dirty="0"/>
              <a:t>編集した </a:t>
            </a:r>
            <a:r>
              <a:rPr lang="en-US" altLang="ja-JP" sz="2400" dirty="0" err="1"/>
              <a:t>in.melt</a:t>
            </a:r>
            <a:r>
              <a:rPr lang="ja-JP" altLang="en-US" sz="2400" dirty="0"/>
              <a:t> の実行</a:t>
            </a:r>
            <a:br>
              <a:rPr lang="en-US" altLang="ja-JP" sz="2400" dirty="0"/>
            </a:br>
            <a:r>
              <a:rPr lang="en-US" altLang="en-US" sz="2000" dirty="0"/>
              <a:t>$</a:t>
            </a:r>
            <a:r>
              <a:rPr lang="ja-JP" altLang="en-US" sz="2000" dirty="0"/>
              <a:t> </a:t>
            </a:r>
            <a:r>
              <a:rPr lang="en-US" altLang="ja-JP" sz="2000" dirty="0" err="1"/>
              <a:t>lammps</a:t>
            </a:r>
            <a:r>
              <a:rPr lang="en-US" altLang="en-US" sz="2000" dirty="0"/>
              <a:t> &lt; </a:t>
            </a:r>
            <a:r>
              <a:rPr lang="en-US" altLang="en-US" sz="2000" dirty="0" err="1"/>
              <a:t>in.melt</a:t>
            </a:r>
            <a:endParaRPr lang="en-US" altLang="en-US" sz="2000" dirty="0"/>
          </a:p>
          <a:p>
            <a:r>
              <a:rPr kumimoji="1" lang="en-US" altLang="en-US" sz="2400" dirty="0"/>
              <a:t>ログファイルの確認</a:t>
            </a:r>
            <a:br>
              <a:rPr kumimoji="1" lang="en-US" altLang="en-US" sz="2400" dirty="0"/>
            </a:br>
            <a:r>
              <a:rPr kumimoji="1" lang="en-US" altLang="en-US" sz="2000" dirty="0"/>
              <a:t>$ cat </a:t>
            </a:r>
            <a:r>
              <a:rPr kumimoji="1" lang="en-US" altLang="en-US" sz="2000" dirty="0" err="1"/>
              <a:t>log.lammps</a:t>
            </a:r>
            <a:br>
              <a:rPr kumimoji="1" lang="en-US" altLang="en-US" sz="2000" dirty="0"/>
            </a:br>
            <a:r>
              <a:rPr kumimoji="1" lang="is-IS" altLang="en-US" sz="2400" dirty="0">
                <a:solidFill>
                  <a:schemeClr val="tx1">
                    <a:lumMod val="50000"/>
                    <a:lumOff val="50000"/>
                  </a:schemeClr>
                </a:solidFill>
              </a:rPr>
              <a:t>…</a:t>
            </a:r>
            <a:br>
              <a:rPr kumimoji="1" lang="is-IS" altLang="en-US" sz="2400" dirty="0">
                <a:solidFill>
                  <a:schemeClr val="tx1">
                    <a:lumMod val="50000"/>
                    <a:lumOff val="50000"/>
                  </a:schemeClr>
                </a:solidFill>
              </a:rPr>
            </a:br>
            <a:r>
              <a:rPr lang="en-US" altLang="ja-JP" sz="2000" dirty="0">
                <a:solidFill>
                  <a:schemeClr val="tx1">
                    <a:lumMod val="50000"/>
                    <a:lumOff val="50000"/>
                  </a:schemeClr>
                </a:solidFill>
              </a:rPr>
              <a:t>Created 256000 atoms</a:t>
            </a:r>
            <a:br>
              <a:rPr lang="en-US" altLang="ja-JP" sz="2000" dirty="0">
                <a:solidFill>
                  <a:schemeClr val="tx1">
                    <a:lumMod val="50000"/>
                    <a:lumOff val="50000"/>
                  </a:schemeClr>
                </a:solidFill>
              </a:rPr>
            </a:br>
            <a:r>
              <a:rPr lang="is-IS" altLang="ja-JP" sz="2000" dirty="0">
                <a:solidFill>
                  <a:schemeClr val="tx1">
                    <a:lumMod val="50000"/>
                    <a:lumOff val="50000"/>
                  </a:schemeClr>
                </a:solidFill>
              </a:rPr>
              <a:t>…</a:t>
            </a:r>
            <a:endParaRPr kumimoji="1" lang="ja-JP" altLang="en-US" sz="2000" dirty="0">
              <a:solidFill>
                <a:schemeClr val="tx1">
                  <a:lumMod val="50000"/>
                  <a:lumOff val="50000"/>
                </a:schemeClr>
              </a:solidFill>
            </a:endParaRPr>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61</a:t>
            </a:fld>
            <a:endParaRPr kumimoji="1" lang="ja-JP" altLang="en-US"/>
          </a:p>
        </p:txBody>
      </p:sp>
    </p:spTree>
    <p:extLst>
      <p:ext uri="{BB962C8B-B14F-4D97-AF65-F5344CB8AC3E}">
        <p14:creationId xmlns:p14="http://schemas.microsoft.com/office/powerpoint/2010/main" val="4128977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833367"/>
          </a:xfrm>
        </p:spPr>
        <p:txBody>
          <a:bodyPr/>
          <a:lstStyle/>
          <a:p>
            <a:r>
              <a:rPr lang="ja-JP" altLang="en-US" dirty="0"/>
              <a:t>サイズを大きくした計算（４）</a:t>
            </a:r>
            <a:endParaRPr kumimoji="1" lang="ja-JP" altLang="en-US" dirty="0"/>
          </a:p>
        </p:txBody>
      </p:sp>
      <p:sp>
        <p:nvSpPr>
          <p:cNvPr id="6" name="テキスト ボックス 5"/>
          <p:cNvSpPr txBox="1"/>
          <p:nvPr/>
        </p:nvSpPr>
        <p:spPr>
          <a:xfrm>
            <a:off x="101308" y="1258611"/>
            <a:ext cx="2594270" cy="400110"/>
          </a:xfrm>
          <a:prstGeom prst="rect">
            <a:avLst/>
          </a:prstGeom>
          <a:noFill/>
        </p:spPr>
        <p:txBody>
          <a:bodyPr wrap="square" rtlCol="0">
            <a:spAutoFit/>
          </a:bodyPr>
          <a:lstStyle/>
          <a:p>
            <a:r>
              <a:rPr lang="ja-JP" altLang="en-US" sz="2000" dirty="0"/>
              <a:t>実行時間（時：分：秒）</a:t>
            </a:r>
            <a:endParaRPr kumimoji="1" lang="ja-JP" altLang="en-US" sz="2000" dirty="0"/>
          </a:p>
        </p:txBody>
      </p:sp>
      <p:graphicFrame>
        <p:nvGraphicFramePr>
          <p:cNvPr id="7" name="表 6"/>
          <p:cNvGraphicFramePr>
            <a:graphicFrameLocks noGrp="1"/>
          </p:cNvGraphicFramePr>
          <p:nvPr>
            <p:extLst>
              <p:ext uri="{D42A27DB-BD31-4B8C-83A1-F6EECF244321}">
                <p14:modId xmlns:p14="http://schemas.microsoft.com/office/powerpoint/2010/main" val="2068320651"/>
              </p:ext>
            </p:extLst>
          </p:nvPr>
        </p:nvGraphicFramePr>
        <p:xfrm>
          <a:off x="337795" y="1779542"/>
          <a:ext cx="8229601" cy="2307249"/>
        </p:xfrm>
        <a:graphic>
          <a:graphicData uri="http://schemas.openxmlformats.org/drawingml/2006/table">
            <a:tbl>
              <a:tblPr/>
              <a:tblGrid>
                <a:gridCol w="2529337">
                  <a:extLst>
                    <a:ext uri="{9D8B030D-6E8A-4147-A177-3AD203B41FA5}">
                      <a16:colId xmlns:a16="http://schemas.microsoft.com/office/drawing/2014/main" val="20000"/>
                    </a:ext>
                  </a:extLst>
                </a:gridCol>
                <a:gridCol w="950044">
                  <a:extLst>
                    <a:ext uri="{9D8B030D-6E8A-4147-A177-3AD203B41FA5}">
                      <a16:colId xmlns:a16="http://schemas.microsoft.com/office/drawing/2014/main" val="20001"/>
                    </a:ext>
                  </a:extLst>
                </a:gridCol>
                <a:gridCol w="950044">
                  <a:extLst>
                    <a:ext uri="{9D8B030D-6E8A-4147-A177-3AD203B41FA5}">
                      <a16:colId xmlns:a16="http://schemas.microsoft.com/office/drawing/2014/main" val="20002"/>
                    </a:ext>
                  </a:extLst>
                </a:gridCol>
                <a:gridCol w="950044">
                  <a:extLst>
                    <a:ext uri="{9D8B030D-6E8A-4147-A177-3AD203B41FA5}">
                      <a16:colId xmlns:a16="http://schemas.microsoft.com/office/drawing/2014/main" val="20003"/>
                    </a:ext>
                  </a:extLst>
                </a:gridCol>
                <a:gridCol w="950044">
                  <a:extLst>
                    <a:ext uri="{9D8B030D-6E8A-4147-A177-3AD203B41FA5}">
                      <a16:colId xmlns:a16="http://schemas.microsoft.com/office/drawing/2014/main" val="20004"/>
                    </a:ext>
                  </a:extLst>
                </a:gridCol>
                <a:gridCol w="950044">
                  <a:extLst>
                    <a:ext uri="{9D8B030D-6E8A-4147-A177-3AD203B41FA5}">
                      <a16:colId xmlns:a16="http://schemas.microsoft.com/office/drawing/2014/main" val="20005"/>
                    </a:ext>
                  </a:extLst>
                </a:gridCol>
                <a:gridCol w="950044">
                  <a:extLst>
                    <a:ext uri="{9D8B030D-6E8A-4147-A177-3AD203B41FA5}">
                      <a16:colId xmlns:a16="http://schemas.microsoft.com/office/drawing/2014/main" val="20006"/>
                    </a:ext>
                  </a:extLst>
                </a:gridCol>
              </a:tblGrid>
              <a:tr h="296118">
                <a:tc>
                  <a:txBody>
                    <a:bodyPr/>
                    <a:lstStyle/>
                    <a:p>
                      <a:pPr algn="l" fontAlgn="b"/>
                      <a:r>
                        <a:rPr lang="ja-JP" altLang="en-US" sz="1600" b="0" i="0" u="none" strike="noStrike">
                          <a:solidFill>
                            <a:srgbClr val="000000"/>
                          </a:solidFill>
                          <a:effectLst/>
                          <a:latin typeface="ＭＳ Ｐゴシック"/>
                        </a:rPr>
                        <a:t>　</a:t>
                      </a: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fontAlgn="b"/>
                      <a:r>
                        <a:rPr lang="ja-JP" altLang="en-US" sz="1600" b="0" i="0" u="none" strike="noStrike">
                          <a:solidFill>
                            <a:srgbClr val="000000"/>
                          </a:solidFill>
                          <a:effectLst/>
                          <a:latin typeface="ＭＳ Ｐゴシック"/>
                        </a:rPr>
                        <a:t>手持ちの</a:t>
                      </a:r>
                      <a:r>
                        <a:rPr lang="en-US" altLang="ja-JP" sz="1600" b="0" i="0" u="none" strike="noStrike">
                          <a:solidFill>
                            <a:srgbClr val="000000"/>
                          </a:solidFill>
                          <a:effectLst/>
                          <a:latin typeface="ＭＳ Ｐゴシック"/>
                        </a:rPr>
                        <a:t>PC</a:t>
                      </a:r>
                      <a:r>
                        <a:rPr lang="ja-JP" altLang="en-US" sz="1600" b="0" i="0" u="none" strike="noStrike">
                          <a:solidFill>
                            <a:srgbClr val="000000"/>
                          </a:solidFill>
                          <a:effectLst/>
                          <a:latin typeface="ＭＳ Ｐゴシック"/>
                        </a:rPr>
                        <a:t>（</a:t>
                      </a:r>
                      <a:r>
                        <a:rPr lang="en-US" altLang="ja-JP" sz="1600" b="0" i="0" u="none" strike="noStrike">
                          <a:solidFill>
                            <a:srgbClr val="000000"/>
                          </a:solidFill>
                          <a:effectLst/>
                          <a:latin typeface="ＭＳ Ｐゴシック"/>
                        </a:rPr>
                        <a:t>iMac</a:t>
                      </a:r>
                      <a:r>
                        <a:rPr lang="ja-JP" altLang="en-US" sz="1600" b="0" i="0" u="none" strike="noStrike">
                          <a:solidFill>
                            <a:srgbClr val="000000"/>
                          </a:solidFill>
                          <a:effectLst/>
                          <a:latin typeface="ＭＳ Ｐゴシック"/>
                        </a:rPr>
                        <a:t>）</a:t>
                      </a: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a:txBody>
                    <a:bodyPr/>
                    <a:lstStyle/>
                    <a:p>
                      <a:pPr algn="l" fontAlgn="b"/>
                      <a:endParaRPr lang="ja-JP" altLang="en-US" sz="1600" b="0" i="0" u="none" strike="noStrike">
                        <a:solidFill>
                          <a:srgbClr val="000000"/>
                        </a:solidFill>
                        <a:effectLst/>
                        <a:latin typeface="ＭＳ Ｐゴシック"/>
                      </a:endParaRP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altLang="ja-JP" sz="1600" b="0" i="0" u="none" strike="noStrike">
                          <a:solidFill>
                            <a:srgbClr val="000000"/>
                          </a:solidFill>
                          <a:effectLst/>
                          <a:latin typeface="ＭＳ Ｐゴシック"/>
                        </a:rPr>
                        <a:t>FX10</a:t>
                      </a:r>
                    </a:p>
                  </a:txBody>
                  <a:tcPr marL="12338" marR="12338" marT="12338"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ＭＳ Ｐゴシック"/>
                        </a:rPr>
                        <a:t>　</a:t>
                      </a:r>
                    </a:p>
                  </a:txBody>
                  <a:tcPr marL="12338" marR="12338" marT="1233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ＭＳ Ｐゴシック"/>
                        </a:rPr>
                        <a:t>　</a:t>
                      </a:r>
                    </a:p>
                  </a:txBody>
                  <a:tcPr marL="12338" marR="12338" marT="12338"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6118">
                <a:tc>
                  <a:txBody>
                    <a:bodyPr/>
                    <a:lstStyle/>
                    <a:p>
                      <a:pPr algn="ctr" fontAlgn="b"/>
                      <a:r>
                        <a:rPr lang="ja-JP" altLang="en-US" sz="1600" b="0" i="0" u="none" strike="noStrike" dirty="0">
                          <a:solidFill>
                            <a:srgbClr val="000000"/>
                          </a:solidFill>
                          <a:effectLst/>
                          <a:latin typeface="ＭＳ Ｐゴシック"/>
                        </a:rPr>
                        <a:t>プロセス数</a:t>
                      </a: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ja-JP" sz="1600" b="0" i="0" u="none" strike="noStrike">
                          <a:solidFill>
                            <a:srgbClr val="000000"/>
                          </a:solidFill>
                          <a:effectLst/>
                          <a:latin typeface="ＭＳ Ｐゴシック"/>
                        </a:rPr>
                        <a:t>1</a:t>
                      </a:r>
                    </a:p>
                  </a:txBody>
                  <a:tcPr marL="12338" marR="12338" marT="1233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ja-JP" sz="1600" b="0" i="0" u="none" strike="noStrike">
                          <a:solidFill>
                            <a:srgbClr val="000000"/>
                          </a:solidFill>
                          <a:effectLst/>
                          <a:latin typeface="ＭＳ Ｐゴシック"/>
                        </a:rPr>
                        <a:t>4</a:t>
                      </a:r>
                    </a:p>
                  </a:txBody>
                  <a:tcPr marL="12338" marR="12338" marT="1233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ja-JP" altLang="en-US" sz="1600" b="0" i="0" u="none" strike="noStrike">
                        <a:solidFill>
                          <a:srgbClr val="000000"/>
                        </a:solidFill>
                        <a:effectLst/>
                        <a:latin typeface="ＭＳ Ｐゴシック"/>
                      </a:endParaRP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altLang="ja-JP" sz="1600" b="0" i="0" u="none" strike="noStrike">
                          <a:solidFill>
                            <a:srgbClr val="000000"/>
                          </a:solidFill>
                          <a:effectLst/>
                          <a:latin typeface="ＭＳ Ｐゴシック"/>
                        </a:rPr>
                        <a:t>16</a:t>
                      </a:r>
                    </a:p>
                  </a:txBody>
                  <a:tcPr marL="12338" marR="12338" marT="1233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is-IS" sz="1600" b="0" i="0" u="none" strike="noStrike">
                          <a:solidFill>
                            <a:srgbClr val="000000"/>
                          </a:solidFill>
                          <a:effectLst/>
                          <a:latin typeface="ＭＳ Ｐゴシック"/>
                        </a:rPr>
                        <a:t>256</a:t>
                      </a:r>
                    </a:p>
                  </a:txBody>
                  <a:tcPr marL="12338" marR="12338" marT="123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ru-RU" sz="1600" b="0" i="0" u="none" strike="noStrike">
                          <a:solidFill>
                            <a:srgbClr val="000000"/>
                          </a:solidFill>
                          <a:effectLst/>
                          <a:latin typeface="ＭＳ Ｐゴシック"/>
                        </a:rPr>
                        <a:t>576</a:t>
                      </a:r>
                    </a:p>
                  </a:txBody>
                  <a:tcPr marL="12338" marR="12338" marT="1233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3779">
                <a:tc>
                  <a:txBody>
                    <a:bodyPr/>
                    <a:lstStyle/>
                    <a:p>
                      <a:pPr algn="l" fontAlgn="b"/>
                      <a:r>
                        <a:rPr lang="en-US" altLang="ja-JP" sz="1600" b="0" i="0" u="none" strike="noStrike">
                          <a:solidFill>
                            <a:srgbClr val="000000"/>
                          </a:solidFill>
                          <a:effectLst/>
                          <a:latin typeface="ＭＳ Ｐゴシック"/>
                        </a:rPr>
                        <a:t>4000</a:t>
                      </a:r>
                      <a:r>
                        <a:rPr lang="ja-JP" altLang="en-US" sz="1600" b="0" i="0" u="none" strike="noStrike">
                          <a:solidFill>
                            <a:srgbClr val="000000"/>
                          </a:solidFill>
                          <a:effectLst/>
                          <a:latin typeface="ＭＳ Ｐゴシック"/>
                        </a:rPr>
                        <a:t>原子</a:t>
                      </a:r>
                      <a:r>
                        <a:rPr lang="en-US" altLang="ja-JP" sz="1600" b="0" i="0" u="none" strike="noStrike">
                          <a:solidFill>
                            <a:srgbClr val="000000"/>
                          </a:solidFill>
                          <a:effectLst/>
                          <a:latin typeface="ＭＳ Ｐゴシック"/>
                        </a:rPr>
                        <a:t>1,000</a:t>
                      </a:r>
                      <a:r>
                        <a:rPr lang="ja-JP" altLang="en-US" sz="1600" b="0" i="0" u="none" strike="noStrike">
                          <a:solidFill>
                            <a:srgbClr val="000000"/>
                          </a:solidFill>
                          <a:effectLst/>
                          <a:latin typeface="ＭＳ Ｐゴシック"/>
                        </a:rPr>
                        <a:t>ステップ</a:t>
                      </a: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600" b="0" i="0" u="none" strike="noStrike" dirty="0">
                          <a:solidFill>
                            <a:srgbClr val="000000"/>
                          </a:solidFill>
                          <a:effectLst/>
                          <a:latin typeface="+mn-lt"/>
                          <a:ea typeface="+mn-ea"/>
                        </a:rPr>
                        <a:t>0:00:02</a:t>
                      </a:r>
                    </a:p>
                  </a:txBody>
                  <a:tcPr marL="12338" marR="12338" marT="1233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600" b="0" i="0" u="none" strike="noStrike">
                          <a:solidFill>
                            <a:srgbClr val="000000"/>
                          </a:solidFill>
                          <a:effectLst/>
                          <a:latin typeface="+mn-lt"/>
                          <a:ea typeface="+mn-ea"/>
                        </a:rPr>
                        <a:t>0:00:01</a:t>
                      </a:r>
                    </a:p>
                  </a:txBody>
                  <a:tcPr marL="12338" marR="12338" marT="1233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a:solidFill>
                          <a:srgbClr val="000000"/>
                        </a:solidFill>
                        <a:effectLst/>
                        <a:latin typeface="ＭＳ Ｐゴシック"/>
                      </a:endParaRP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ja-JP" altLang="en-US" sz="1600" b="0" i="0" u="none" strike="noStrike" dirty="0">
                          <a:solidFill>
                            <a:srgbClr val="000000"/>
                          </a:solidFill>
                          <a:effectLst/>
                          <a:latin typeface="+mn-lt"/>
                          <a:ea typeface="+mn-ea"/>
                        </a:rPr>
                        <a:t>　</a:t>
                      </a:r>
                      <a:r>
                        <a:rPr kumimoji="1" lang="is-IS" altLang="ja-JP" sz="1600" kern="1200" dirty="0">
                          <a:solidFill>
                            <a:schemeClr val="tx1"/>
                          </a:solidFill>
                          <a:latin typeface="+mn-lt"/>
                          <a:ea typeface="+mn-ea"/>
                          <a:cs typeface="+mn-cs"/>
                        </a:rPr>
                        <a:t>0:00:01</a:t>
                      </a:r>
                      <a:endParaRPr lang="ja-JP" altLang="en-US" sz="1600" b="0" i="0" u="none" strike="noStrike" dirty="0">
                        <a:solidFill>
                          <a:srgbClr val="000000"/>
                        </a:solidFill>
                        <a:effectLst/>
                        <a:latin typeface="+mn-lt"/>
                        <a:ea typeface="+mn-ea"/>
                      </a:endParaRPr>
                    </a:p>
                  </a:txBody>
                  <a:tcPr marL="12338" marR="12338" marT="1233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ja-JP" altLang="en-US" sz="1600" b="0" i="0" u="none" strike="noStrike" dirty="0">
                          <a:solidFill>
                            <a:srgbClr val="000000"/>
                          </a:solidFill>
                          <a:effectLst/>
                          <a:latin typeface="+mn-lt"/>
                          <a:ea typeface="+mn-ea"/>
                        </a:rPr>
                        <a:t>　</a:t>
                      </a:r>
                      <a:r>
                        <a:rPr kumimoji="1" lang="is-IS" altLang="ja-JP" sz="1600" b="1" kern="1200" dirty="0">
                          <a:solidFill>
                            <a:srgbClr val="FF0000"/>
                          </a:solidFill>
                          <a:latin typeface="+mn-lt"/>
                          <a:ea typeface="+mn-ea"/>
                          <a:cs typeface="+mn-cs"/>
                        </a:rPr>
                        <a:t>0:00:05</a:t>
                      </a:r>
                      <a:endParaRPr lang="ja-JP" altLang="en-US" sz="1600" b="1" i="0" u="none" strike="noStrike" dirty="0">
                        <a:solidFill>
                          <a:srgbClr val="FF0000"/>
                        </a:solidFill>
                        <a:effectLst/>
                        <a:latin typeface="+mn-lt"/>
                        <a:ea typeface="+mn-ea"/>
                      </a:endParaRPr>
                    </a:p>
                  </a:txBody>
                  <a:tcPr marL="12338" marR="12338" marT="123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dirty="0">
                          <a:solidFill>
                            <a:srgbClr val="000000"/>
                          </a:solidFill>
                          <a:effectLst/>
                          <a:latin typeface="+mn-lt"/>
                        </a:rPr>
                        <a:t>　</a:t>
                      </a:r>
                    </a:p>
                  </a:txBody>
                  <a:tcPr marL="12338" marR="12338" marT="1233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3779">
                <a:tc>
                  <a:txBody>
                    <a:bodyPr/>
                    <a:lstStyle/>
                    <a:p>
                      <a:pPr algn="l" fontAlgn="b"/>
                      <a:r>
                        <a:rPr lang="en-US" altLang="ja-JP" sz="1600" b="0" i="0" u="none" strike="noStrike">
                          <a:solidFill>
                            <a:srgbClr val="000000"/>
                          </a:solidFill>
                          <a:effectLst/>
                          <a:latin typeface="ＭＳ Ｐゴシック"/>
                        </a:rPr>
                        <a:t>4000</a:t>
                      </a:r>
                      <a:r>
                        <a:rPr lang="ja-JP" altLang="en-US" sz="1600" b="0" i="0" u="none" strike="noStrike">
                          <a:solidFill>
                            <a:srgbClr val="000000"/>
                          </a:solidFill>
                          <a:effectLst/>
                          <a:latin typeface="ＭＳ Ｐゴシック"/>
                        </a:rPr>
                        <a:t>原子</a:t>
                      </a:r>
                      <a:r>
                        <a:rPr lang="en-US" altLang="ja-JP" sz="1600" b="0" i="0" u="none" strike="noStrike">
                          <a:solidFill>
                            <a:srgbClr val="000000"/>
                          </a:solidFill>
                          <a:effectLst/>
                          <a:latin typeface="ＭＳ Ｐゴシック"/>
                        </a:rPr>
                        <a:t>10,000</a:t>
                      </a:r>
                      <a:r>
                        <a:rPr lang="ja-JP" altLang="en-US" sz="1600" b="0" i="0" u="none" strike="noStrike">
                          <a:solidFill>
                            <a:srgbClr val="000000"/>
                          </a:solidFill>
                          <a:effectLst/>
                          <a:latin typeface="ＭＳ Ｐゴシック"/>
                        </a:rPr>
                        <a:t>ステップ</a:t>
                      </a: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600" b="0" i="0" u="none" strike="noStrike" dirty="0">
                          <a:solidFill>
                            <a:srgbClr val="000000"/>
                          </a:solidFill>
                          <a:effectLst/>
                          <a:latin typeface="+mn-lt"/>
                          <a:ea typeface="+mn-ea"/>
                        </a:rPr>
                        <a:t>0:00:29</a:t>
                      </a:r>
                    </a:p>
                  </a:txBody>
                  <a:tcPr marL="12338" marR="12338" marT="1233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600" b="0" i="0" u="none" strike="noStrike" dirty="0">
                          <a:solidFill>
                            <a:srgbClr val="000000"/>
                          </a:solidFill>
                          <a:effectLst/>
                          <a:latin typeface="+mn-lt"/>
                          <a:ea typeface="+mn-ea"/>
                        </a:rPr>
                        <a:t>0:00:11</a:t>
                      </a:r>
                    </a:p>
                  </a:txBody>
                  <a:tcPr marL="12338" marR="12338" marT="1233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a:solidFill>
                          <a:srgbClr val="000000"/>
                        </a:solidFill>
                        <a:effectLst/>
                        <a:latin typeface="ＭＳ Ｐゴシック"/>
                      </a:endParaRP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is-IS" sz="1600" b="0" i="0" u="none" strike="noStrike" dirty="0">
                          <a:solidFill>
                            <a:srgbClr val="000000"/>
                          </a:solidFill>
                          <a:effectLst/>
                          <a:latin typeface="+mn-lt"/>
                        </a:rPr>
                        <a:t>0:00:12</a:t>
                      </a:r>
                    </a:p>
                  </a:txBody>
                  <a:tcPr marL="12338" marR="12338" marT="1233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600" b="0" i="0" u="none" strike="noStrike" dirty="0">
                          <a:solidFill>
                            <a:srgbClr val="000000"/>
                          </a:solidFill>
                          <a:effectLst/>
                          <a:latin typeface="+mn-lt"/>
                        </a:rPr>
                        <a:t>0:00:03</a:t>
                      </a:r>
                    </a:p>
                  </a:txBody>
                  <a:tcPr marL="12338" marR="12338" marT="123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mn-lt"/>
                        </a:rPr>
                        <a:t>　</a:t>
                      </a:r>
                    </a:p>
                  </a:txBody>
                  <a:tcPr marL="12338" marR="12338" marT="1233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3779">
                <a:tc>
                  <a:txBody>
                    <a:bodyPr/>
                    <a:lstStyle/>
                    <a:p>
                      <a:pPr algn="l" fontAlgn="b"/>
                      <a:r>
                        <a:rPr lang="en-US" altLang="ja-JP" sz="1600" b="0" i="0" u="none" strike="noStrike" dirty="0">
                          <a:solidFill>
                            <a:srgbClr val="000000"/>
                          </a:solidFill>
                          <a:effectLst/>
                          <a:latin typeface="ＭＳ Ｐゴシック"/>
                        </a:rPr>
                        <a:t>256,000</a:t>
                      </a:r>
                      <a:r>
                        <a:rPr lang="ja-JP" altLang="en-US" sz="1600" b="0" i="0" u="none" strike="noStrike" dirty="0">
                          <a:solidFill>
                            <a:srgbClr val="000000"/>
                          </a:solidFill>
                          <a:effectLst/>
                          <a:latin typeface="ＭＳ Ｐゴシック"/>
                        </a:rPr>
                        <a:t>原子</a:t>
                      </a:r>
                      <a:r>
                        <a:rPr lang="en-US" altLang="ja-JP" sz="1600" b="0" i="0" u="none" strike="noStrike" dirty="0">
                          <a:solidFill>
                            <a:srgbClr val="000000"/>
                          </a:solidFill>
                          <a:effectLst/>
                          <a:latin typeface="ＭＳ Ｐゴシック"/>
                        </a:rPr>
                        <a:t>1,000</a:t>
                      </a:r>
                      <a:r>
                        <a:rPr lang="ja-JP" altLang="en-US" sz="1600" b="0" i="0" u="none" strike="noStrike" dirty="0">
                          <a:solidFill>
                            <a:srgbClr val="000000"/>
                          </a:solidFill>
                          <a:effectLst/>
                          <a:latin typeface="ＭＳ Ｐゴシック"/>
                        </a:rPr>
                        <a:t>ステップ</a:t>
                      </a: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600" b="0" i="0" u="none" strike="noStrike">
                          <a:solidFill>
                            <a:srgbClr val="000000"/>
                          </a:solidFill>
                          <a:effectLst/>
                          <a:latin typeface="+mn-lt"/>
                          <a:ea typeface="+mn-ea"/>
                        </a:rPr>
                        <a:t>0:03:06</a:t>
                      </a:r>
                    </a:p>
                  </a:txBody>
                  <a:tcPr marL="12338" marR="12338" marT="1233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600" b="0" i="0" u="none" strike="noStrike" dirty="0">
                          <a:solidFill>
                            <a:srgbClr val="000000"/>
                          </a:solidFill>
                          <a:effectLst/>
                          <a:latin typeface="+mn-lt"/>
                          <a:ea typeface="+mn-ea"/>
                        </a:rPr>
                        <a:t>0:01:13</a:t>
                      </a:r>
                    </a:p>
                  </a:txBody>
                  <a:tcPr marL="12338" marR="12338" marT="1233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a:solidFill>
                          <a:srgbClr val="000000"/>
                        </a:solidFill>
                        <a:effectLst/>
                        <a:latin typeface="ＭＳ Ｐゴシック"/>
                      </a:endParaRP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is-IS" sz="1600" b="0" i="0" u="none" strike="noStrike" dirty="0">
                          <a:solidFill>
                            <a:srgbClr val="000000"/>
                          </a:solidFill>
                          <a:effectLst/>
                          <a:latin typeface="+mn-lt"/>
                        </a:rPr>
                        <a:t>0:01:11</a:t>
                      </a:r>
                    </a:p>
                  </a:txBody>
                  <a:tcPr marL="12338" marR="12338" marT="1233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600" b="0" i="0" u="none" strike="noStrike" dirty="0">
                          <a:solidFill>
                            <a:srgbClr val="000000"/>
                          </a:solidFill>
                          <a:effectLst/>
                          <a:latin typeface="+mn-lt"/>
                        </a:rPr>
                        <a:t>0:00:04</a:t>
                      </a:r>
                    </a:p>
                  </a:txBody>
                  <a:tcPr marL="12338" marR="12338" marT="123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600" b="0" i="0" u="none" strike="noStrike" dirty="0">
                          <a:solidFill>
                            <a:srgbClr val="000000"/>
                          </a:solidFill>
                          <a:effectLst/>
                          <a:latin typeface="+mn-lt"/>
                        </a:rPr>
                        <a:t>0:00:02</a:t>
                      </a:r>
                    </a:p>
                  </a:txBody>
                  <a:tcPr marL="12338" marR="12338" marT="1233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3779">
                <a:tc>
                  <a:txBody>
                    <a:bodyPr/>
                    <a:lstStyle/>
                    <a:p>
                      <a:pPr algn="l" fontAlgn="b"/>
                      <a:r>
                        <a:rPr lang="en-US" altLang="ja-JP" sz="1600" b="0" i="0" u="none" strike="noStrike">
                          <a:solidFill>
                            <a:srgbClr val="000000"/>
                          </a:solidFill>
                          <a:effectLst/>
                          <a:latin typeface="ＭＳ Ｐゴシック"/>
                        </a:rPr>
                        <a:t>256,000</a:t>
                      </a:r>
                      <a:r>
                        <a:rPr lang="ja-JP" altLang="en-US" sz="1600" b="0" i="0" u="none" strike="noStrike">
                          <a:solidFill>
                            <a:srgbClr val="000000"/>
                          </a:solidFill>
                          <a:effectLst/>
                          <a:latin typeface="ＭＳ Ｐゴシック"/>
                        </a:rPr>
                        <a:t>原子</a:t>
                      </a:r>
                      <a:r>
                        <a:rPr lang="en-US" altLang="ja-JP" sz="1600" b="0" i="0" u="none" strike="noStrike">
                          <a:solidFill>
                            <a:srgbClr val="000000"/>
                          </a:solidFill>
                          <a:effectLst/>
                          <a:latin typeface="ＭＳ Ｐゴシック"/>
                        </a:rPr>
                        <a:t>10,000</a:t>
                      </a:r>
                      <a:r>
                        <a:rPr lang="ja-JP" altLang="en-US" sz="1600" b="0" i="0" u="none" strike="noStrike">
                          <a:solidFill>
                            <a:srgbClr val="000000"/>
                          </a:solidFill>
                          <a:effectLst/>
                          <a:latin typeface="ＭＳ Ｐゴシック"/>
                        </a:rPr>
                        <a:t>ステップ</a:t>
                      </a: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dirty="0">
                          <a:solidFill>
                            <a:srgbClr val="000000"/>
                          </a:solidFill>
                          <a:effectLst/>
                          <a:latin typeface="+mn-lt"/>
                          <a:ea typeface="+mn-ea"/>
                        </a:rPr>
                        <a:t>0:31:15</a:t>
                      </a:r>
                    </a:p>
                  </a:txBody>
                  <a:tcPr marL="12338" marR="12338" marT="1233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600" b="0" i="0" u="none" strike="noStrike" dirty="0">
                          <a:solidFill>
                            <a:srgbClr val="000000"/>
                          </a:solidFill>
                          <a:effectLst/>
                          <a:latin typeface="+mn-lt"/>
                          <a:ea typeface="+mn-ea"/>
                        </a:rPr>
                        <a:t>0:12:48</a:t>
                      </a:r>
                    </a:p>
                  </a:txBody>
                  <a:tcPr marL="12338" marR="12338" marT="1233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a:solidFill>
                          <a:srgbClr val="000000"/>
                        </a:solidFill>
                        <a:effectLst/>
                        <a:latin typeface="ＭＳ Ｐゴシック"/>
                      </a:endParaRP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is-IS" sz="1600" b="0" i="0" u="none" strike="noStrike">
                          <a:solidFill>
                            <a:srgbClr val="000000"/>
                          </a:solidFill>
                          <a:effectLst/>
                          <a:latin typeface="+mn-lt"/>
                        </a:rPr>
                        <a:t>0:11:47</a:t>
                      </a:r>
                    </a:p>
                  </a:txBody>
                  <a:tcPr marL="12338" marR="12338" marT="1233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600" b="0" i="0" u="none" strike="noStrike">
                          <a:solidFill>
                            <a:srgbClr val="000000"/>
                          </a:solidFill>
                          <a:effectLst/>
                          <a:latin typeface="+mn-lt"/>
                        </a:rPr>
                        <a:t>0:00:44</a:t>
                      </a:r>
                    </a:p>
                  </a:txBody>
                  <a:tcPr marL="12338" marR="12338" marT="123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600" b="0" i="0" u="none" strike="noStrike" dirty="0">
                          <a:solidFill>
                            <a:srgbClr val="000000"/>
                          </a:solidFill>
                          <a:effectLst/>
                          <a:latin typeface="+mn-lt"/>
                        </a:rPr>
                        <a:t>0:00:21</a:t>
                      </a:r>
                    </a:p>
                  </a:txBody>
                  <a:tcPr marL="12338" marR="12338" marT="1233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3779">
                <a:tc>
                  <a:txBody>
                    <a:bodyPr/>
                    <a:lstStyle/>
                    <a:p>
                      <a:pPr algn="l" fontAlgn="b"/>
                      <a:r>
                        <a:rPr lang="en-US" altLang="ja-JP" sz="1600" b="0" i="0" u="none" strike="noStrike">
                          <a:solidFill>
                            <a:srgbClr val="000000"/>
                          </a:solidFill>
                          <a:effectLst/>
                          <a:latin typeface="ＭＳ Ｐゴシック"/>
                        </a:rPr>
                        <a:t>2,048,000</a:t>
                      </a:r>
                      <a:r>
                        <a:rPr lang="ja-JP" altLang="en-US" sz="1600" b="0" i="0" u="none" strike="noStrike">
                          <a:solidFill>
                            <a:srgbClr val="000000"/>
                          </a:solidFill>
                          <a:effectLst/>
                          <a:latin typeface="ＭＳ Ｐゴシック"/>
                        </a:rPr>
                        <a:t>原子</a:t>
                      </a:r>
                      <a:r>
                        <a:rPr lang="en-US" altLang="ja-JP" sz="1600" b="0" i="0" u="none" strike="noStrike">
                          <a:solidFill>
                            <a:srgbClr val="000000"/>
                          </a:solidFill>
                          <a:effectLst/>
                          <a:latin typeface="ＭＳ Ｐゴシック"/>
                        </a:rPr>
                        <a:t>1,000</a:t>
                      </a:r>
                      <a:r>
                        <a:rPr lang="ja-JP" altLang="en-US" sz="1600" b="0" i="0" u="none" strike="noStrike">
                          <a:solidFill>
                            <a:srgbClr val="000000"/>
                          </a:solidFill>
                          <a:effectLst/>
                          <a:latin typeface="ＭＳ Ｐゴシック"/>
                        </a:rPr>
                        <a:t>ステップ</a:t>
                      </a: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ja-JP" altLang="en-US" sz="1600" b="0" i="0" u="none" strike="noStrike" dirty="0">
                          <a:solidFill>
                            <a:srgbClr val="000000"/>
                          </a:solidFill>
                          <a:effectLst/>
                          <a:latin typeface="+mn-lt"/>
                          <a:ea typeface="+mn-ea"/>
                        </a:rPr>
                        <a:t>　</a:t>
                      </a:r>
                      <a:r>
                        <a:rPr kumimoji="1" lang="is-IS" altLang="ja-JP" sz="1600" kern="1200" dirty="0">
                          <a:solidFill>
                            <a:schemeClr val="tx1"/>
                          </a:solidFill>
                          <a:latin typeface="+mn-lt"/>
                          <a:ea typeface="+mn-ea"/>
                          <a:cs typeface="+mn-cs"/>
                        </a:rPr>
                        <a:t>0:27:04</a:t>
                      </a:r>
                      <a:endParaRPr lang="ja-JP" altLang="en-US" sz="1600" b="0" i="0" u="none" strike="noStrike" dirty="0">
                        <a:solidFill>
                          <a:srgbClr val="000000"/>
                        </a:solidFill>
                        <a:effectLst/>
                        <a:latin typeface="+mn-lt"/>
                        <a:ea typeface="+mn-ea"/>
                      </a:endParaRPr>
                    </a:p>
                  </a:txBody>
                  <a:tcPr marL="12338" marR="12338" marT="1233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ja-JP" altLang="en-US" sz="1600" b="0" i="0" u="none" strike="noStrike" dirty="0">
                          <a:solidFill>
                            <a:srgbClr val="000000"/>
                          </a:solidFill>
                          <a:effectLst/>
                          <a:latin typeface="+mn-lt"/>
                          <a:ea typeface="+mn-ea"/>
                        </a:rPr>
                        <a:t>　</a:t>
                      </a:r>
                      <a:r>
                        <a:rPr kumimoji="1" lang="is-IS" altLang="ja-JP" sz="1600" kern="1200" dirty="0">
                          <a:solidFill>
                            <a:schemeClr val="tx1"/>
                          </a:solidFill>
                          <a:latin typeface="+mn-lt"/>
                          <a:ea typeface="+mn-ea"/>
                          <a:cs typeface="+mn-cs"/>
                        </a:rPr>
                        <a:t>0:10:06</a:t>
                      </a:r>
                      <a:endParaRPr lang="ja-JP" altLang="en-US" sz="1600" b="0" i="0" u="none" strike="noStrike" dirty="0">
                        <a:solidFill>
                          <a:srgbClr val="000000"/>
                        </a:solidFill>
                        <a:effectLst/>
                        <a:latin typeface="+mn-lt"/>
                        <a:ea typeface="+mn-ea"/>
                      </a:endParaRPr>
                    </a:p>
                  </a:txBody>
                  <a:tcPr marL="12338" marR="12338" marT="1233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dirty="0">
                        <a:solidFill>
                          <a:srgbClr val="000000"/>
                        </a:solidFill>
                        <a:effectLst/>
                        <a:latin typeface="ＭＳ Ｐゴシック"/>
                      </a:endParaRP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is-IS" sz="1600" b="0" i="0" u="none" strike="noStrike">
                          <a:solidFill>
                            <a:srgbClr val="000000"/>
                          </a:solidFill>
                          <a:effectLst/>
                          <a:latin typeface="+mn-lt"/>
                        </a:rPr>
                        <a:t>0:08:56</a:t>
                      </a:r>
                    </a:p>
                  </a:txBody>
                  <a:tcPr marL="12338" marR="12338" marT="1233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600" b="0" i="0" u="none" strike="noStrike">
                          <a:solidFill>
                            <a:srgbClr val="000000"/>
                          </a:solidFill>
                          <a:effectLst/>
                          <a:latin typeface="+mn-lt"/>
                        </a:rPr>
                        <a:t>0:00:36</a:t>
                      </a:r>
                    </a:p>
                  </a:txBody>
                  <a:tcPr marL="12338" marR="12338" marT="123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600" b="0" i="0" u="none" strike="noStrike" dirty="0">
                          <a:solidFill>
                            <a:srgbClr val="000000"/>
                          </a:solidFill>
                          <a:effectLst/>
                          <a:latin typeface="+mn-lt"/>
                        </a:rPr>
                        <a:t>0:00:15</a:t>
                      </a:r>
                    </a:p>
                  </a:txBody>
                  <a:tcPr marL="12338" marR="12338" marT="1233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6118">
                <a:tc>
                  <a:txBody>
                    <a:bodyPr/>
                    <a:lstStyle/>
                    <a:p>
                      <a:pPr algn="l" fontAlgn="b"/>
                      <a:r>
                        <a:rPr lang="en-US" altLang="ja-JP" sz="1600" b="0" i="0" u="none" strike="noStrike" dirty="0">
                          <a:solidFill>
                            <a:srgbClr val="000000"/>
                          </a:solidFill>
                          <a:effectLst/>
                          <a:latin typeface="ＭＳ Ｐゴシック"/>
                        </a:rPr>
                        <a:t>2,048,000</a:t>
                      </a:r>
                      <a:r>
                        <a:rPr lang="ja-JP" altLang="en-US" sz="1600" b="0" i="0" u="none" strike="noStrike" dirty="0">
                          <a:solidFill>
                            <a:srgbClr val="000000"/>
                          </a:solidFill>
                          <a:effectLst/>
                          <a:latin typeface="ＭＳ Ｐゴシック"/>
                        </a:rPr>
                        <a:t>原子</a:t>
                      </a:r>
                      <a:r>
                        <a:rPr lang="en-US" altLang="ja-JP" sz="1600" b="0" i="0" u="none" strike="noStrike" dirty="0">
                          <a:solidFill>
                            <a:srgbClr val="000000"/>
                          </a:solidFill>
                          <a:effectLst/>
                          <a:latin typeface="ＭＳ Ｐゴシック"/>
                        </a:rPr>
                        <a:t>10,000</a:t>
                      </a:r>
                      <a:r>
                        <a:rPr lang="ja-JP" altLang="en-US" sz="1600" b="0" i="0" u="none" strike="noStrike" dirty="0">
                          <a:solidFill>
                            <a:srgbClr val="000000"/>
                          </a:solidFill>
                          <a:effectLst/>
                          <a:latin typeface="ＭＳ Ｐゴシック"/>
                        </a:rPr>
                        <a:t>ステップ</a:t>
                      </a: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mn-lt"/>
                          <a:ea typeface="+mn-ea"/>
                        </a:rPr>
                        <a:t>　</a:t>
                      </a:r>
                    </a:p>
                  </a:txBody>
                  <a:tcPr marL="12338" marR="12338" marT="1233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ja-JP" altLang="en-US" sz="1600" b="0" i="0" u="none" strike="noStrike" dirty="0">
                          <a:solidFill>
                            <a:srgbClr val="000000"/>
                          </a:solidFill>
                          <a:effectLst/>
                          <a:latin typeface="+mn-lt"/>
                          <a:ea typeface="+mn-ea"/>
                        </a:rPr>
                        <a:t>　</a:t>
                      </a:r>
                      <a:r>
                        <a:rPr lang="en-US" altLang="ja-JP" sz="1600" b="1" i="0" u="none" strike="noStrike" dirty="0">
                          <a:solidFill>
                            <a:srgbClr val="0000FF"/>
                          </a:solidFill>
                          <a:effectLst/>
                          <a:latin typeface="+mn-lt"/>
                          <a:ea typeface="+mn-ea"/>
                        </a:rPr>
                        <a:t>1:46:38</a:t>
                      </a:r>
                      <a:endParaRPr lang="ja-JP" altLang="en-US" sz="1600" b="1" i="0" u="none" strike="noStrike" dirty="0">
                        <a:solidFill>
                          <a:srgbClr val="0000FF"/>
                        </a:solidFill>
                        <a:effectLst/>
                        <a:latin typeface="+mn-lt"/>
                        <a:ea typeface="+mn-ea"/>
                      </a:endParaRPr>
                    </a:p>
                  </a:txBody>
                  <a:tcPr marL="12338" marR="12338" marT="1233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a:solidFill>
                          <a:srgbClr val="000000"/>
                        </a:solidFill>
                        <a:effectLst/>
                        <a:latin typeface="ＭＳ Ｐゴシック"/>
                      </a:endParaRPr>
                    </a:p>
                  </a:txBody>
                  <a:tcPr marL="12338" marR="12338" marT="1233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is-IS" sz="1600" b="0" i="0" u="none" strike="noStrike">
                          <a:solidFill>
                            <a:srgbClr val="000000"/>
                          </a:solidFill>
                          <a:effectLst/>
                          <a:latin typeface="+mn-lt"/>
                        </a:rPr>
                        <a:t>1:28:35</a:t>
                      </a:r>
                    </a:p>
                  </a:txBody>
                  <a:tcPr marL="12338" marR="12338" marT="1233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is-IS" sz="1600" b="0" i="0" u="none" strike="noStrike">
                          <a:solidFill>
                            <a:srgbClr val="000000"/>
                          </a:solidFill>
                          <a:effectLst/>
                          <a:latin typeface="+mn-lt"/>
                        </a:rPr>
                        <a:t>0:05:55</a:t>
                      </a:r>
                    </a:p>
                  </a:txBody>
                  <a:tcPr marL="12338" marR="12338" marT="123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is-IS" sz="1600" b="1" i="0" u="none" strike="noStrike" dirty="0">
                          <a:solidFill>
                            <a:srgbClr val="0000FF"/>
                          </a:solidFill>
                          <a:effectLst/>
                          <a:latin typeface="+mn-lt"/>
                        </a:rPr>
                        <a:t>0:02:30</a:t>
                      </a:r>
                    </a:p>
                  </a:txBody>
                  <a:tcPr marL="12338" marR="12338" marT="1233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8" name="テキスト ボックス 7"/>
          <p:cNvSpPr txBox="1"/>
          <p:nvPr/>
        </p:nvSpPr>
        <p:spPr>
          <a:xfrm>
            <a:off x="338956" y="4465198"/>
            <a:ext cx="8466088" cy="1569660"/>
          </a:xfrm>
          <a:prstGeom prst="rect">
            <a:avLst/>
          </a:prstGeom>
          <a:noFill/>
          <a:ln w="19050">
            <a:solidFill>
              <a:schemeClr val="tx2"/>
            </a:solidFill>
          </a:ln>
        </p:spPr>
        <p:txBody>
          <a:bodyPr wrap="square" rtlCol="0">
            <a:spAutoFit/>
          </a:bodyPr>
          <a:lstStyle/>
          <a:p>
            <a:pPr marL="342900" indent="-342900">
              <a:buFont typeface="Arial"/>
              <a:buChar char="•"/>
            </a:pPr>
            <a:r>
              <a:rPr lang="ja-JP" altLang="en-US" sz="2400" dirty="0"/>
              <a:t>主にプロセス数当たりの粒子数減少に伴う実行時間の減少</a:t>
            </a:r>
            <a:br>
              <a:rPr lang="en-US" altLang="ja-JP" sz="2400" dirty="0"/>
            </a:br>
            <a:r>
              <a:rPr lang="en-US" altLang="ja-JP" sz="2400" dirty="0">
                <a:sym typeface="Wingdings"/>
              </a:rPr>
              <a:t> </a:t>
            </a:r>
            <a:r>
              <a:rPr lang="ja-JP" altLang="en-US" sz="2400" dirty="0"/>
              <a:t>計算規模（原子数など）が小さくて、プロセス数を増やすと、通信等により実行時間が増加する場合がある。</a:t>
            </a:r>
            <a:endParaRPr kumimoji="1" lang="en-US" altLang="ja-JP" sz="2400" dirty="0"/>
          </a:p>
          <a:p>
            <a:pPr marL="342900" indent="-342900">
              <a:buFont typeface="Arial"/>
              <a:buChar char="•"/>
            </a:pPr>
            <a:r>
              <a:rPr kumimoji="1" lang="ja-JP" altLang="en-US" sz="2400" dirty="0"/>
              <a:t>計算規模が大きくなる</a:t>
            </a:r>
            <a:r>
              <a:rPr lang="en-US" altLang="ja-JP" sz="2400" dirty="0"/>
              <a:t> </a:t>
            </a:r>
            <a:r>
              <a:rPr lang="en-US" altLang="ja-JP" sz="2400" dirty="0">
                <a:sym typeface="Wingdings"/>
              </a:rPr>
              <a:t></a:t>
            </a:r>
            <a:r>
              <a:rPr lang="ja-JP" altLang="en-US" sz="2400" dirty="0">
                <a:sym typeface="Wingdings"/>
              </a:rPr>
              <a:t> </a:t>
            </a:r>
            <a:r>
              <a:rPr lang="en-US" altLang="ja-JP" sz="2400" dirty="0">
                <a:solidFill>
                  <a:srgbClr val="0000FF"/>
                </a:solidFill>
                <a:sym typeface="Wingdings"/>
              </a:rPr>
              <a:t>HPC</a:t>
            </a:r>
            <a:r>
              <a:rPr lang="ja-JP" altLang="en-US" sz="2400" dirty="0">
                <a:solidFill>
                  <a:srgbClr val="0000FF"/>
                </a:solidFill>
                <a:sym typeface="Wingdings"/>
              </a:rPr>
              <a:t>の利用へ</a:t>
            </a:r>
            <a:endParaRPr kumimoji="1" lang="en-US" altLang="ja-JP" sz="2400" dirty="0">
              <a:solidFill>
                <a:srgbClr val="0000FF"/>
              </a:solidFill>
            </a:endParaRPr>
          </a:p>
        </p:txBody>
      </p:sp>
      <p:sp>
        <p:nvSpPr>
          <p:cNvPr id="9" name="テキスト ボックス 8"/>
          <p:cNvSpPr txBox="1"/>
          <p:nvPr/>
        </p:nvSpPr>
        <p:spPr>
          <a:xfrm>
            <a:off x="5583197" y="1258611"/>
            <a:ext cx="2666723" cy="400110"/>
          </a:xfrm>
          <a:prstGeom prst="rect">
            <a:avLst/>
          </a:prstGeom>
          <a:noFill/>
        </p:spPr>
        <p:txBody>
          <a:bodyPr wrap="square" rtlCol="0">
            <a:spAutoFit/>
          </a:bodyPr>
          <a:lstStyle/>
          <a:p>
            <a:r>
              <a:rPr lang="en-US" altLang="en-US" sz="2000" dirty="0" err="1"/>
              <a:t>フラットMPI</a:t>
            </a:r>
            <a:endParaRPr kumimoji="1" lang="ja-JP" altLang="en-US" sz="2000" dirty="0"/>
          </a:p>
        </p:txBody>
      </p:sp>
      <p:sp>
        <p:nvSpPr>
          <p:cNvPr id="10" name="テキスト ボックス 9"/>
          <p:cNvSpPr txBox="1"/>
          <p:nvPr/>
        </p:nvSpPr>
        <p:spPr>
          <a:xfrm>
            <a:off x="2839343" y="1073945"/>
            <a:ext cx="1904875" cy="584776"/>
          </a:xfrm>
          <a:prstGeom prst="rect">
            <a:avLst/>
          </a:prstGeom>
          <a:noFill/>
        </p:spPr>
        <p:txBody>
          <a:bodyPr wrap="square" rtlCol="0">
            <a:spAutoFit/>
          </a:bodyPr>
          <a:lstStyle/>
          <a:p>
            <a:r>
              <a:rPr kumimoji="1" lang="en-US" altLang="ja-JP" sz="1600" dirty="0"/>
              <a:t>iMac</a:t>
            </a:r>
            <a:r>
              <a:rPr kumimoji="1" lang="ja-JP" altLang="en-US" sz="1600" dirty="0"/>
              <a:t>：</a:t>
            </a:r>
            <a:br>
              <a:rPr kumimoji="1" lang="en-US" altLang="ja-JP" sz="1600" dirty="0"/>
            </a:br>
            <a:r>
              <a:rPr kumimoji="1" lang="en-US" altLang="ja-JP" sz="1600" dirty="0"/>
              <a:t>2.8 GHz Intel Core i7</a:t>
            </a:r>
            <a:endParaRPr kumimoji="1" lang="ja-JP" altLang="en-US" sz="1600" dirty="0"/>
          </a:p>
        </p:txBody>
      </p:sp>
      <p:sp>
        <p:nvSpPr>
          <p:cNvPr id="11" name="テキスト ボックス 10"/>
          <p:cNvSpPr txBox="1"/>
          <p:nvPr/>
        </p:nvSpPr>
        <p:spPr>
          <a:xfrm>
            <a:off x="457200" y="678822"/>
            <a:ext cx="5482962" cy="461665"/>
          </a:xfrm>
          <a:prstGeom prst="rect">
            <a:avLst/>
          </a:prstGeom>
          <a:noFill/>
        </p:spPr>
        <p:txBody>
          <a:bodyPr wrap="square" rtlCol="0">
            <a:spAutoFit/>
          </a:bodyPr>
          <a:lstStyle/>
          <a:p>
            <a:r>
              <a:rPr lang="en-US" altLang="ja-JP" sz="2400" dirty="0"/>
              <a:t>examples/melt</a:t>
            </a:r>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62</a:t>
            </a:fld>
            <a:endParaRPr kumimoji="1" lang="ja-JP" altLang="en-US"/>
          </a:p>
        </p:txBody>
      </p:sp>
    </p:spTree>
    <p:extLst>
      <p:ext uri="{BB962C8B-B14F-4D97-AF65-F5344CB8AC3E}">
        <p14:creationId xmlns:p14="http://schemas.microsoft.com/office/powerpoint/2010/main" val="1935344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851640"/>
          </a:xfrm>
        </p:spPr>
        <p:txBody>
          <a:bodyPr/>
          <a:lstStyle/>
          <a:p>
            <a:r>
              <a:rPr lang="ja-JP" altLang="en-US" dirty="0"/>
              <a:t>サイズを大きくした計算（５）</a:t>
            </a:r>
            <a:endParaRPr kumimoji="1" lang="ja-JP" altLang="en-US" dirty="0"/>
          </a:p>
        </p:txBody>
      </p:sp>
      <p:sp>
        <p:nvSpPr>
          <p:cNvPr id="11" name="テキスト ボックス 10"/>
          <p:cNvSpPr txBox="1"/>
          <p:nvPr/>
        </p:nvSpPr>
        <p:spPr>
          <a:xfrm>
            <a:off x="457200" y="678822"/>
            <a:ext cx="5482962" cy="769441"/>
          </a:xfrm>
          <a:prstGeom prst="rect">
            <a:avLst/>
          </a:prstGeom>
          <a:noFill/>
        </p:spPr>
        <p:txBody>
          <a:bodyPr wrap="square" rtlCol="0">
            <a:spAutoFit/>
          </a:bodyPr>
          <a:lstStyle/>
          <a:p>
            <a:r>
              <a:rPr lang="en-US" altLang="ja-JP" sz="2400" dirty="0"/>
              <a:t>examples/melt</a:t>
            </a:r>
          </a:p>
          <a:p>
            <a:r>
              <a:rPr lang="ja-JP" altLang="en-US" sz="2000" dirty="0"/>
              <a:t>フラット</a:t>
            </a:r>
            <a:r>
              <a:rPr lang="en-US" altLang="ja-JP" sz="2000" dirty="0"/>
              <a:t>MPI</a:t>
            </a:r>
            <a:r>
              <a:rPr lang="ja-JP" altLang="en-US" sz="2000" dirty="0"/>
              <a:t>（</a:t>
            </a:r>
            <a:r>
              <a:rPr lang="ja-JP" altLang="is-IS" sz="2000" dirty="0"/>
              <a:t>原子数</a:t>
            </a:r>
            <a:r>
              <a:rPr lang="ja-JP" altLang="en-US" sz="2000" dirty="0"/>
              <a:t>：</a:t>
            </a:r>
            <a:r>
              <a:rPr lang="is-IS" altLang="ja-JP" sz="2000" dirty="0"/>
              <a:t>4</a:t>
            </a:r>
            <a:r>
              <a:rPr lang="en-US" altLang="ja-JP" sz="2000" dirty="0"/>
              <a:t>,</a:t>
            </a:r>
            <a:r>
              <a:rPr lang="is-IS" altLang="ja-JP" sz="2000" dirty="0"/>
              <a:t>000</a:t>
            </a:r>
            <a:r>
              <a:rPr lang="ja-JP" altLang="en-US" sz="2000" dirty="0"/>
              <a:t>、</a:t>
            </a:r>
            <a:r>
              <a:rPr lang="is-IS" altLang="ja-JP" sz="2000" dirty="0"/>
              <a:t>256</a:t>
            </a:r>
            <a:r>
              <a:rPr lang="en-US" altLang="ja-JP" sz="2000" dirty="0"/>
              <a:t>,</a:t>
            </a:r>
            <a:r>
              <a:rPr lang="is-IS" altLang="ja-JP" sz="2000" dirty="0"/>
              <a:t>000</a:t>
            </a:r>
            <a:r>
              <a:rPr lang="ja-JP" altLang="en-US" sz="2000" dirty="0"/>
              <a:t>、</a:t>
            </a:r>
            <a:r>
              <a:rPr lang="is-IS" altLang="ja-JP" sz="2000" dirty="0"/>
              <a:t>2</a:t>
            </a:r>
            <a:r>
              <a:rPr lang="en-US" altLang="ja-JP" sz="2000" dirty="0"/>
              <a:t>,</a:t>
            </a:r>
            <a:r>
              <a:rPr lang="is-IS" altLang="ja-JP" sz="2000" dirty="0"/>
              <a:t>048</a:t>
            </a:r>
            <a:r>
              <a:rPr lang="en-US" altLang="ja-JP" sz="2000" dirty="0"/>
              <a:t>,</a:t>
            </a:r>
            <a:r>
              <a:rPr lang="is-IS" altLang="ja-JP" sz="2000" dirty="0"/>
              <a:t>000</a:t>
            </a:r>
            <a:r>
              <a:rPr lang="ja-JP" altLang="en-US" sz="2000" dirty="0"/>
              <a:t>）</a:t>
            </a:r>
            <a:endParaRPr lang="en-US" altLang="ja-JP" sz="2000" dirty="0"/>
          </a:p>
        </p:txBody>
      </p:sp>
      <p:pic>
        <p:nvPicPr>
          <p:cNvPr id="12" name="図 11" descr="melt_atom4000step10000_node1_elapsed.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79" y="1557164"/>
            <a:ext cx="4343400" cy="3040380"/>
          </a:xfrm>
          <a:prstGeom prst="rect">
            <a:avLst/>
          </a:prstGeom>
        </p:spPr>
      </p:pic>
      <p:sp>
        <p:nvSpPr>
          <p:cNvPr id="13" name="テキスト ボックス 12"/>
          <p:cNvSpPr txBox="1"/>
          <p:nvPr/>
        </p:nvSpPr>
        <p:spPr>
          <a:xfrm>
            <a:off x="457200" y="4797667"/>
            <a:ext cx="4157334" cy="1015663"/>
          </a:xfrm>
          <a:prstGeom prst="rect">
            <a:avLst/>
          </a:prstGeom>
          <a:noFill/>
          <a:ln w="15875">
            <a:solidFill>
              <a:schemeClr val="tx1"/>
            </a:solidFill>
          </a:ln>
        </p:spPr>
        <p:txBody>
          <a:bodyPr wrap="square" rtlCol="0">
            <a:spAutoFit/>
          </a:bodyPr>
          <a:lstStyle/>
          <a:p>
            <a:r>
              <a:rPr kumimoji="1" lang="en-US" altLang="ja-JP" sz="2000" dirty="0"/>
              <a:t>4,000</a:t>
            </a:r>
            <a:r>
              <a:rPr kumimoji="1" lang="ja-JP" altLang="en-US" sz="2000" dirty="0"/>
              <a:t>原子：</a:t>
            </a:r>
            <a:r>
              <a:rPr kumimoji="1" lang="en-US" altLang="ja-JP" sz="2000" dirty="0"/>
              <a:t>〜</a:t>
            </a:r>
            <a:r>
              <a:rPr kumimoji="1" lang="ja-JP" altLang="en-US" sz="2000" dirty="0"/>
              <a:t>１６プロセス</a:t>
            </a:r>
            <a:endParaRPr kumimoji="1" lang="en-US" altLang="ja-JP" sz="2000" dirty="0"/>
          </a:p>
          <a:p>
            <a:r>
              <a:rPr lang="en-US" altLang="ja-JP" sz="2000" dirty="0"/>
              <a:t>256,000</a:t>
            </a:r>
            <a:r>
              <a:rPr lang="ja-JP" altLang="en-US" sz="2000" dirty="0"/>
              <a:t>原子：</a:t>
            </a:r>
            <a:r>
              <a:rPr lang="en-US" altLang="ja-JP" sz="2000" dirty="0"/>
              <a:t>〜</a:t>
            </a:r>
            <a:r>
              <a:rPr lang="ja-JP" altLang="en-US" sz="2000" dirty="0"/>
              <a:t>６００プロセス</a:t>
            </a:r>
            <a:endParaRPr lang="en-US" altLang="ja-JP" sz="2000" dirty="0"/>
          </a:p>
          <a:p>
            <a:r>
              <a:rPr kumimoji="1" lang="en-US" altLang="ja-JP" sz="2000" dirty="0"/>
              <a:t>2,048,000</a:t>
            </a:r>
            <a:r>
              <a:rPr kumimoji="1" lang="ja-JP" altLang="en-US" sz="2000" dirty="0"/>
              <a:t>原子：６００プロセス以上</a:t>
            </a:r>
            <a:endParaRPr kumimoji="1" lang="en-US" altLang="ja-JP" sz="2000" dirty="0"/>
          </a:p>
        </p:txBody>
      </p:sp>
      <p:sp>
        <p:nvSpPr>
          <p:cNvPr id="14" name="テキスト ボックス 13"/>
          <p:cNvSpPr txBox="1"/>
          <p:nvPr/>
        </p:nvSpPr>
        <p:spPr>
          <a:xfrm>
            <a:off x="1329928" y="6130686"/>
            <a:ext cx="4492521" cy="461665"/>
          </a:xfrm>
          <a:prstGeom prst="rect">
            <a:avLst/>
          </a:prstGeom>
          <a:noFill/>
          <a:ln w="19050">
            <a:solidFill>
              <a:schemeClr val="tx2"/>
            </a:solidFill>
          </a:ln>
        </p:spPr>
        <p:txBody>
          <a:bodyPr wrap="square" rtlCol="0">
            <a:spAutoFit/>
          </a:bodyPr>
          <a:lstStyle/>
          <a:p>
            <a:r>
              <a:rPr kumimoji="1" lang="ja-JP" altLang="en-US" sz="2400" dirty="0"/>
              <a:t>性能測定は</a:t>
            </a:r>
            <a:r>
              <a:rPr kumimoji="1" lang="en-US" altLang="ja-JP" sz="2400" dirty="0"/>
              <a:t>RIST</a:t>
            </a:r>
            <a:r>
              <a:rPr kumimoji="1" lang="ja-JP" altLang="en-US" sz="2400" dirty="0"/>
              <a:t>の高度化支援へ</a:t>
            </a:r>
          </a:p>
        </p:txBody>
      </p:sp>
      <p:sp>
        <p:nvSpPr>
          <p:cNvPr id="15" name="右矢印 14"/>
          <p:cNvSpPr/>
          <p:nvPr/>
        </p:nvSpPr>
        <p:spPr>
          <a:xfrm>
            <a:off x="457200" y="6173262"/>
            <a:ext cx="638812" cy="37651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6" name="図 15" descr="melt_step10000_elapsed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300" y="1557164"/>
            <a:ext cx="4343400" cy="3040380"/>
          </a:xfrm>
          <a:prstGeom prst="rect">
            <a:avLst/>
          </a:prstGeom>
        </p:spPr>
      </p:pic>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63</a:t>
            </a:fld>
            <a:endParaRPr kumimoji="1" lang="ja-JP" altLang="en-US"/>
          </a:p>
        </p:txBody>
      </p:sp>
    </p:spTree>
    <p:extLst>
      <p:ext uri="{BB962C8B-B14F-4D97-AF65-F5344CB8AC3E}">
        <p14:creationId xmlns:p14="http://schemas.microsoft.com/office/powerpoint/2010/main" val="3917508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1143000"/>
          </a:xfrm>
        </p:spPr>
        <p:txBody>
          <a:bodyPr>
            <a:normAutofit/>
          </a:bodyPr>
          <a:lstStyle/>
          <a:p>
            <a:r>
              <a:rPr lang="en-US" altLang="ja-JP" dirty="0"/>
              <a:t>restart</a:t>
            </a:r>
            <a:r>
              <a:rPr lang="ja-JP" altLang="en-US" dirty="0"/>
              <a:t>を行う（１）</a:t>
            </a:r>
            <a:endParaRPr kumimoji="1" lang="ja-JP" altLang="en-US" dirty="0"/>
          </a:p>
        </p:txBody>
      </p:sp>
      <p:sp>
        <p:nvSpPr>
          <p:cNvPr id="3" name="コンテンツ プレースホルダー 2"/>
          <p:cNvSpPr>
            <a:spLocks noGrp="1"/>
          </p:cNvSpPr>
          <p:nvPr>
            <p:ph idx="1"/>
          </p:nvPr>
        </p:nvSpPr>
        <p:spPr>
          <a:xfrm>
            <a:off x="160581" y="965657"/>
            <a:ext cx="8861158" cy="5892343"/>
          </a:xfrm>
        </p:spPr>
        <p:txBody>
          <a:bodyPr>
            <a:normAutofit/>
          </a:bodyPr>
          <a:lstStyle/>
          <a:p>
            <a:pPr marL="0" indent="0">
              <a:buNone/>
            </a:pPr>
            <a:r>
              <a:rPr lang="ja-JP" altLang="en-US" sz="2400" dirty="0"/>
              <a:t>コマンドの紹介</a:t>
            </a:r>
            <a:endParaRPr lang="en-US" altLang="ja-JP" sz="2400" dirty="0"/>
          </a:p>
          <a:p>
            <a:r>
              <a:rPr lang="en-US" altLang="ja-JP" sz="2400" dirty="0" err="1"/>
              <a:t>write_restart</a:t>
            </a:r>
            <a:r>
              <a:rPr lang="en-US" altLang="ja-JP" sz="2400" dirty="0"/>
              <a:t>/restart: </a:t>
            </a:r>
            <a:r>
              <a:rPr lang="ja-JP" altLang="en-US" sz="2400" dirty="0"/>
              <a:t>計算途中ファイル出力する。</a:t>
            </a:r>
            <a:endParaRPr lang="en-US" altLang="ja-JP" sz="2400" dirty="0"/>
          </a:p>
          <a:p>
            <a:r>
              <a:rPr lang="en-US" altLang="ja-JP" sz="2400" dirty="0" err="1"/>
              <a:t>read_restart</a:t>
            </a:r>
            <a:r>
              <a:rPr lang="en-US" altLang="ja-JP" sz="2400" dirty="0"/>
              <a:t>: </a:t>
            </a:r>
            <a:r>
              <a:rPr lang="ja-JP" altLang="en-US" sz="2400" dirty="0"/>
              <a:t>計算を再開する。</a:t>
            </a:r>
            <a:endParaRPr lang="en-US" altLang="ja-JP" sz="2400" dirty="0"/>
          </a:p>
          <a:p>
            <a:r>
              <a:rPr lang="en-US" altLang="ja-JP" sz="2400" dirty="0"/>
              <a:t>clear: </a:t>
            </a:r>
            <a:r>
              <a:rPr lang="ja-JP" altLang="en-US" sz="2400" dirty="0"/>
              <a:t>リセット</a:t>
            </a:r>
            <a:br>
              <a:rPr lang="en-US" altLang="ja-JP" sz="2400" dirty="0"/>
            </a:br>
            <a:r>
              <a:rPr lang="ja-JP" altLang="en-US" sz="2000" dirty="0"/>
              <a:t>このコマンドを使用すると、</a:t>
            </a:r>
            <a:r>
              <a:rPr lang="en-US" altLang="ja-JP" sz="2000" dirty="0"/>
              <a:t>1</a:t>
            </a:r>
            <a:r>
              <a:rPr lang="ja-JP" altLang="en-US" sz="2000" dirty="0"/>
              <a:t>つの入力ファイルで複数のジョブを順番に実行できる。</a:t>
            </a:r>
            <a:br>
              <a:rPr lang="en-US" altLang="ja-JP" sz="2000" dirty="0"/>
            </a:br>
            <a:r>
              <a:rPr lang="ja-JP" altLang="en-US" sz="2000" dirty="0"/>
              <a:t>（例）</a:t>
            </a:r>
            <a:br>
              <a:rPr lang="en-US" altLang="ja-JP" sz="2000" dirty="0"/>
            </a:br>
            <a:r>
              <a:rPr lang="en-US" altLang="ja-JP" sz="2000" dirty="0"/>
              <a:t>(commands for 1st simulation)</a:t>
            </a:r>
            <a:br>
              <a:rPr lang="en-US" altLang="ja-JP" sz="2000" dirty="0"/>
            </a:br>
            <a:r>
              <a:rPr lang="en-US" altLang="ja-JP" sz="2000" dirty="0"/>
              <a:t>clear</a:t>
            </a:r>
            <a:br>
              <a:rPr lang="en-US" altLang="ja-JP" sz="2000" dirty="0"/>
            </a:br>
            <a:r>
              <a:rPr lang="en-US" altLang="ja-JP" sz="2000" dirty="0"/>
              <a:t>(commands for 2nd simulation)</a:t>
            </a:r>
          </a:p>
          <a:p>
            <a:r>
              <a:rPr lang="ja-JP" altLang="ja-JP" sz="2400" dirty="0"/>
              <a:t>l</a:t>
            </a:r>
            <a:r>
              <a:rPr lang="en-US" altLang="ja-JP" sz="2400" dirty="0" err="1"/>
              <a:t>og</a:t>
            </a:r>
            <a:r>
              <a:rPr lang="en-US" altLang="ja-JP" sz="2400" dirty="0"/>
              <a:t>: </a:t>
            </a:r>
            <a:r>
              <a:rPr lang="en-US" altLang="en-US" sz="2400" dirty="0"/>
              <a:t>LAMMPS</a:t>
            </a:r>
            <a:r>
              <a:rPr lang="ja-JP" altLang="en-US" sz="2400" dirty="0"/>
              <a:t>のログファイル（</a:t>
            </a:r>
            <a:r>
              <a:rPr lang="en-US" altLang="ja-JP" sz="2400" dirty="0" err="1"/>
              <a:t>log.lammps</a:t>
            </a:r>
            <a:r>
              <a:rPr lang="ja-JP" altLang="en-US" sz="2400" dirty="0"/>
              <a:t>）をクローズして、指定されたログファイルにログを取る。</a:t>
            </a:r>
            <a:endParaRPr lang="en-US" altLang="ja-JP" sz="2400" dirty="0"/>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64</a:t>
            </a:fld>
            <a:endParaRPr kumimoji="1" lang="ja-JP" altLang="en-US"/>
          </a:p>
        </p:txBody>
      </p:sp>
    </p:spTree>
    <p:extLst>
      <p:ext uri="{BB962C8B-B14F-4D97-AF65-F5344CB8AC3E}">
        <p14:creationId xmlns:p14="http://schemas.microsoft.com/office/powerpoint/2010/main" val="2189510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1143000"/>
          </a:xfrm>
        </p:spPr>
        <p:txBody>
          <a:bodyPr>
            <a:normAutofit/>
          </a:bodyPr>
          <a:lstStyle/>
          <a:p>
            <a:r>
              <a:rPr lang="en-US" altLang="ja-JP" dirty="0"/>
              <a:t>restart</a:t>
            </a:r>
            <a:r>
              <a:rPr lang="ja-JP" altLang="en-US" dirty="0"/>
              <a:t>を行う（２）</a:t>
            </a:r>
            <a:endParaRPr kumimoji="1" lang="ja-JP" altLang="en-US" dirty="0"/>
          </a:p>
        </p:txBody>
      </p:sp>
      <p:sp>
        <p:nvSpPr>
          <p:cNvPr id="3" name="コンテンツ プレースホルダー 2"/>
          <p:cNvSpPr>
            <a:spLocks noGrp="1"/>
          </p:cNvSpPr>
          <p:nvPr>
            <p:ph idx="1"/>
          </p:nvPr>
        </p:nvSpPr>
        <p:spPr>
          <a:xfrm>
            <a:off x="160581" y="965657"/>
            <a:ext cx="8861158" cy="5892343"/>
          </a:xfrm>
        </p:spPr>
        <p:txBody>
          <a:bodyPr>
            <a:normAutofit/>
          </a:bodyPr>
          <a:lstStyle/>
          <a:p>
            <a:r>
              <a:rPr lang="en-US" altLang="ja-JP" sz="2400" dirty="0">
                <a:solidFill>
                  <a:srgbClr val="000000"/>
                </a:solidFill>
              </a:rPr>
              <a:t>examples </a:t>
            </a:r>
            <a:r>
              <a:rPr lang="ja-JP" altLang="en-US" sz="2400" dirty="0">
                <a:solidFill>
                  <a:srgbClr val="000000"/>
                </a:solidFill>
              </a:rPr>
              <a:t>の</a:t>
            </a:r>
            <a:r>
              <a:rPr lang="en-US" altLang="ja-JP" sz="2400" dirty="0">
                <a:solidFill>
                  <a:srgbClr val="000000"/>
                </a:solidFill>
              </a:rPr>
              <a:t> </a:t>
            </a:r>
            <a:r>
              <a:rPr lang="en-US" altLang="ja-JP" sz="2400" dirty="0" err="1">
                <a:solidFill>
                  <a:srgbClr val="000000"/>
                </a:solidFill>
              </a:rPr>
              <a:t>hugoniostat</a:t>
            </a:r>
            <a:r>
              <a:rPr lang="en-US" altLang="ja-JP" sz="2400" dirty="0">
                <a:solidFill>
                  <a:srgbClr val="000000"/>
                </a:solidFill>
              </a:rPr>
              <a:t> </a:t>
            </a:r>
            <a:r>
              <a:rPr lang="ja-JP" altLang="en-US" sz="2400" dirty="0">
                <a:solidFill>
                  <a:srgbClr val="000000"/>
                </a:solidFill>
              </a:rPr>
              <a:t>を実行する</a:t>
            </a:r>
            <a:br>
              <a:rPr lang="en-US" altLang="ja-JP" sz="2400" dirty="0"/>
            </a:br>
            <a:r>
              <a:rPr lang="en-US" altLang="ja-JP" sz="2000" dirty="0" err="1"/>
              <a:t>exmaple</a:t>
            </a:r>
            <a:r>
              <a:rPr lang="ja-JP" altLang="en-US" sz="2000" dirty="0"/>
              <a:t>ファイルのコピー（</a:t>
            </a:r>
            <a:r>
              <a:rPr lang="en-US" altLang="ja-JP" sz="2000" dirty="0" err="1"/>
              <a:t>hugoniostat</a:t>
            </a:r>
            <a:r>
              <a:rPr lang="ja-JP" altLang="en-US" sz="2000" dirty="0"/>
              <a:t>）</a:t>
            </a:r>
            <a:br>
              <a:rPr lang="en-US" altLang="ja-JP" sz="2000" dirty="0"/>
            </a:br>
            <a:r>
              <a:rPr lang="en-US" altLang="ja-JP" sz="2000" dirty="0"/>
              <a:t>$ </a:t>
            </a:r>
            <a:r>
              <a:rPr lang="en-US" altLang="ja-JP" sz="2000" dirty="0" err="1"/>
              <a:t>cp</a:t>
            </a:r>
            <a:r>
              <a:rPr lang="en-US" altLang="ja-JP" sz="2000" dirty="0"/>
              <a:t> -r /</a:t>
            </a:r>
            <a:r>
              <a:rPr lang="en-US" altLang="ja-JP" sz="2000" dirty="0" err="1"/>
              <a:t>usr</a:t>
            </a:r>
            <a:r>
              <a:rPr lang="en-US" altLang="ja-JP" sz="2000" dirty="0"/>
              <a:t>/share/</a:t>
            </a:r>
            <a:r>
              <a:rPr lang="en-US" altLang="ja-JP" sz="2000" dirty="0" err="1"/>
              <a:t>lammps</a:t>
            </a:r>
            <a:r>
              <a:rPr lang="en-US" altLang="ja-JP" sz="2000" dirty="0"/>
              <a:t>/examples/</a:t>
            </a:r>
            <a:r>
              <a:rPr lang="en-US" altLang="ja-JP" sz="2000" dirty="0" err="1"/>
              <a:t>hugoniostat</a:t>
            </a:r>
            <a:r>
              <a:rPr lang="en-US" altLang="ja-JP" sz="2000" dirty="0"/>
              <a:t> ./</a:t>
            </a:r>
            <a:br>
              <a:rPr lang="en-US" altLang="ja-JP" sz="2000" dirty="0"/>
            </a:br>
            <a:br>
              <a:rPr lang="en-US" altLang="ja-JP" sz="2000" dirty="0"/>
            </a:br>
            <a:r>
              <a:rPr lang="ja-JP" altLang="en-US" sz="2000" dirty="0"/>
              <a:t>（注）</a:t>
            </a:r>
            <a:r>
              <a:rPr lang="en-US" altLang="ja-JP" sz="2000" dirty="0" err="1"/>
              <a:t>in.hugoniostat</a:t>
            </a:r>
            <a:r>
              <a:rPr lang="ja-JP" altLang="en-US" sz="2000" dirty="0"/>
              <a:t>の実行には、</a:t>
            </a:r>
            <a:r>
              <a:rPr lang="en-US" altLang="ja-JP" sz="2000" dirty="0"/>
              <a:t>SHOCK</a:t>
            </a:r>
            <a:r>
              <a:rPr lang="ja-JP" altLang="en-US" sz="2000" dirty="0"/>
              <a:t>パッケージが必要。</a:t>
            </a:r>
            <a:br>
              <a:rPr lang="en-US" altLang="ja-JP" sz="2000" dirty="0"/>
            </a:br>
            <a:r>
              <a:rPr lang="en-US" altLang="ja-JP" sz="2000" dirty="0"/>
              <a:t>SHOCK</a:t>
            </a:r>
            <a:r>
              <a:rPr lang="ja-JP" altLang="en-US" sz="2000" dirty="0"/>
              <a:t>パッケージがないと、</a:t>
            </a:r>
            <a:br>
              <a:rPr lang="en-US" altLang="ja-JP" sz="2000" dirty="0"/>
            </a:br>
            <a:r>
              <a:rPr lang="en-US" altLang="ja-JP" sz="2000" dirty="0">
                <a:solidFill>
                  <a:schemeClr val="tx1">
                    <a:lumMod val="50000"/>
                    <a:lumOff val="50000"/>
                  </a:schemeClr>
                </a:solidFill>
              </a:rPr>
              <a:t>ERROR: Unknown fix style </a:t>
            </a:r>
            <a:r>
              <a:rPr lang="en-US" altLang="ja-JP" sz="2000" dirty="0" err="1">
                <a:solidFill>
                  <a:schemeClr val="tx1">
                    <a:lumMod val="50000"/>
                    <a:lumOff val="50000"/>
                  </a:schemeClr>
                </a:solidFill>
              </a:rPr>
              <a:t>nphug</a:t>
            </a:r>
            <a:r>
              <a:rPr lang="en-US" altLang="ja-JP" sz="2000" dirty="0">
                <a:solidFill>
                  <a:schemeClr val="tx1">
                    <a:lumMod val="50000"/>
                    <a:lumOff val="50000"/>
                  </a:schemeClr>
                </a:solidFill>
              </a:rPr>
              <a:t> (../modify.cpp:854)</a:t>
            </a:r>
            <a:br>
              <a:rPr lang="en-US" altLang="ja-JP" sz="2000" dirty="0">
                <a:solidFill>
                  <a:schemeClr val="tx1">
                    <a:lumMod val="50000"/>
                    <a:lumOff val="50000"/>
                  </a:schemeClr>
                </a:solidFill>
              </a:rPr>
            </a:br>
            <a:r>
              <a:rPr lang="en-US" altLang="ja-JP" sz="2000" dirty="0">
                <a:solidFill>
                  <a:schemeClr val="tx1">
                    <a:lumMod val="50000"/>
                    <a:lumOff val="50000"/>
                  </a:schemeClr>
                </a:solidFill>
              </a:rPr>
              <a:t>Last command: fix </a:t>
            </a:r>
            <a:r>
              <a:rPr lang="en-US" altLang="ja-JP" sz="2000" dirty="0" err="1">
                <a:solidFill>
                  <a:schemeClr val="tx1">
                    <a:lumMod val="50000"/>
                    <a:lumOff val="50000"/>
                  </a:schemeClr>
                </a:solidFill>
              </a:rPr>
              <a:t>myhug</a:t>
            </a:r>
            <a:r>
              <a:rPr lang="en-US" altLang="ja-JP" sz="2000" dirty="0">
                <a:solidFill>
                  <a:schemeClr val="tx1">
                    <a:lumMod val="50000"/>
                    <a:lumOff val="50000"/>
                  </a:schemeClr>
                </a:solidFill>
              </a:rPr>
              <a:t> all </a:t>
            </a:r>
            <a:r>
              <a:rPr lang="en-US" altLang="ja-JP" sz="2000" dirty="0" err="1">
                <a:solidFill>
                  <a:schemeClr val="tx1">
                    <a:lumMod val="50000"/>
                    <a:lumOff val="50000"/>
                  </a:schemeClr>
                </a:solidFill>
              </a:rPr>
              <a:t>nphug</a:t>
            </a:r>
            <a:r>
              <a:rPr lang="en-US" altLang="ja-JP" sz="2000" dirty="0">
                <a:solidFill>
                  <a:schemeClr val="tx1">
                    <a:lumMod val="50000"/>
                    <a:lumOff val="50000"/>
                  </a:schemeClr>
                </a:solidFill>
              </a:rPr>
              <a:t> temp 1.0 1.0 10.0 z 40.0 40.0 70.0 drag 0.0 </a:t>
            </a:r>
            <a:r>
              <a:rPr lang="en-US" altLang="ja-JP" sz="2000" dirty="0" err="1">
                <a:solidFill>
                  <a:schemeClr val="tx1">
                    <a:lumMod val="50000"/>
                    <a:lumOff val="50000"/>
                  </a:schemeClr>
                </a:solidFill>
              </a:rPr>
              <a:t>tchain</a:t>
            </a:r>
            <a:r>
              <a:rPr lang="en-US" altLang="ja-JP" sz="2000" dirty="0">
                <a:solidFill>
                  <a:schemeClr val="tx1">
                    <a:lumMod val="50000"/>
                    <a:lumOff val="50000"/>
                  </a:schemeClr>
                </a:solidFill>
              </a:rPr>
              <a:t> 1 </a:t>
            </a:r>
            <a:r>
              <a:rPr lang="en-US" altLang="ja-JP" sz="2000" dirty="0" err="1">
                <a:solidFill>
                  <a:schemeClr val="tx1">
                    <a:lumMod val="50000"/>
                    <a:lumOff val="50000"/>
                  </a:schemeClr>
                </a:solidFill>
              </a:rPr>
              <a:t>pchain</a:t>
            </a:r>
            <a:r>
              <a:rPr lang="en-US" altLang="ja-JP" sz="2000" dirty="0">
                <a:solidFill>
                  <a:schemeClr val="tx1">
                    <a:lumMod val="50000"/>
                    <a:lumOff val="50000"/>
                  </a:schemeClr>
                </a:solidFill>
              </a:rPr>
              <a:t> 0</a:t>
            </a:r>
            <a:br>
              <a:rPr lang="en-US" altLang="ja-JP" sz="2000" dirty="0">
                <a:solidFill>
                  <a:schemeClr val="tx1">
                    <a:lumMod val="50000"/>
                    <a:lumOff val="50000"/>
                  </a:schemeClr>
                </a:solidFill>
              </a:rPr>
            </a:br>
            <a:r>
              <a:rPr lang="ja-JP" altLang="en-US" sz="2000" dirty="0"/>
              <a:t>のエラーが出る。</a:t>
            </a:r>
            <a:br>
              <a:rPr lang="en-US" altLang="ja-JP" sz="2000" dirty="0"/>
            </a:br>
            <a:endParaRPr lang="en-US" altLang="ja-JP" sz="2400" dirty="0"/>
          </a:p>
          <a:p>
            <a:r>
              <a:rPr lang="en-US" altLang="ja-JP" sz="2400" dirty="0" err="1"/>
              <a:t>hugoniostat</a:t>
            </a:r>
            <a:r>
              <a:rPr lang="ja-JP" altLang="en-US" sz="2400" dirty="0"/>
              <a:t>ディレクトリの中を確認する</a:t>
            </a:r>
            <a:br>
              <a:rPr lang="en-US" altLang="ja-JP" sz="2400" dirty="0"/>
            </a:br>
            <a:r>
              <a:rPr lang="en-US" altLang="ja-JP" sz="2000" dirty="0"/>
              <a:t>$ ls</a:t>
            </a:r>
            <a:br>
              <a:rPr lang="en-US" altLang="ja-JP" sz="2000" dirty="0"/>
            </a:br>
            <a:r>
              <a:rPr lang="en-US" altLang="ja-JP" sz="2000" dirty="0" err="1">
                <a:solidFill>
                  <a:schemeClr val="tx1">
                    <a:lumMod val="50000"/>
                    <a:lumOff val="50000"/>
                  </a:schemeClr>
                </a:solidFill>
              </a:rPr>
              <a:t>in.hugoniostat</a:t>
            </a:r>
            <a:r>
              <a:rPr lang="en-US" altLang="ja-JP" sz="2000" dirty="0">
                <a:solidFill>
                  <a:schemeClr val="tx1">
                    <a:lumMod val="50000"/>
                    <a:lumOff val="50000"/>
                  </a:schemeClr>
                </a:solidFill>
              </a:rPr>
              <a:t>                 log.5Oct16.hugoniostat.g++.1</a:t>
            </a:r>
            <a:br>
              <a:rPr lang="en-US" altLang="ja-JP" sz="2000" dirty="0">
                <a:solidFill>
                  <a:schemeClr val="tx1">
                    <a:lumMod val="50000"/>
                    <a:lumOff val="50000"/>
                  </a:schemeClr>
                </a:solidFill>
              </a:rPr>
            </a:br>
            <a:r>
              <a:rPr lang="en-US" altLang="ja-JP" sz="2000" dirty="0">
                <a:solidFill>
                  <a:schemeClr val="tx1">
                    <a:lumMod val="50000"/>
                    <a:lumOff val="50000"/>
                  </a:schemeClr>
                </a:solidFill>
              </a:rPr>
              <a:t>log.27Nov18.hugoniostat.g++.1  log.5Oct16.hugoniostat.g++.4</a:t>
            </a:r>
            <a:br>
              <a:rPr lang="en-US" altLang="ja-JP" sz="2000" dirty="0">
                <a:solidFill>
                  <a:schemeClr val="tx1">
                    <a:lumMod val="50000"/>
                    <a:lumOff val="50000"/>
                  </a:schemeClr>
                </a:solidFill>
              </a:rPr>
            </a:br>
            <a:r>
              <a:rPr lang="en-US" altLang="ja-JP" sz="2000" dirty="0">
                <a:solidFill>
                  <a:schemeClr val="tx1">
                    <a:lumMod val="50000"/>
                    <a:lumOff val="50000"/>
                  </a:schemeClr>
                </a:solidFill>
              </a:rPr>
              <a:t>log.27Nov18.hugoniostat.g++.4</a:t>
            </a:r>
            <a:br>
              <a:rPr lang="en-US" altLang="ja-JP" sz="2000" dirty="0">
                <a:solidFill>
                  <a:schemeClr val="tx1">
                    <a:lumMod val="50000"/>
                    <a:lumOff val="50000"/>
                  </a:schemeClr>
                </a:solidFill>
              </a:rPr>
            </a:br>
            <a:endParaRPr lang="en-US" altLang="ja-JP" sz="2000" dirty="0">
              <a:solidFill>
                <a:srgbClr val="0000FF"/>
              </a:solidFill>
            </a:endParaRP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65</a:t>
            </a:fld>
            <a:endParaRPr kumimoji="1" lang="ja-JP" altLang="en-US"/>
          </a:p>
        </p:txBody>
      </p:sp>
    </p:spTree>
    <p:extLst>
      <p:ext uri="{BB962C8B-B14F-4D97-AF65-F5344CB8AC3E}">
        <p14:creationId xmlns:p14="http://schemas.microsoft.com/office/powerpoint/2010/main" val="29492592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681103"/>
          </a:xfrm>
        </p:spPr>
        <p:txBody>
          <a:bodyPr>
            <a:normAutofit fontScale="90000"/>
          </a:bodyPr>
          <a:lstStyle/>
          <a:p>
            <a:r>
              <a:rPr lang="en-US" altLang="ja-JP" dirty="0"/>
              <a:t>restart</a:t>
            </a:r>
            <a:r>
              <a:rPr lang="ja-JP" altLang="en-US" dirty="0"/>
              <a:t>を行う（３）</a:t>
            </a:r>
            <a:endParaRPr kumimoji="1" lang="ja-JP" altLang="en-US" dirty="0"/>
          </a:p>
        </p:txBody>
      </p:sp>
      <p:sp>
        <p:nvSpPr>
          <p:cNvPr id="7" name="テキスト ボックス 6"/>
          <p:cNvSpPr txBox="1"/>
          <p:nvPr/>
        </p:nvSpPr>
        <p:spPr>
          <a:xfrm>
            <a:off x="457201" y="611945"/>
            <a:ext cx="3277540" cy="369332"/>
          </a:xfrm>
          <a:prstGeom prst="rect">
            <a:avLst/>
          </a:prstGeom>
          <a:noFill/>
        </p:spPr>
        <p:txBody>
          <a:bodyPr wrap="square" rtlCol="0">
            <a:spAutoFit/>
          </a:bodyPr>
          <a:lstStyle/>
          <a:p>
            <a:r>
              <a:rPr lang="en-US" altLang="ja-JP" dirty="0"/>
              <a:t>in. </a:t>
            </a:r>
            <a:r>
              <a:rPr lang="en-US" altLang="ja-JP" dirty="0" err="1"/>
              <a:t>hugoniostat</a:t>
            </a:r>
            <a:r>
              <a:rPr lang="ja-JP" altLang="en-US" dirty="0"/>
              <a:t>（入力ファイル）</a:t>
            </a:r>
            <a:endParaRPr kumimoji="1" lang="en-US" altLang="ja-JP" dirty="0"/>
          </a:p>
        </p:txBody>
      </p:sp>
      <p:sp>
        <p:nvSpPr>
          <p:cNvPr id="9" name="テキスト ボックス 8"/>
          <p:cNvSpPr txBox="1"/>
          <p:nvPr/>
        </p:nvSpPr>
        <p:spPr>
          <a:xfrm>
            <a:off x="225779" y="1038567"/>
            <a:ext cx="8683036" cy="5262979"/>
          </a:xfrm>
          <a:prstGeom prst="rect">
            <a:avLst/>
          </a:prstGeom>
          <a:noFill/>
          <a:ln w="19050">
            <a:solidFill>
              <a:schemeClr val="tx1"/>
            </a:solidFill>
          </a:ln>
        </p:spPr>
        <p:txBody>
          <a:bodyPr wrap="square" rtlCol="0">
            <a:spAutoFit/>
          </a:bodyPr>
          <a:lstStyle/>
          <a:p>
            <a:r>
              <a:rPr lang="de-DE" altLang="ja-JP" sz="1600" dirty="0">
                <a:latin typeface="Courier"/>
                <a:cs typeface="Courier"/>
              </a:rPr>
              <a:t># This </a:t>
            </a:r>
            <a:r>
              <a:rPr lang="de-DE" altLang="ja-JP" sz="1600" dirty="0" err="1">
                <a:latin typeface="Courier"/>
                <a:cs typeface="Courier"/>
              </a:rPr>
              <a:t>script</a:t>
            </a:r>
            <a:r>
              <a:rPr lang="de-DE" altLang="ja-JP" sz="1600" dirty="0">
                <a:latin typeface="Courier"/>
                <a:cs typeface="Courier"/>
              </a:rPr>
              <a:t> </a:t>
            </a:r>
            <a:r>
              <a:rPr lang="de-DE" altLang="ja-JP" sz="1600" dirty="0" err="1">
                <a:latin typeface="Courier"/>
                <a:cs typeface="Courier"/>
              </a:rPr>
              <a:t>reproduces</a:t>
            </a:r>
            <a:r>
              <a:rPr lang="de-DE" altLang="ja-JP" sz="1600" dirty="0">
                <a:latin typeface="Courier"/>
                <a:cs typeface="Courier"/>
              </a:rPr>
              <a:t> stress </a:t>
            </a:r>
            <a:r>
              <a:rPr lang="de-DE" altLang="ja-JP" sz="1600" dirty="0" err="1">
                <a:latin typeface="Courier"/>
                <a:cs typeface="Courier"/>
              </a:rPr>
              <a:t>trajectories</a:t>
            </a:r>
            <a:r>
              <a:rPr lang="de-DE" altLang="ja-JP" sz="1600" dirty="0">
                <a:latin typeface="Courier"/>
                <a:cs typeface="Courier"/>
              </a:rPr>
              <a:t> </a:t>
            </a:r>
            <a:r>
              <a:rPr lang="de-DE" altLang="ja-JP" sz="1600" dirty="0" err="1">
                <a:latin typeface="Courier"/>
                <a:cs typeface="Courier"/>
              </a:rPr>
              <a:t>from</a:t>
            </a:r>
            <a:r>
              <a:rPr lang="de-DE" altLang="ja-JP" sz="1600" dirty="0">
                <a:latin typeface="Courier"/>
                <a:cs typeface="Courier"/>
              </a:rPr>
              <a:t> Fig. 1 in</a:t>
            </a:r>
          </a:p>
          <a:p>
            <a:r>
              <a:rPr lang="de-DE" altLang="ja-JP" sz="1600" dirty="0">
                <a:latin typeface="Courier"/>
                <a:cs typeface="Courier"/>
              </a:rPr>
              <a:t># </a:t>
            </a:r>
            <a:r>
              <a:rPr lang="de-DE" altLang="ja-JP" sz="1600" dirty="0" err="1">
                <a:latin typeface="Courier"/>
                <a:cs typeface="Courier"/>
              </a:rPr>
              <a:t>Ravelo</a:t>
            </a:r>
            <a:r>
              <a:rPr lang="de-DE" altLang="ja-JP" sz="1600" dirty="0">
                <a:latin typeface="Courier"/>
                <a:cs typeface="Courier"/>
              </a:rPr>
              <a:t>, </a:t>
            </a:r>
            <a:r>
              <a:rPr lang="de-DE" altLang="ja-JP" sz="1600" dirty="0" err="1">
                <a:latin typeface="Courier"/>
                <a:cs typeface="Courier"/>
              </a:rPr>
              <a:t>Holian</a:t>
            </a:r>
            <a:r>
              <a:rPr lang="de-DE" altLang="ja-JP" sz="1600" dirty="0">
                <a:latin typeface="Courier"/>
                <a:cs typeface="Courier"/>
              </a:rPr>
              <a:t>, Germann, </a:t>
            </a:r>
            <a:r>
              <a:rPr lang="de-DE" altLang="ja-JP" sz="1600" dirty="0" err="1">
                <a:latin typeface="Courier"/>
                <a:cs typeface="Courier"/>
              </a:rPr>
              <a:t>and</a:t>
            </a:r>
            <a:r>
              <a:rPr lang="de-DE" altLang="ja-JP" sz="1600" dirty="0">
                <a:latin typeface="Courier"/>
                <a:cs typeface="Courier"/>
              </a:rPr>
              <a:t> </a:t>
            </a:r>
            <a:r>
              <a:rPr lang="de-DE" altLang="ja-JP" sz="1600" dirty="0" err="1">
                <a:latin typeface="Courier"/>
                <a:cs typeface="Courier"/>
              </a:rPr>
              <a:t>Lomdahl</a:t>
            </a:r>
            <a:r>
              <a:rPr lang="de-DE" altLang="ja-JP" sz="1600" dirty="0">
                <a:latin typeface="Courier"/>
                <a:cs typeface="Courier"/>
              </a:rPr>
              <a:t>, PRB 70 014103 (2004)</a:t>
            </a:r>
          </a:p>
          <a:p>
            <a:r>
              <a:rPr lang="is-IS" altLang="ja-JP" sz="1600" dirty="0">
                <a:latin typeface="Courier"/>
                <a:cs typeface="Courier"/>
              </a:rPr>
              <a:t>…</a:t>
            </a:r>
          </a:p>
          <a:p>
            <a:endParaRPr lang="de-DE" altLang="ja-JP" sz="1600" dirty="0">
              <a:latin typeface="Courier"/>
              <a:cs typeface="Courier"/>
            </a:endParaRPr>
          </a:p>
          <a:p>
            <a:r>
              <a:rPr lang="de-DE" altLang="ja-JP" sz="1600" dirty="0" err="1">
                <a:latin typeface="Courier"/>
                <a:cs typeface="Courier"/>
              </a:rPr>
              <a:t>units</a:t>
            </a:r>
            <a:r>
              <a:rPr lang="de-DE" altLang="ja-JP" sz="1600" dirty="0">
                <a:latin typeface="Courier"/>
                <a:cs typeface="Courier"/>
              </a:rPr>
              <a:t>           </a:t>
            </a:r>
            <a:r>
              <a:rPr lang="de-DE" altLang="ja-JP" sz="1600" dirty="0" err="1">
                <a:latin typeface="Courier"/>
                <a:cs typeface="Courier"/>
              </a:rPr>
              <a:t>lj</a:t>
            </a:r>
            <a:endParaRPr lang="de-DE" altLang="ja-JP" sz="1600" dirty="0">
              <a:latin typeface="Courier"/>
              <a:cs typeface="Courier"/>
            </a:endParaRPr>
          </a:p>
          <a:p>
            <a:r>
              <a:rPr lang="de-DE" altLang="ja-JP" sz="1600" dirty="0" err="1">
                <a:latin typeface="Courier"/>
                <a:cs typeface="Courier"/>
              </a:rPr>
              <a:t>boundary</a:t>
            </a:r>
            <a:r>
              <a:rPr lang="de-DE" altLang="ja-JP" sz="1600" dirty="0">
                <a:latin typeface="Courier"/>
                <a:cs typeface="Courier"/>
              </a:rPr>
              <a:t>        p p p</a:t>
            </a:r>
          </a:p>
          <a:p>
            <a:endParaRPr lang="de-DE" altLang="ja-JP" sz="1600" dirty="0">
              <a:latin typeface="Courier"/>
              <a:cs typeface="Courier"/>
            </a:endParaRPr>
          </a:p>
          <a:p>
            <a:r>
              <a:rPr lang="de-DE" altLang="ja-JP" sz="1600" dirty="0" err="1">
                <a:latin typeface="Courier"/>
                <a:cs typeface="Courier"/>
              </a:rPr>
              <a:t>atom_style</a:t>
            </a:r>
            <a:r>
              <a:rPr lang="de-DE" altLang="ja-JP" sz="1600" dirty="0">
                <a:latin typeface="Courier"/>
                <a:cs typeface="Courier"/>
              </a:rPr>
              <a:t>      </a:t>
            </a:r>
            <a:r>
              <a:rPr lang="de-DE" altLang="ja-JP" sz="1600" dirty="0" err="1">
                <a:latin typeface="Courier"/>
                <a:cs typeface="Courier"/>
              </a:rPr>
              <a:t>atomic</a:t>
            </a:r>
            <a:br>
              <a:rPr lang="de-DE" altLang="ja-JP" sz="1600" dirty="0">
                <a:latin typeface="Courier"/>
                <a:cs typeface="Courier"/>
              </a:rPr>
            </a:br>
            <a:br>
              <a:rPr lang="de-DE" altLang="ja-JP" sz="1600" dirty="0">
                <a:latin typeface="Courier"/>
                <a:cs typeface="Courier"/>
              </a:rPr>
            </a:br>
            <a:r>
              <a:rPr lang="is-IS" altLang="ja-JP" sz="1600" dirty="0">
                <a:latin typeface="Courier"/>
                <a:cs typeface="Courier"/>
              </a:rPr>
              <a:t>…</a:t>
            </a:r>
          </a:p>
          <a:p>
            <a:endParaRPr lang="is-IS" altLang="ja-JP" sz="1600" dirty="0">
              <a:latin typeface="Courier"/>
              <a:cs typeface="Courier"/>
            </a:endParaRPr>
          </a:p>
          <a:p>
            <a:r>
              <a:rPr lang="en-US" altLang="ja-JP" sz="1600" dirty="0">
                <a:latin typeface="Courier"/>
                <a:cs typeface="Courier"/>
              </a:rPr>
              <a:t># Define initial velocity</a:t>
            </a:r>
          </a:p>
          <a:p>
            <a:endParaRPr lang="en-US" altLang="ja-JP" sz="1600" dirty="0">
              <a:latin typeface="Courier"/>
              <a:cs typeface="Courier"/>
            </a:endParaRPr>
          </a:p>
          <a:p>
            <a:r>
              <a:rPr lang="en-US" altLang="ja-JP" sz="1600" dirty="0">
                <a:latin typeface="Courier"/>
                <a:cs typeface="Courier"/>
              </a:rPr>
              <a:t>velocity        all create 0.01 87287 mom yes rot yes </a:t>
            </a:r>
            <a:r>
              <a:rPr lang="en-US" altLang="ja-JP" sz="1600" dirty="0" err="1">
                <a:latin typeface="Courier"/>
                <a:cs typeface="Courier"/>
              </a:rPr>
              <a:t>dist</a:t>
            </a:r>
            <a:r>
              <a:rPr lang="en-US" altLang="ja-JP" sz="1600" dirty="0">
                <a:latin typeface="Courier"/>
                <a:cs typeface="Courier"/>
              </a:rPr>
              <a:t> </a:t>
            </a:r>
            <a:r>
              <a:rPr lang="en-US" altLang="ja-JP" sz="1600" dirty="0" err="1">
                <a:latin typeface="Courier"/>
                <a:cs typeface="Courier"/>
              </a:rPr>
              <a:t>gaussian</a:t>
            </a:r>
            <a:endParaRPr lang="en-US" altLang="ja-JP" sz="1600" dirty="0">
              <a:latin typeface="Courier"/>
              <a:cs typeface="Courier"/>
            </a:endParaRPr>
          </a:p>
          <a:p>
            <a:r>
              <a:rPr lang="en-US" altLang="ja-JP" sz="1600" dirty="0" err="1">
                <a:latin typeface="Courier"/>
                <a:cs typeface="Courier"/>
              </a:rPr>
              <a:t>write_restart</a:t>
            </a:r>
            <a:r>
              <a:rPr lang="en-US" altLang="ja-JP" sz="1600" dirty="0">
                <a:latin typeface="Courier"/>
                <a:cs typeface="Courier"/>
              </a:rPr>
              <a:t> </a:t>
            </a:r>
            <a:r>
              <a:rPr lang="en-US" altLang="ja-JP" sz="1600" dirty="0" err="1">
                <a:latin typeface="Courier"/>
                <a:cs typeface="Courier"/>
              </a:rPr>
              <a:t>restart.equil</a:t>
            </a:r>
            <a:endParaRPr lang="en-US" altLang="ja-JP" sz="1600" dirty="0">
              <a:latin typeface="Courier"/>
              <a:cs typeface="Courier"/>
            </a:endParaRPr>
          </a:p>
          <a:p>
            <a:endParaRPr lang="en-US" altLang="ja-JP" sz="1600" dirty="0">
              <a:latin typeface="Courier"/>
              <a:cs typeface="Courier"/>
            </a:endParaRPr>
          </a:p>
          <a:p>
            <a:r>
              <a:rPr lang="en-US" altLang="ja-JP" sz="1600" dirty="0">
                <a:latin typeface="Courier"/>
                <a:cs typeface="Courier"/>
              </a:rPr>
              <a:t># Start Run #1</a:t>
            </a:r>
          </a:p>
          <a:p>
            <a:endParaRPr lang="en-US" altLang="ja-JP" sz="1600" dirty="0">
              <a:latin typeface="Courier"/>
              <a:cs typeface="Courier"/>
            </a:endParaRPr>
          </a:p>
          <a:p>
            <a:r>
              <a:rPr lang="en-US" altLang="ja-JP" sz="1600" dirty="0">
                <a:latin typeface="Courier"/>
                <a:cs typeface="Courier"/>
              </a:rPr>
              <a:t>clear</a:t>
            </a:r>
          </a:p>
          <a:p>
            <a:r>
              <a:rPr lang="en-US" altLang="ja-JP" sz="1600" dirty="0" err="1">
                <a:latin typeface="Courier"/>
                <a:cs typeface="Courier"/>
              </a:rPr>
              <a:t>read_restart</a:t>
            </a:r>
            <a:r>
              <a:rPr lang="en-US" altLang="ja-JP" sz="1600" dirty="0">
                <a:latin typeface="Courier"/>
                <a:cs typeface="Courier"/>
              </a:rPr>
              <a:t> </a:t>
            </a:r>
            <a:r>
              <a:rPr lang="en-US" altLang="ja-JP" sz="1600" dirty="0" err="1">
                <a:latin typeface="Courier"/>
                <a:cs typeface="Courier"/>
              </a:rPr>
              <a:t>restart.equil</a:t>
            </a:r>
            <a:br>
              <a:rPr lang="en-US" altLang="ja-JP" sz="1600" dirty="0">
                <a:latin typeface="Courier"/>
                <a:cs typeface="Courier"/>
              </a:rPr>
            </a:br>
            <a:r>
              <a:rPr lang="is-IS" altLang="ja-JP" sz="1600" dirty="0">
                <a:latin typeface="Courier"/>
                <a:cs typeface="Courier"/>
              </a:rPr>
              <a:t>…</a:t>
            </a:r>
          </a:p>
        </p:txBody>
      </p:sp>
      <p:sp>
        <p:nvSpPr>
          <p:cNvPr id="10" name="正方形/長方形 9"/>
          <p:cNvSpPr/>
          <p:nvPr/>
        </p:nvSpPr>
        <p:spPr>
          <a:xfrm>
            <a:off x="244593" y="4509730"/>
            <a:ext cx="3508961" cy="29160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325290" y="4509730"/>
            <a:ext cx="2335153" cy="369332"/>
          </a:xfrm>
          <a:prstGeom prst="rect">
            <a:avLst/>
          </a:prstGeom>
          <a:noFill/>
        </p:spPr>
        <p:txBody>
          <a:bodyPr wrap="square" rtlCol="0">
            <a:spAutoFit/>
          </a:bodyPr>
          <a:lstStyle/>
          <a:p>
            <a:r>
              <a:rPr lang="en-US" altLang="ja-JP" dirty="0">
                <a:solidFill>
                  <a:srgbClr val="FF0000"/>
                </a:solidFill>
              </a:rPr>
              <a:t>restart</a:t>
            </a:r>
            <a:r>
              <a:rPr lang="ja-JP" altLang="en-US" dirty="0">
                <a:solidFill>
                  <a:srgbClr val="FF0000"/>
                </a:solidFill>
              </a:rPr>
              <a:t>ファイルの出力</a:t>
            </a:r>
            <a:endParaRPr kumimoji="1" lang="ja-JP" altLang="en-US" dirty="0">
              <a:solidFill>
                <a:srgbClr val="FF0000"/>
              </a:solidFill>
            </a:endParaRPr>
          </a:p>
        </p:txBody>
      </p:sp>
      <p:sp>
        <p:nvSpPr>
          <p:cNvPr id="12" name="正方形/長方形 11"/>
          <p:cNvSpPr/>
          <p:nvPr/>
        </p:nvSpPr>
        <p:spPr>
          <a:xfrm>
            <a:off x="225780" y="5738859"/>
            <a:ext cx="3508961" cy="291600"/>
          </a:xfrm>
          <a:prstGeom prst="rect">
            <a:avLst/>
          </a:prstGeom>
          <a:noFill/>
          <a:ln w="28575">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0000FF"/>
              </a:solidFill>
            </a:endParaRPr>
          </a:p>
        </p:txBody>
      </p:sp>
      <p:sp>
        <p:nvSpPr>
          <p:cNvPr id="13" name="テキスト ボックス 12"/>
          <p:cNvSpPr txBox="1"/>
          <p:nvPr/>
        </p:nvSpPr>
        <p:spPr>
          <a:xfrm>
            <a:off x="3986626" y="5661127"/>
            <a:ext cx="2335152" cy="369332"/>
          </a:xfrm>
          <a:prstGeom prst="rect">
            <a:avLst/>
          </a:prstGeom>
          <a:noFill/>
        </p:spPr>
        <p:txBody>
          <a:bodyPr wrap="square" rtlCol="0">
            <a:spAutoFit/>
          </a:bodyPr>
          <a:lstStyle/>
          <a:p>
            <a:r>
              <a:rPr lang="en-US" altLang="ja-JP" dirty="0">
                <a:solidFill>
                  <a:srgbClr val="0000FF"/>
                </a:solidFill>
              </a:rPr>
              <a:t>restart</a:t>
            </a:r>
            <a:r>
              <a:rPr lang="ja-JP" altLang="en-US" dirty="0">
                <a:solidFill>
                  <a:srgbClr val="0000FF"/>
                </a:solidFill>
              </a:rPr>
              <a:t>ファイルの入力</a:t>
            </a:r>
            <a:endParaRPr kumimoji="1" lang="ja-JP" altLang="en-US" dirty="0">
              <a:solidFill>
                <a:srgbClr val="0000FF"/>
              </a:solidFill>
            </a:endParaRPr>
          </a:p>
        </p:txBody>
      </p:sp>
      <p:sp>
        <p:nvSpPr>
          <p:cNvPr id="14" name="テキスト ボックス 13"/>
          <p:cNvSpPr txBox="1"/>
          <p:nvPr/>
        </p:nvSpPr>
        <p:spPr>
          <a:xfrm>
            <a:off x="2385984" y="5076351"/>
            <a:ext cx="6522831" cy="584776"/>
          </a:xfrm>
          <a:prstGeom prst="rect">
            <a:avLst/>
          </a:prstGeom>
          <a:noFill/>
        </p:spPr>
        <p:txBody>
          <a:bodyPr wrap="square" rtlCol="0">
            <a:spAutoFit/>
          </a:bodyPr>
          <a:lstStyle/>
          <a:p>
            <a:r>
              <a:rPr lang="en-US" altLang="ja-JP" sz="1600" b="1" dirty="0">
                <a:solidFill>
                  <a:schemeClr val="accent6"/>
                </a:solidFill>
              </a:rPr>
              <a:t>clear </a:t>
            </a:r>
            <a:r>
              <a:rPr lang="ja-JP" altLang="en-US" sz="1600" b="1" dirty="0">
                <a:solidFill>
                  <a:schemeClr val="accent6"/>
                </a:solidFill>
              </a:rPr>
              <a:t>によってリセットを行い、</a:t>
            </a:r>
            <a:br>
              <a:rPr lang="en-US" altLang="ja-JP" sz="1600" b="1" dirty="0">
                <a:solidFill>
                  <a:schemeClr val="accent6"/>
                </a:solidFill>
              </a:rPr>
            </a:br>
            <a:r>
              <a:rPr lang="en-US" altLang="ja-JP" sz="1600" b="1" dirty="0" err="1">
                <a:solidFill>
                  <a:schemeClr val="accent6"/>
                </a:solidFill>
              </a:rPr>
              <a:t>read_restart</a:t>
            </a:r>
            <a:r>
              <a:rPr lang="en-US" altLang="ja-JP" sz="1600" b="1" dirty="0">
                <a:solidFill>
                  <a:schemeClr val="accent6"/>
                </a:solidFill>
              </a:rPr>
              <a:t> </a:t>
            </a:r>
            <a:r>
              <a:rPr lang="ja-JP" altLang="en-US" sz="1600" b="1" dirty="0">
                <a:solidFill>
                  <a:schemeClr val="accent6"/>
                </a:solidFill>
              </a:rPr>
              <a:t>で、保存しておいた </a:t>
            </a:r>
            <a:r>
              <a:rPr lang="en-US" altLang="ja-JP" sz="1600" b="1" dirty="0" err="1">
                <a:solidFill>
                  <a:schemeClr val="accent6"/>
                </a:solidFill>
              </a:rPr>
              <a:t>restart.equil</a:t>
            </a:r>
            <a:r>
              <a:rPr lang="en-US" altLang="ja-JP" sz="1600" b="1" dirty="0">
                <a:solidFill>
                  <a:schemeClr val="accent6"/>
                </a:solidFill>
              </a:rPr>
              <a:t> </a:t>
            </a:r>
            <a:r>
              <a:rPr lang="ja-JP" altLang="en-US" sz="1600" b="1" dirty="0">
                <a:solidFill>
                  <a:schemeClr val="accent6"/>
                </a:solidFill>
              </a:rPr>
              <a:t>の構造から計算を再開する</a:t>
            </a:r>
            <a:endParaRPr kumimoji="1" lang="ja-JP" altLang="en-US" sz="1600" b="1" dirty="0">
              <a:solidFill>
                <a:schemeClr val="accent6"/>
              </a:solidFill>
            </a:endParaRPr>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66</a:t>
            </a:fld>
            <a:endParaRPr kumimoji="1" lang="ja-JP" altLang="en-US"/>
          </a:p>
        </p:txBody>
      </p:sp>
    </p:spTree>
    <p:extLst>
      <p:ext uri="{BB962C8B-B14F-4D97-AF65-F5344CB8AC3E}">
        <p14:creationId xmlns:p14="http://schemas.microsoft.com/office/powerpoint/2010/main" val="8239362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1143000"/>
          </a:xfrm>
        </p:spPr>
        <p:txBody>
          <a:bodyPr>
            <a:normAutofit/>
          </a:bodyPr>
          <a:lstStyle/>
          <a:p>
            <a:r>
              <a:rPr lang="en-US" altLang="ja-JP" dirty="0"/>
              <a:t>restart</a:t>
            </a:r>
            <a:r>
              <a:rPr lang="ja-JP" altLang="en-US" dirty="0"/>
              <a:t>を</a:t>
            </a:r>
            <a:r>
              <a:rPr lang="ja-JP" altLang="en-US"/>
              <a:t>行う（４）</a:t>
            </a:r>
            <a:endParaRPr kumimoji="1" lang="ja-JP" altLang="en-US" dirty="0"/>
          </a:p>
        </p:txBody>
      </p:sp>
      <p:sp>
        <p:nvSpPr>
          <p:cNvPr id="3" name="コンテンツ プレースホルダー 2"/>
          <p:cNvSpPr>
            <a:spLocks noGrp="1"/>
          </p:cNvSpPr>
          <p:nvPr>
            <p:ph idx="1"/>
          </p:nvPr>
        </p:nvSpPr>
        <p:spPr>
          <a:xfrm>
            <a:off x="160581" y="965657"/>
            <a:ext cx="8861158" cy="5892343"/>
          </a:xfrm>
        </p:spPr>
        <p:txBody>
          <a:bodyPr>
            <a:normAutofit/>
          </a:bodyPr>
          <a:lstStyle/>
          <a:p>
            <a:r>
              <a:rPr lang="en-US" altLang="ja-JP" sz="2400" dirty="0" err="1"/>
              <a:t>in.hugoniostat</a:t>
            </a:r>
            <a:r>
              <a:rPr lang="en-US" altLang="ja-JP" sz="2400" dirty="0"/>
              <a:t> </a:t>
            </a:r>
            <a:r>
              <a:rPr lang="en-US" altLang="en-US" sz="2400" dirty="0"/>
              <a:t>の実行</a:t>
            </a:r>
            <a:br>
              <a:rPr lang="en-US" altLang="en-US" sz="2000" dirty="0"/>
            </a:br>
            <a:r>
              <a:rPr lang="en-US" altLang="ja-JP" sz="2000" dirty="0"/>
              <a:t>$ </a:t>
            </a:r>
            <a:r>
              <a:rPr lang="en-US" altLang="en-US" sz="2000" dirty="0" err="1"/>
              <a:t>lammps</a:t>
            </a:r>
            <a:r>
              <a:rPr lang="en-US" altLang="en-US" sz="2000" dirty="0"/>
              <a:t> &lt; </a:t>
            </a:r>
            <a:r>
              <a:rPr lang="en-US" altLang="en-US" sz="2000" dirty="0" err="1"/>
              <a:t>in.hugoniostat</a:t>
            </a:r>
            <a:r>
              <a:rPr lang="en-US" altLang="en-US" sz="2000" dirty="0"/>
              <a:t> &gt; </a:t>
            </a:r>
            <a:r>
              <a:rPr lang="en-US" altLang="en-US" sz="2000" dirty="0" err="1"/>
              <a:t>log.hugoniostat</a:t>
            </a:r>
            <a:br>
              <a:rPr lang="en-US" altLang="en-US" sz="2000" dirty="0"/>
            </a:br>
            <a:r>
              <a:rPr lang="en-US" altLang="en-US" sz="2000" dirty="0"/>
              <a:t>（</a:t>
            </a:r>
            <a:r>
              <a:rPr lang="en-US" altLang="en-US" sz="2000" dirty="0" err="1"/>
              <a:t>log.hugoniostat</a:t>
            </a:r>
            <a:r>
              <a:rPr lang="en-US" altLang="en-US" sz="2000" dirty="0"/>
              <a:t> </a:t>
            </a:r>
            <a:r>
              <a:rPr lang="ja-JP" altLang="en-US" sz="2000"/>
              <a:t>には、標</a:t>
            </a:r>
            <a:r>
              <a:rPr lang="ja-JP" altLang="en-US" sz="2000" dirty="0"/>
              <a:t>準出力の結果が保存される。</a:t>
            </a:r>
            <a:r>
              <a:rPr lang="en-US" altLang="en-US" sz="2000" dirty="0"/>
              <a:t>）</a:t>
            </a:r>
          </a:p>
          <a:p>
            <a:r>
              <a:rPr lang="ja-JP" altLang="en-US" sz="2400"/>
              <a:t>出力されているログファイルを確認する。</a:t>
            </a:r>
            <a:br>
              <a:rPr lang="ja-JP" altLang="en-US" sz="2000" dirty="0"/>
            </a:br>
            <a:r>
              <a:rPr lang="en-US" altLang="ja-JP" sz="2000" dirty="0"/>
              <a:t>$ ls</a:t>
            </a:r>
            <a:br>
              <a:rPr lang="en-US" altLang="ja-JP" sz="2000" dirty="0"/>
            </a:br>
            <a:r>
              <a:rPr lang="en-US" altLang="ja-JP" sz="2000" dirty="0" err="1">
                <a:solidFill>
                  <a:schemeClr val="tx1">
                    <a:lumMod val="50000"/>
                    <a:lumOff val="50000"/>
                  </a:schemeClr>
                </a:solidFill>
              </a:rPr>
              <a:t>in.hugoniostat</a:t>
            </a:r>
            <a:r>
              <a:rPr lang="en-US" altLang="ja-JP" sz="2000" dirty="0">
                <a:solidFill>
                  <a:schemeClr val="tx1">
                    <a:lumMod val="50000"/>
                    <a:lumOff val="50000"/>
                  </a:schemeClr>
                </a:solidFill>
              </a:rPr>
              <a:t>                 log.5Oct16.hugoniostat.g++.1  </a:t>
            </a:r>
            <a:r>
              <a:rPr lang="en-US" altLang="ja-JP" sz="2000" dirty="0" err="1">
                <a:solidFill>
                  <a:srgbClr val="FF0000"/>
                </a:solidFill>
              </a:rPr>
              <a:t>log.lammps</a:t>
            </a:r>
            <a:br>
              <a:rPr lang="en-US" altLang="ja-JP" sz="2000" dirty="0">
                <a:solidFill>
                  <a:schemeClr val="tx1">
                    <a:lumMod val="50000"/>
                    <a:lumOff val="50000"/>
                  </a:schemeClr>
                </a:solidFill>
              </a:rPr>
            </a:br>
            <a:r>
              <a:rPr lang="en-US" altLang="ja-JP" sz="2000" dirty="0">
                <a:solidFill>
                  <a:schemeClr val="tx1">
                    <a:lumMod val="50000"/>
                    <a:lumOff val="50000"/>
                  </a:schemeClr>
                </a:solidFill>
              </a:rPr>
              <a:t>log.27Nov18.hugoniostat.g++.1  log.5Oct16.hugoniostat.g++.4  </a:t>
            </a:r>
            <a:r>
              <a:rPr lang="en-US" altLang="ja-JP" sz="2000" dirty="0" err="1">
                <a:solidFill>
                  <a:schemeClr val="tx1">
                    <a:lumMod val="50000"/>
                    <a:lumOff val="50000"/>
                  </a:schemeClr>
                </a:solidFill>
              </a:rPr>
              <a:t>restart.equil</a:t>
            </a:r>
            <a:br>
              <a:rPr lang="en-US" altLang="ja-JP" sz="2000" dirty="0">
                <a:solidFill>
                  <a:schemeClr val="tx1">
                    <a:lumMod val="50000"/>
                    <a:lumOff val="50000"/>
                  </a:schemeClr>
                </a:solidFill>
              </a:rPr>
            </a:br>
            <a:r>
              <a:rPr lang="en-US" altLang="ja-JP" sz="2000" dirty="0">
                <a:solidFill>
                  <a:schemeClr val="tx1">
                    <a:lumMod val="50000"/>
                    <a:lumOff val="50000"/>
                  </a:schemeClr>
                </a:solidFill>
              </a:rPr>
              <a:t>log.27Nov18.hugoniostat.g++.4  </a:t>
            </a:r>
            <a:r>
              <a:rPr lang="en-US" altLang="ja-JP" sz="2000" dirty="0" err="1">
                <a:solidFill>
                  <a:srgbClr val="FF0000"/>
                </a:solidFill>
              </a:rPr>
              <a:t>log.hugoniostat</a:t>
            </a:r>
            <a:r>
              <a:rPr lang="en-US" altLang="ja-JP" sz="2000" dirty="0">
                <a:solidFill>
                  <a:schemeClr val="tx1">
                    <a:lumMod val="50000"/>
                    <a:lumOff val="50000"/>
                  </a:schemeClr>
                </a:solidFill>
              </a:rPr>
              <a:t>               </a:t>
            </a:r>
            <a:r>
              <a:rPr lang="en-US" altLang="ja-JP" sz="2000" dirty="0" err="1">
                <a:solidFill>
                  <a:schemeClr val="tx1">
                    <a:lumMod val="50000"/>
                    <a:lumOff val="50000"/>
                  </a:schemeClr>
                </a:solidFill>
              </a:rPr>
              <a:t>stress_vs_t.dat</a:t>
            </a:r>
            <a:endParaRPr lang="en-US" altLang="ja-JP" sz="2000" dirty="0">
              <a:solidFill>
                <a:schemeClr val="tx1">
                  <a:lumMod val="50000"/>
                  <a:lumOff val="50000"/>
                </a:schemeClr>
              </a:solidFill>
            </a:endParaRPr>
          </a:p>
          <a:p>
            <a:r>
              <a:rPr lang="en-US" altLang="en-US" sz="2400" dirty="0" err="1"/>
              <a:t>log.hugoniostat</a:t>
            </a:r>
            <a:r>
              <a:rPr lang="en-US" altLang="en-US" sz="2400" dirty="0"/>
              <a:t> </a:t>
            </a:r>
            <a:r>
              <a:rPr lang="ja-JP" altLang="en-US" sz="2400"/>
              <a:t>には、</a:t>
            </a:r>
            <a:r>
              <a:rPr lang="en-US" altLang="en-US" sz="2400" dirty="0"/>
              <a:t>R</a:t>
            </a:r>
            <a:r>
              <a:rPr lang="en-US" altLang="ja-JP" sz="2400" dirty="0"/>
              <a:t>un1〜3</a:t>
            </a:r>
            <a:r>
              <a:rPr lang="ja-JP" altLang="en-US" sz="2400"/>
              <a:t>の結果がまとめて出力されている。</a:t>
            </a:r>
            <a:endParaRPr lang="en-US" altLang="ja-JP" sz="2400" dirty="0">
              <a:solidFill>
                <a:schemeClr val="tx1">
                  <a:lumMod val="50000"/>
                  <a:lumOff val="50000"/>
                </a:schemeClr>
              </a:solidFill>
            </a:endParaRPr>
          </a:p>
          <a:p>
            <a:endParaRPr lang="en-US" altLang="ja-JP" sz="2000" dirty="0">
              <a:solidFill>
                <a:schemeClr val="tx1">
                  <a:lumMod val="50000"/>
                  <a:lumOff val="50000"/>
                </a:schemeClr>
              </a:solidFill>
            </a:endParaRPr>
          </a:p>
          <a:p>
            <a:endParaRPr lang="en-US" altLang="ja-JP" sz="2000" dirty="0">
              <a:solidFill>
                <a:schemeClr val="tx1">
                  <a:lumMod val="50000"/>
                  <a:lumOff val="50000"/>
                </a:schemeClr>
              </a:solidFill>
            </a:endParaRPr>
          </a:p>
          <a:p>
            <a:pPr marL="0" indent="0">
              <a:buNone/>
            </a:pPr>
            <a:r>
              <a:rPr lang="en-US" altLang="ja-JP" sz="2400" dirty="0"/>
              <a:t>【</a:t>
            </a:r>
            <a:r>
              <a:rPr lang="ja-JP" altLang="en-US" sz="2400"/>
              <a:t>実習</a:t>
            </a:r>
            <a:r>
              <a:rPr lang="en-US" altLang="ja-JP" sz="2400" dirty="0"/>
              <a:t>】</a:t>
            </a:r>
          </a:p>
          <a:p>
            <a:r>
              <a:rPr lang="en-US" altLang="ja-JP" sz="2400" dirty="0"/>
              <a:t>Run 1 〜 3 </a:t>
            </a:r>
            <a:r>
              <a:rPr lang="ja-JP" altLang="en-US" sz="2400"/>
              <a:t>ごとのログファイルを出力する</a:t>
            </a:r>
            <a:endParaRPr lang="en-US" altLang="ja-JP" sz="2400" dirty="0"/>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67</a:t>
            </a:fld>
            <a:endParaRPr kumimoji="1" lang="ja-JP" altLang="en-US"/>
          </a:p>
        </p:txBody>
      </p:sp>
    </p:spTree>
    <p:extLst>
      <p:ext uri="{BB962C8B-B14F-4D97-AF65-F5344CB8AC3E}">
        <p14:creationId xmlns:p14="http://schemas.microsoft.com/office/powerpoint/2010/main" val="36350434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650639"/>
          </a:xfrm>
        </p:spPr>
        <p:txBody>
          <a:bodyPr>
            <a:normAutofit fontScale="90000"/>
          </a:bodyPr>
          <a:lstStyle/>
          <a:p>
            <a:r>
              <a:rPr lang="en-US" altLang="ja-JP" dirty="0"/>
              <a:t>restart</a:t>
            </a:r>
            <a:r>
              <a:rPr lang="ja-JP" altLang="en-US" dirty="0"/>
              <a:t>を</a:t>
            </a:r>
            <a:r>
              <a:rPr lang="ja-JP" altLang="en-US"/>
              <a:t>行う（５）</a:t>
            </a:r>
            <a:endParaRPr kumimoji="1" lang="ja-JP" altLang="en-US" dirty="0"/>
          </a:p>
        </p:txBody>
      </p:sp>
      <p:sp>
        <p:nvSpPr>
          <p:cNvPr id="9" name="テキスト ボックス 8"/>
          <p:cNvSpPr txBox="1"/>
          <p:nvPr/>
        </p:nvSpPr>
        <p:spPr>
          <a:xfrm>
            <a:off x="225779" y="991780"/>
            <a:ext cx="8732241" cy="5858013"/>
          </a:xfrm>
          <a:prstGeom prst="rect">
            <a:avLst/>
          </a:prstGeom>
          <a:noFill/>
          <a:ln w="19050">
            <a:solidFill>
              <a:schemeClr val="tx1"/>
            </a:solidFill>
          </a:ln>
        </p:spPr>
        <p:txBody>
          <a:bodyPr wrap="square" rtlCol="0">
            <a:spAutoFit/>
          </a:bodyPr>
          <a:lstStyle/>
          <a:p>
            <a:pPr>
              <a:lnSpc>
                <a:spcPct val="90000"/>
              </a:lnSpc>
            </a:pPr>
            <a:r>
              <a:rPr lang="is-IS" altLang="ja-JP" sz="1600" dirty="0">
                <a:latin typeface="Courier"/>
                <a:cs typeface="Courier"/>
              </a:rPr>
              <a:t>…</a:t>
            </a:r>
            <a:endParaRPr lang="en-US" altLang="ja-JP" sz="1600" dirty="0">
              <a:latin typeface="Courier"/>
              <a:cs typeface="Courier"/>
            </a:endParaRPr>
          </a:p>
          <a:p>
            <a:pPr>
              <a:lnSpc>
                <a:spcPct val="90000"/>
              </a:lnSpc>
            </a:pPr>
            <a:r>
              <a:rPr lang="en-US" altLang="ja-JP" sz="1600" dirty="0">
                <a:latin typeface="Courier"/>
                <a:cs typeface="Courier"/>
              </a:rPr>
              <a:t># Start Run #1</a:t>
            </a:r>
          </a:p>
          <a:p>
            <a:pPr>
              <a:lnSpc>
                <a:spcPct val="90000"/>
              </a:lnSpc>
            </a:pPr>
            <a:endParaRPr lang="en-US" altLang="ja-JP" sz="1600" dirty="0">
              <a:latin typeface="Courier"/>
              <a:cs typeface="Courier"/>
            </a:endParaRPr>
          </a:p>
          <a:p>
            <a:pPr>
              <a:lnSpc>
                <a:spcPct val="90000"/>
              </a:lnSpc>
            </a:pPr>
            <a:r>
              <a:rPr lang="en-US" altLang="ja-JP" sz="1600" dirty="0">
                <a:solidFill>
                  <a:srgbClr val="FF0000"/>
                </a:solidFill>
                <a:latin typeface="Courier"/>
                <a:cs typeface="Courier"/>
              </a:rPr>
              <a:t>log </a:t>
            </a:r>
            <a:r>
              <a:rPr lang="en-US" altLang="ja-JP" sz="1600" dirty="0" err="1">
                <a:solidFill>
                  <a:srgbClr val="FF0000"/>
                </a:solidFill>
                <a:latin typeface="Courier"/>
                <a:cs typeface="Courier"/>
              </a:rPr>
              <a:t>log.nodrag</a:t>
            </a:r>
            <a:endParaRPr lang="en-US" altLang="ja-JP" sz="1600" dirty="0">
              <a:solidFill>
                <a:srgbClr val="FF0000"/>
              </a:solidFill>
              <a:latin typeface="Courier"/>
              <a:cs typeface="Courier"/>
            </a:endParaRPr>
          </a:p>
          <a:p>
            <a:pPr>
              <a:lnSpc>
                <a:spcPct val="90000"/>
              </a:lnSpc>
            </a:pPr>
            <a:endParaRPr lang="en-US" altLang="ja-JP" sz="1600" dirty="0">
              <a:latin typeface="Courier"/>
              <a:cs typeface="Courier"/>
            </a:endParaRPr>
          </a:p>
          <a:p>
            <a:pPr>
              <a:lnSpc>
                <a:spcPct val="90000"/>
              </a:lnSpc>
            </a:pPr>
            <a:r>
              <a:rPr lang="en-US" altLang="ja-JP" sz="1600" dirty="0">
                <a:latin typeface="Courier"/>
                <a:cs typeface="Courier"/>
              </a:rPr>
              <a:t>clear</a:t>
            </a:r>
          </a:p>
          <a:p>
            <a:pPr>
              <a:lnSpc>
                <a:spcPct val="90000"/>
              </a:lnSpc>
            </a:pPr>
            <a:r>
              <a:rPr lang="en-US" altLang="ja-JP" sz="1600" dirty="0" err="1">
                <a:latin typeface="Courier"/>
                <a:cs typeface="Courier"/>
              </a:rPr>
              <a:t>read_restart</a:t>
            </a:r>
            <a:r>
              <a:rPr lang="en-US" altLang="ja-JP" sz="1600" dirty="0">
                <a:latin typeface="Courier"/>
                <a:cs typeface="Courier"/>
              </a:rPr>
              <a:t> </a:t>
            </a:r>
            <a:r>
              <a:rPr lang="en-US" altLang="ja-JP" sz="1600" dirty="0" err="1">
                <a:latin typeface="Courier"/>
                <a:cs typeface="Courier"/>
              </a:rPr>
              <a:t>restart.equil</a:t>
            </a:r>
            <a:br>
              <a:rPr lang="en-US" altLang="ja-JP" sz="1600" dirty="0">
                <a:latin typeface="Courier"/>
                <a:cs typeface="Courier"/>
              </a:rPr>
            </a:br>
            <a:endParaRPr lang="en-US" altLang="ja-JP" sz="1600" dirty="0">
              <a:latin typeface="Courier"/>
              <a:cs typeface="Courier"/>
            </a:endParaRPr>
          </a:p>
          <a:p>
            <a:pPr>
              <a:lnSpc>
                <a:spcPct val="90000"/>
              </a:lnSpc>
            </a:pPr>
            <a:r>
              <a:rPr lang="is-IS" altLang="ja-JP" sz="1600" dirty="0">
                <a:latin typeface="Courier"/>
                <a:cs typeface="Courier"/>
              </a:rPr>
              <a:t>…</a:t>
            </a:r>
          </a:p>
          <a:p>
            <a:pPr>
              <a:lnSpc>
                <a:spcPct val="90000"/>
              </a:lnSpc>
            </a:pPr>
            <a:endParaRPr lang="en-US" altLang="ja-JP" sz="1600" dirty="0">
              <a:latin typeface="Courier"/>
              <a:cs typeface="Courier"/>
            </a:endParaRPr>
          </a:p>
          <a:p>
            <a:pPr>
              <a:lnSpc>
                <a:spcPct val="90000"/>
              </a:lnSpc>
            </a:pPr>
            <a:r>
              <a:rPr lang="en-US" altLang="ja-JP" sz="1600" dirty="0">
                <a:latin typeface="Courier"/>
                <a:cs typeface="Courier"/>
              </a:rPr>
              <a:t># Start Run #2</a:t>
            </a:r>
          </a:p>
          <a:p>
            <a:pPr>
              <a:lnSpc>
                <a:spcPct val="90000"/>
              </a:lnSpc>
            </a:pPr>
            <a:endParaRPr lang="en-US" altLang="ja-JP" sz="1600" dirty="0">
              <a:latin typeface="Courier"/>
              <a:cs typeface="Courier"/>
            </a:endParaRPr>
          </a:p>
          <a:p>
            <a:pPr>
              <a:lnSpc>
                <a:spcPct val="90000"/>
              </a:lnSpc>
            </a:pPr>
            <a:r>
              <a:rPr lang="en-US" altLang="ja-JP" sz="1600" dirty="0">
                <a:solidFill>
                  <a:srgbClr val="FF0000"/>
                </a:solidFill>
                <a:latin typeface="Courier"/>
                <a:cs typeface="Courier"/>
              </a:rPr>
              <a:t>log </a:t>
            </a:r>
            <a:r>
              <a:rPr lang="en-US" altLang="ja-JP" sz="1600" dirty="0" err="1">
                <a:solidFill>
                  <a:srgbClr val="FF0000"/>
                </a:solidFill>
                <a:latin typeface="Courier"/>
                <a:cs typeface="Courier"/>
              </a:rPr>
              <a:t>log.drag</a:t>
            </a:r>
            <a:endParaRPr lang="en-US" altLang="ja-JP" sz="1600" dirty="0">
              <a:solidFill>
                <a:srgbClr val="FF0000"/>
              </a:solidFill>
              <a:latin typeface="Courier"/>
              <a:cs typeface="Courier"/>
            </a:endParaRPr>
          </a:p>
          <a:p>
            <a:pPr>
              <a:lnSpc>
                <a:spcPct val="90000"/>
              </a:lnSpc>
            </a:pPr>
            <a:endParaRPr lang="en-US" altLang="ja-JP" sz="1600" dirty="0">
              <a:latin typeface="Courier"/>
              <a:cs typeface="Courier"/>
            </a:endParaRPr>
          </a:p>
          <a:p>
            <a:pPr>
              <a:lnSpc>
                <a:spcPct val="90000"/>
              </a:lnSpc>
            </a:pPr>
            <a:r>
              <a:rPr lang="en-US" altLang="ja-JP" sz="1600" dirty="0">
                <a:latin typeface="Courier"/>
                <a:cs typeface="Courier"/>
              </a:rPr>
              <a:t>clear</a:t>
            </a:r>
          </a:p>
          <a:p>
            <a:pPr>
              <a:lnSpc>
                <a:spcPct val="90000"/>
              </a:lnSpc>
            </a:pPr>
            <a:r>
              <a:rPr lang="en-US" altLang="ja-JP" sz="1600" dirty="0" err="1">
                <a:latin typeface="Courier"/>
                <a:cs typeface="Courier"/>
              </a:rPr>
              <a:t>read_restart</a:t>
            </a:r>
            <a:r>
              <a:rPr lang="en-US" altLang="ja-JP" sz="1600" dirty="0">
                <a:latin typeface="Courier"/>
                <a:cs typeface="Courier"/>
              </a:rPr>
              <a:t> </a:t>
            </a:r>
            <a:r>
              <a:rPr lang="en-US" altLang="ja-JP" sz="1600" dirty="0" err="1">
                <a:latin typeface="Courier"/>
                <a:cs typeface="Courier"/>
              </a:rPr>
              <a:t>restart.equil</a:t>
            </a:r>
            <a:endParaRPr lang="en-US" altLang="ja-JP" sz="1600" dirty="0">
              <a:latin typeface="Courier"/>
              <a:cs typeface="Courier"/>
            </a:endParaRPr>
          </a:p>
          <a:p>
            <a:pPr>
              <a:lnSpc>
                <a:spcPct val="90000"/>
              </a:lnSpc>
            </a:pPr>
            <a:endParaRPr lang="en-US" altLang="ja-JP" sz="1600" dirty="0">
              <a:latin typeface="Courier"/>
              <a:cs typeface="Courier"/>
            </a:endParaRPr>
          </a:p>
          <a:p>
            <a:pPr>
              <a:lnSpc>
                <a:spcPct val="90000"/>
              </a:lnSpc>
            </a:pPr>
            <a:r>
              <a:rPr lang="is-IS" altLang="ja-JP" sz="1600" dirty="0">
                <a:latin typeface="Courier"/>
                <a:cs typeface="Courier"/>
              </a:rPr>
              <a:t>…</a:t>
            </a:r>
          </a:p>
          <a:p>
            <a:pPr>
              <a:lnSpc>
                <a:spcPct val="90000"/>
              </a:lnSpc>
            </a:pPr>
            <a:endParaRPr lang="en-US" altLang="ja-JP" sz="1600" dirty="0">
              <a:latin typeface="Courier"/>
              <a:cs typeface="Courier"/>
            </a:endParaRPr>
          </a:p>
          <a:p>
            <a:pPr>
              <a:lnSpc>
                <a:spcPct val="90000"/>
              </a:lnSpc>
            </a:pPr>
            <a:r>
              <a:rPr lang="en-US" altLang="ja-JP" sz="1600" dirty="0">
                <a:latin typeface="Courier"/>
                <a:cs typeface="Courier"/>
              </a:rPr>
              <a:t># Start Run #3</a:t>
            </a:r>
          </a:p>
          <a:p>
            <a:pPr>
              <a:lnSpc>
                <a:spcPct val="90000"/>
              </a:lnSpc>
            </a:pPr>
            <a:endParaRPr lang="en-US" altLang="ja-JP" sz="1600" dirty="0">
              <a:latin typeface="Courier"/>
              <a:cs typeface="Courier"/>
            </a:endParaRPr>
          </a:p>
          <a:p>
            <a:pPr>
              <a:lnSpc>
                <a:spcPct val="90000"/>
              </a:lnSpc>
            </a:pPr>
            <a:r>
              <a:rPr lang="en-US" altLang="ja-JP" sz="1600" dirty="0">
                <a:solidFill>
                  <a:srgbClr val="FF0000"/>
                </a:solidFill>
                <a:latin typeface="Courier"/>
                <a:cs typeface="Courier"/>
              </a:rPr>
              <a:t>log </a:t>
            </a:r>
            <a:r>
              <a:rPr lang="en-US" altLang="ja-JP" sz="1600" dirty="0" err="1">
                <a:solidFill>
                  <a:srgbClr val="FF0000"/>
                </a:solidFill>
                <a:latin typeface="Courier"/>
                <a:cs typeface="Courier"/>
              </a:rPr>
              <a:t>log.nhchains</a:t>
            </a:r>
            <a:endParaRPr lang="en-US" altLang="ja-JP" sz="1600" dirty="0">
              <a:solidFill>
                <a:srgbClr val="FF0000"/>
              </a:solidFill>
              <a:latin typeface="Courier"/>
              <a:cs typeface="Courier"/>
            </a:endParaRPr>
          </a:p>
          <a:p>
            <a:pPr>
              <a:lnSpc>
                <a:spcPct val="90000"/>
              </a:lnSpc>
            </a:pPr>
            <a:endParaRPr lang="en-US" altLang="ja-JP" sz="1600" dirty="0">
              <a:latin typeface="Courier"/>
              <a:cs typeface="Courier"/>
            </a:endParaRPr>
          </a:p>
          <a:p>
            <a:pPr>
              <a:lnSpc>
                <a:spcPct val="90000"/>
              </a:lnSpc>
            </a:pPr>
            <a:r>
              <a:rPr lang="en-US" altLang="ja-JP" sz="1600" dirty="0">
                <a:latin typeface="Courier"/>
                <a:cs typeface="Courier"/>
              </a:rPr>
              <a:t>clear</a:t>
            </a:r>
          </a:p>
          <a:p>
            <a:pPr>
              <a:lnSpc>
                <a:spcPct val="90000"/>
              </a:lnSpc>
            </a:pPr>
            <a:r>
              <a:rPr lang="en-US" altLang="ja-JP" sz="1600" dirty="0" err="1">
                <a:latin typeface="Courier"/>
                <a:cs typeface="Courier"/>
              </a:rPr>
              <a:t>read_restart</a:t>
            </a:r>
            <a:r>
              <a:rPr lang="en-US" altLang="ja-JP" sz="1600" dirty="0">
                <a:latin typeface="Courier"/>
                <a:cs typeface="Courier"/>
              </a:rPr>
              <a:t> </a:t>
            </a:r>
            <a:r>
              <a:rPr lang="en-US" altLang="ja-JP" sz="1600" dirty="0" err="1">
                <a:latin typeface="Courier"/>
                <a:cs typeface="Courier"/>
              </a:rPr>
              <a:t>restart.equil</a:t>
            </a:r>
            <a:endParaRPr lang="en-US" altLang="ja-JP" sz="1600" dirty="0">
              <a:latin typeface="Courier"/>
              <a:cs typeface="Courier"/>
            </a:endParaRPr>
          </a:p>
          <a:p>
            <a:pPr>
              <a:lnSpc>
                <a:spcPct val="90000"/>
              </a:lnSpc>
            </a:pPr>
            <a:r>
              <a:rPr lang="is-IS" altLang="ja-JP" sz="1600" dirty="0">
                <a:latin typeface="Courier"/>
                <a:cs typeface="Courier"/>
              </a:rPr>
              <a:t>…</a:t>
            </a:r>
          </a:p>
        </p:txBody>
      </p:sp>
      <p:sp>
        <p:nvSpPr>
          <p:cNvPr id="14" name="テキスト ボックス 13"/>
          <p:cNvSpPr txBox="1"/>
          <p:nvPr/>
        </p:nvSpPr>
        <p:spPr>
          <a:xfrm>
            <a:off x="457200" y="611944"/>
            <a:ext cx="3804833" cy="379836"/>
          </a:xfrm>
          <a:prstGeom prst="rect">
            <a:avLst/>
          </a:prstGeom>
          <a:noFill/>
        </p:spPr>
        <p:txBody>
          <a:bodyPr wrap="square" rtlCol="0">
            <a:spAutoFit/>
          </a:bodyPr>
          <a:lstStyle/>
          <a:p>
            <a:r>
              <a:rPr lang="en-US" altLang="ja-JP" dirty="0"/>
              <a:t>in. </a:t>
            </a:r>
            <a:r>
              <a:rPr lang="en-US" altLang="ja-JP" dirty="0" err="1"/>
              <a:t>hugoniostat</a:t>
            </a:r>
            <a:r>
              <a:rPr lang="ja-JP" altLang="en-US" dirty="0"/>
              <a:t>（入力</a:t>
            </a:r>
            <a:r>
              <a:rPr lang="ja-JP" altLang="en-US"/>
              <a:t>ファイル）の</a:t>
            </a:r>
            <a:r>
              <a:rPr lang="ja-JP" altLang="en-US">
                <a:solidFill>
                  <a:srgbClr val="FF0000"/>
                </a:solidFill>
              </a:rPr>
              <a:t>編集</a:t>
            </a:r>
            <a:endParaRPr kumimoji="1" lang="en-US" altLang="ja-JP" dirty="0">
              <a:solidFill>
                <a:srgbClr val="FF0000"/>
              </a:solidFill>
            </a:endParaRPr>
          </a:p>
        </p:txBody>
      </p:sp>
      <p:sp>
        <p:nvSpPr>
          <p:cNvPr id="15" name="テキスト ボックス 14"/>
          <p:cNvSpPr txBox="1"/>
          <p:nvPr/>
        </p:nvSpPr>
        <p:spPr>
          <a:xfrm>
            <a:off x="4298950" y="1074201"/>
            <a:ext cx="4508500" cy="3477875"/>
          </a:xfrm>
          <a:prstGeom prst="rect">
            <a:avLst/>
          </a:prstGeom>
          <a:noFill/>
        </p:spPr>
        <p:txBody>
          <a:bodyPr wrap="square" rtlCol="0">
            <a:spAutoFit/>
          </a:bodyPr>
          <a:lstStyle/>
          <a:p>
            <a:r>
              <a:rPr lang="ja-JP" altLang="en-US" sz="2000" b="1">
                <a:solidFill>
                  <a:srgbClr val="FF0000"/>
                </a:solidFill>
              </a:rPr>
              <a:t>赤文字の部分を追記すると、</a:t>
            </a:r>
            <a:endParaRPr lang="en-US" altLang="ja-JP" sz="2000" b="1" dirty="0">
              <a:solidFill>
                <a:srgbClr val="FF0000"/>
              </a:solidFill>
            </a:endParaRPr>
          </a:p>
          <a:p>
            <a:endParaRPr lang="en-US" altLang="ja-JP" sz="2000" b="1" dirty="0">
              <a:solidFill>
                <a:schemeClr val="accent6"/>
              </a:solidFill>
            </a:endParaRPr>
          </a:p>
          <a:p>
            <a:r>
              <a:rPr lang="ja-JP" altLang="en-US" sz="2000" b="1">
                <a:solidFill>
                  <a:srgbClr val="0070C0"/>
                </a:solidFill>
              </a:rPr>
              <a:t>保存</a:t>
            </a:r>
            <a:r>
              <a:rPr lang="ja-JP" altLang="en-US" sz="2000" b="1" dirty="0">
                <a:solidFill>
                  <a:srgbClr val="0070C0"/>
                </a:solidFill>
              </a:rPr>
              <a:t>しておいた </a:t>
            </a:r>
            <a:r>
              <a:rPr lang="en-US" altLang="ja-JP" sz="2000" b="1" dirty="0" err="1">
                <a:solidFill>
                  <a:srgbClr val="0070C0"/>
                </a:solidFill>
              </a:rPr>
              <a:t>restart.equil</a:t>
            </a:r>
            <a:r>
              <a:rPr lang="en-US" altLang="ja-JP" sz="2000" b="1" dirty="0">
                <a:solidFill>
                  <a:srgbClr val="0070C0"/>
                </a:solidFill>
              </a:rPr>
              <a:t> </a:t>
            </a:r>
            <a:r>
              <a:rPr lang="ja-JP" altLang="en-US" sz="2000" b="1" dirty="0">
                <a:solidFill>
                  <a:srgbClr val="0070C0"/>
                </a:solidFill>
              </a:rPr>
              <a:t>（</a:t>
            </a:r>
            <a:r>
              <a:rPr lang="en-US" altLang="ja-JP" sz="2000" b="1" dirty="0" err="1">
                <a:solidFill>
                  <a:srgbClr val="0070C0"/>
                </a:solidFill>
              </a:rPr>
              <a:t>write_restart</a:t>
            </a:r>
            <a:r>
              <a:rPr lang="en-US" altLang="ja-JP" sz="2000" b="1" dirty="0">
                <a:solidFill>
                  <a:srgbClr val="0070C0"/>
                </a:solidFill>
              </a:rPr>
              <a:t> </a:t>
            </a:r>
            <a:r>
              <a:rPr lang="en-US" altLang="ja-JP" sz="2000" b="1" dirty="0" err="1">
                <a:solidFill>
                  <a:srgbClr val="0070C0"/>
                </a:solidFill>
              </a:rPr>
              <a:t>restart.equil</a:t>
            </a:r>
            <a:r>
              <a:rPr lang="ja-JP" altLang="en-US" sz="2000" b="1" dirty="0">
                <a:solidFill>
                  <a:srgbClr val="0070C0"/>
                </a:solidFill>
              </a:rPr>
              <a:t>で出力した）の構造を</a:t>
            </a:r>
            <a:br>
              <a:rPr lang="en-US" altLang="ja-JP" sz="2000" b="1" dirty="0">
                <a:solidFill>
                  <a:srgbClr val="0070C0"/>
                </a:solidFill>
              </a:rPr>
            </a:br>
            <a:r>
              <a:rPr lang="en-US" altLang="ja-JP" sz="2000" b="1" dirty="0">
                <a:solidFill>
                  <a:srgbClr val="0070C0"/>
                </a:solidFill>
              </a:rPr>
              <a:t>Run1〜</a:t>
            </a:r>
            <a:r>
              <a:rPr lang="en-US" altLang="en-US" sz="2000" b="1" dirty="0">
                <a:solidFill>
                  <a:srgbClr val="0070C0"/>
                </a:solidFill>
              </a:rPr>
              <a:t>3</a:t>
            </a:r>
            <a:r>
              <a:rPr lang="ja-JP" altLang="en-US" sz="2000" b="1" dirty="0">
                <a:solidFill>
                  <a:srgbClr val="0070C0"/>
                </a:solidFill>
              </a:rPr>
              <a:t>の計算条件</a:t>
            </a:r>
            <a:r>
              <a:rPr lang="ja-JP" altLang="en-US" sz="2000" b="1">
                <a:solidFill>
                  <a:srgbClr val="0070C0"/>
                </a:solidFill>
              </a:rPr>
              <a:t>で計算とき、</a:t>
            </a:r>
            <a:br>
              <a:rPr lang="en-US" altLang="ja-JP" sz="2000" b="1" dirty="0">
                <a:solidFill>
                  <a:srgbClr val="0070C0"/>
                </a:solidFill>
              </a:rPr>
            </a:br>
            <a:r>
              <a:rPr lang="ja-JP" altLang="en-US" sz="2000" b="1">
                <a:solidFill>
                  <a:srgbClr val="0070C0"/>
                </a:solidFill>
              </a:rPr>
              <a:t>ログファイルとして</a:t>
            </a:r>
            <a:endParaRPr lang="en-US" altLang="ja-JP" sz="2000" b="1" dirty="0">
              <a:solidFill>
                <a:srgbClr val="0070C0"/>
              </a:solidFill>
            </a:endParaRPr>
          </a:p>
          <a:p>
            <a:r>
              <a:rPr lang="en-US" altLang="ja-JP" sz="2000" b="1" dirty="0">
                <a:solidFill>
                  <a:srgbClr val="0070C0"/>
                </a:solidFill>
              </a:rPr>
              <a:t>Run1: </a:t>
            </a:r>
            <a:r>
              <a:rPr lang="en-US" altLang="ja-JP" sz="2000" b="1" dirty="0" err="1">
                <a:solidFill>
                  <a:srgbClr val="0070C0"/>
                </a:solidFill>
                <a:cs typeface="Courier"/>
              </a:rPr>
              <a:t>log.nodrag</a:t>
            </a:r>
            <a:endParaRPr lang="en-US" altLang="ja-JP" sz="2000" b="1" dirty="0">
              <a:solidFill>
                <a:srgbClr val="0070C0"/>
              </a:solidFill>
              <a:cs typeface="Courier"/>
            </a:endParaRPr>
          </a:p>
          <a:p>
            <a:r>
              <a:rPr lang="en-US" altLang="ja-JP" sz="2000" b="1" dirty="0">
                <a:solidFill>
                  <a:srgbClr val="0070C0"/>
                </a:solidFill>
              </a:rPr>
              <a:t>Run2: </a:t>
            </a:r>
            <a:r>
              <a:rPr lang="en-US" altLang="ja-JP" sz="2000" b="1" dirty="0" err="1">
                <a:solidFill>
                  <a:srgbClr val="0070C0"/>
                </a:solidFill>
                <a:cs typeface="Courier"/>
              </a:rPr>
              <a:t>log.drag</a:t>
            </a:r>
            <a:endParaRPr lang="en-US" altLang="ja-JP" sz="2000" b="1" dirty="0">
              <a:solidFill>
                <a:srgbClr val="0070C0"/>
              </a:solidFill>
              <a:cs typeface="Courier"/>
            </a:endParaRPr>
          </a:p>
          <a:p>
            <a:r>
              <a:rPr lang="en-US" altLang="ja-JP" sz="2000" b="1" dirty="0">
                <a:solidFill>
                  <a:srgbClr val="0070C0"/>
                </a:solidFill>
              </a:rPr>
              <a:t>Run3: </a:t>
            </a:r>
            <a:r>
              <a:rPr lang="en-US" altLang="ja-JP" sz="2000" b="1" dirty="0" err="1">
                <a:solidFill>
                  <a:srgbClr val="0070C0"/>
                </a:solidFill>
                <a:cs typeface="Courier"/>
              </a:rPr>
              <a:t>log.nhchains</a:t>
            </a:r>
            <a:endParaRPr lang="en-US" altLang="ja-JP" sz="2000" b="1" dirty="0">
              <a:solidFill>
                <a:srgbClr val="0070C0"/>
              </a:solidFill>
              <a:cs typeface="Courier"/>
            </a:endParaRPr>
          </a:p>
          <a:p>
            <a:r>
              <a:rPr lang="en-US" altLang="en-US" sz="2000" b="1" dirty="0">
                <a:solidFill>
                  <a:srgbClr val="0070C0"/>
                </a:solidFill>
              </a:rPr>
              <a:t>にそれぞれ保存</a:t>
            </a:r>
            <a:endParaRPr kumimoji="1" lang="ja-JP" altLang="en-US" sz="2000" b="1" dirty="0">
              <a:solidFill>
                <a:srgbClr val="0070C0"/>
              </a:solidFill>
            </a:endParaRPr>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68</a:t>
            </a:fld>
            <a:endParaRPr kumimoji="1" lang="ja-JP" altLang="en-US"/>
          </a:p>
        </p:txBody>
      </p:sp>
    </p:spTree>
    <p:extLst>
      <p:ext uri="{BB962C8B-B14F-4D97-AF65-F5344CB8AC3E}">
        <p14:creationId xmlns:p14="http://schemas.microsoft.com/office/powerpoint/2010/main" val="26338349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1143000"/>
          </a:xfrm>
        </p:spPr>
        <p:txBody>
          <a:bodyPr>
            <a:normAutofit/>
          </a:bodyPr>
          <a:lstStyle/>
          <a:p>
            <a:r>
              <a:rPr lang="en-US" altLang="ja-JP" dirty="0"/>
              <a:t>restart</a:t>
            </a:r>
            <a:r>
              <a:rPr lang="ja-JP" altLang="en-US" dirty="0"/>
              <a:t>を</a:t>
            </a:r>
            <a:r>
              <a:rPr lang="ja-JP" altLang="en-US"/>
              <a:t>行う（６）</a:t>
            </a:r>
            <a:endParaRPr kumimoji="1" lang="ja-JP" altLang="en-US" dirty="0"/>
          </a:p>
        </p:txBody>
      </p:sp>
      <p:sp>
        <p:nvSpPr>
          <p:cNvPr id="3" name="コンテンツ プレースホルダー 2"/>
          <p:cNvSpPr>
            <a:spLocks noGrp="1"/>
          </p:cNvSpPr>
          <p:nvPr>
            <p:ph idx="1"/>
          </p:nvPr>
        </p:nvSpPr>
        <p:spPr>
          <a:xfrm>
            <a:off x="160581" y="965657"/>
            <a:ext cx="8861158" cy="6504526"/>
          </a:xfrm>
        </p:spPr>
        <p:txBody>
          <a:bodyPr>
            <a:normAutofit/>
          </a:bodyPr>
          <a:lstStyle/>
          <a:p>
            <a:r>
              <a:rPr lang="ja-JP" altLang="en-US" sz="2400"/>
              <a:t>編集した</a:t>
            </a:r>
            <a:r>
              <a:rPr lang="en-US" altLang="ja-JP" sz="2400" dirty="0"/>
              <a:t> </a:t>
            </a:r>
            <a:r>
              <a:rPr lang="en-US" altLang="ja-JP" sz="2400" dirty="0" err="1"/>
              <a:t>in.hugoniostat</a:t>
            </a:r>
            <a:r>
              <a:rPr lang="en-US" altLang="ja-JP" sz="2400" dirty="0"/>
              <a:t> </a:t>
            </a:r>
            <a:r>
              <a:rPr lang="en-US" altLang="en-US" sz="2400" dirty="0"/>
              <a:t>の実行</a:t>
            </a:r>
            <a:br>
              <a:rPr lang="en-US" altLang="en-US" sz="2400" dirty="0"/>
            </a:br>
            <a:r>
              <a:rPr lang="en-US" altLang="ja-JP" sz="2000" dirty="0"/>
              <a:t>$ </a:t>
            </a:r>
            <a:r>
              <a:rPr lang="en-US" altLang="en-US" sz="2000" dirty="0" err="1"/>
              <a:t>lammps</a:t>
            </a:r>
            <a:r>
              <a:rPr lang="en-US" altLang="en-US" sz="2000" dirty="0"/>
              <a:t> &lt; </a:t>
            </a:r>
            <a:r>
              <a:rPr lang="en-US" altLang="en-US" sz="2000" dirty="0" err="1"/>
              <a:t>in.hugoniostat</a:t>
            </a:r>
            <a:r>
              <a:rPr lang="en-US" altLang="en-US" sz="2000" dirty="0"/>
              <a:t> &gt; </a:t>
            </a:r>
            <a:r>
              <a:rPr lang="en-US" altLang="en-US" sz="2000" dirty="0" err="1"/>
              <a:t>log.hugoniostat</a:t>
            </a:r>
            <a:endParaRPr lang="en-US" altLang="en-US" sz="2000" dirty="0"/>
          </a:p>
          <a:p>
            <a:r>
              <a:rPr lang="en-US" altLang="ja-JP" sz="2400" dirty="0" err="1"/>
              <a:t>log.nodrag</a:t>
            </a:r>
            <a:r>
              <a:rPr lang="en-US" altLang="ja-JP" sz="2400" dirty="0"/>
              <a:t>, </a:t>
            </a:r>
            <a:r>
              <a:rPr lang="en-US" altLang="ja-JP" sz="2400" dirty="0" err="1"/>
              <a:t>log.drag</a:t>
            </a:r>
            <a:r>
              <a:rPr lang="en-US" altLang="ja-JP" sz="2400" dirty="0"/>
              <a:t>, </a:t>
            </a:r>
            <a:r>
              <a:rPr lang="en-US" altLang="ja-JP" sz="2400" dirty="0" err="1">
                <a:cs typeface="Courier"/>
              </a:rPr>
              <a:t>log.nhchains</a:t>
            </a:r>
            <a:r>
              <a:rPr lang="en-US" altLang="ja-JP" sz="2400" dirty="0"/>
              <a:t> </a:t>
            </a:r>
            <a:r>
              <a:rPr lang="ja-JP" altLang="en-US" sz="2400" dirty="0"/>
              <a:t>というファイルができているか確認する。</a:t>
            </a:r>
            <a:br>
              <a:rPr lang="ja-JP" altLang="en-US" sz="2400" dirty="0"/>
            </a:br>
            <a:r>
              <a:rPr lang="en-US" altLang="ja-JP" sz="2000" dirty="0"/>
              <a:t>$ ls</a:t>
            </a:r>
            <a:br>
              <a:rPr lang="en-US" altLang="ja-JP" sz="2000" dirty="0"/>
            </a:br>
            <a:r>
              <a:rPr lang="en-US" altLang="ja-JP" sz="2000" dirty="0" err="1">
                <a:solidFill>
                  <a:schemeClr val="tx1">
                    <a:lumMod val="50000"/>
                    <a:lumOff val="50000"/>
                  </a:schemeClr>
                </a:solidFill>
              </a:rPr>
              <a:t>in.hugoniostat</a:t>
            </a:r>
            <a:r>
              <a:rPr lang="en-US" altLang="ja-JP" sz="2000" dirty="0">
                <a:solidFill>
                  <a:schemeClr val="tx1">
                    <a:lumMod val="50000"/>
                    <a:lumOff val="50000"/>
                  </a:schemeClr>
                </a:solidFill>
              </a:rPr>
              <a:t>                 log.5Oct16.hugoniostat.g++.1  </a:t>
            </a:r>
            <a:r>
              <a:rPr lang="en-US" altLang="ja-JP" sz="2000" dirty="0" err="1">
                <a:solidFill>
                  <a:schemeClr val="tx1">
                    <a:lumMod val="50000"/>
                    <a:lumOff val="50000"/>
                  </a:schemeClr>
                </a:solidFill>
              </a:rPr>
              <a:t>log.hugoniostat</a:t>
            </a:r>
            <a:r>
              <a:rPr lang="en-US" altLang="ja-JP" sz="2000" dirty="0">
                <a:solidFill>
                  <a:schemeClr val="tx1">
                    <a:lumMod val="50000"/>
                    <a:lumOff val="50000"/>
                  </a:schemeClr>
                </a:solidFill>
              </a:rPr>
              <a:t>  </a:t>
            </a:r>
            <a:r>
              <a:rPr lang="en-US" altLang="ja-JP" sz="2000" dirty="0" err="1">
                <a:solidFill>
                  <a:srgbClr val="FF0000"/>
                </a:solidFill>
              </a:rPr>
              <a:t>log.nodrag</a:t>
            </a:r>
            <a:br>
              <a:rPr lang="en-US" altLang="ja-JP" sz="2000" dirty="0">
                <a:solidFill>
                  <a:schemeClr val="tx1">
                    <a:lumMod val="50000"/>
                    <a:lumOff val="50000"/>
                  </a:schemeClr>
                </a:solidFill>
              </a:rPr>
            </a:br>
            <a:r>
              <a:rPr lang="en-US" altLang="ja-JP" sz="2000" dirty="0">
                <a:solidFill>
                  <a:schemeClr val="tx1">
                    <a:lumMod val="50000"/>
                    <a:lumOff val="50000"/>
                  </a:schemeClr>
                </a:solidFill>
              </a:rPr>
              <a:t>log.27Nov18.hugoniostat.g++.1  log.5Oct16.hugoniostat.g++.4  </a:t>
            </a:r>
            <a:r>
              <a:rPr lang="en-US" altLang="ja-JP" sz="2000" dirty="0" err="1">
                <a:solidFill>
                  <a:schemeClr val="tx1">
                    <a:lumMod val="50000"/>
                    <a:lumOff val="50000"/>
                  </a:schemeClr>
                </a:solidFill>
              </a:rPr>
              <a:t>log.lammps</a:t>
            </a:r>
            <a:r>
              <a:rPr lang="en-US" altLang="ja-JP" sz="2000" dirty="0">
                <a:solidFill>
                  <a:schemeClr val="tx1">
                    <a:lumMod val="50000"/>
                    <a:lumOff val="50000"/>
                  </a:schemeClr>
                </a:solidFill>
              </a:rPr>
              <a:t>       </a:t>
            </a:r>
            <a:r>
              <a:rPr lang="en-US" altLang="ja-JP" sz="2000" dirty="0" err="1">
                <a:solidFill>
                  <a:schemeClr val="tx1">
                    <a:lumMod val="50000"/>
                    <a:lumOff val="50000"/>
                  </a:schemeClr>
                </a:solidFill>
              </a:rPr>
              <a:t>restart.equil</a:t>
            </a:r>
            <a:br>
              <a:rPr lang="en-US" altLang="ja-JP" sz="2000" dirty="0">
                <a:solidFill>
                  <a:schemeClr val="tx1">
                    <a:lumMod val="50000"/>
                    <a:lumOff val="50000"/>
                  </a:schemeClr>
                </a:solidFill>
              </a:rPr>
            </a:br>
            <a:r>
              <a:rPr lang="en-US" altLang="ja-JP" sz="2000" dirty="0">
                <a:solidFill>
                  <a:schemeClr val="tx1">
                    <a:lumMod val="50000"/>
                    <a:lumOff val="50000"/>
                  </a:schemeClr>
                </a:solidFill>
              </a:rPr>
              <a:t>log.27Nov18.hugoniostat.g++.4  </a:t>
            </a:r>
            <a:r>
              <a:rPr lang="en-US" altLang="ja-JP" sz="2000" dirty="0" err="1">
                <a:solidFill>
                  <a:srgbClr val="FF0000"/>
                </a:solidFill>
              </a:rPr>
              <a:t>log.drag</a:t>
            </a:r>
            <a:r>
              <a:rPr lang="en-US" altLang="ja-JP" sz="2000" dirty="0">
                <a:solidFill>
                  <a:srgbClr val="FF0000"/>
                </a:solidFill>
              </a:rPr>
              <a:t>                      </a:t>
            </a:r>
            <a:r>
              <a:rPr lang="en-US" altLang="ja-JP" sz="2000" dirty="0" err="1">
                <a:solidFill>
                  <a:srgbClr val="FF0000"/>
                </a:solidFill>
              </a:rPr>
              <a:t>log.nhchains</a:t>
            </a:r>
            <a:r>
              <a:rPr lang="en-US" altLang="ja-JP" sz="2000" dirty="0">
                <a:solidFill>
                  <a:srgbClr val="FF0000"/>
                </a:solidFill>
              </a:rPr>
              <a:t>     </a:t>
            </a:r>
            <a:r>
              <a:rPr lang="en-US" altLang="ja-JP" sz="2000" dirty="0" err="1">
                <a:solidFill>
                  <a:schemeClr val="tx1">
                    <a:lumMod val="50000"/>
                    <a:lumOff val="50000"/>
                  </a:schemeClr>
                </a:solidFill>
              </a:rPr>
              <a:t>stress_vs_t.dat</a:t>
            </a:r>
            <a:endParaRPr lang="en-US" altLang="ja-JP" sz="2000" dirty="0">
              <a:solidFill>
                <a:schemeClr val="tx1">
                  <a:lumMod val="50000"/>
                  <a:lumOff val="50000"/>
                </a:schemeClr>
              </a:solidFill>
            </a:endParaRPr>
          </a:p>
          <a:p>
            <a:r>
              <a:rPr lang="ja-JP" altLang="en-US" sz="2400"/>
              <a:t>それぞれ</a:t>
            </a:r>
            <a:r>
              <a:rPr lang="ja-JP" altLang="en-US" sz="2400" dirty="0"/>
              <a:t>のログファイルの中身を確認する。</a:t>
            </a:r>
            <a:br>
              <a:rPr lang="en-US" altLang="ja-JP" sz="2400" dirty="0"/>
            </a:br>
            <a:r>
              <a:rPr lang="en-US" altLang="ja-JP" sz="2000" dirty="0"/>
              <a:t>$ cat </a:t>
            </a:r>
            <a:r>
              <a:rPr lang="en-US" altLang="ja-JP" sz="2000" dirty="0" err="1"/>
              <a:t>log.nodrag</a:t>
            </a:r>
            <a:br>
              <a:rPr lang="en-US" altLang="ja-JP" sz="2000" dirty="0"/>
            </a:br>
            <a:r>
              <a:rPr lang="ja-JP" altLang="en-US" sz="2000" dirty="0"/>
              <a:t>など</a:t>
            </a:r>
            <a:endParaRPr lang="en-US" altLang="ja-JP" sz="2000" dirty="0"/>
          </a:p>
          <a:p>
            <a:r>
              <a:rPr lang="en-US" altLang="en-US" sz="2400" dirty="0" err="1"/>
              <a:t>log.hugoniostat</a:t>
            </a:r>
            <a:r>
              <a:rPr lang="en-US" altLang="en-US" sz="2400" dirty="0"/>
              <a:t> </a:t>
            </a:r>
            <a:r>
              <a:rPr lang="ja-JP" altLang="en-US" sz="2400" dirty="0"/>
              <a:t>には、</a:t>
            </a:r>
            <a:r>
              <a:rPr lang="en-US" altLang="en-US" sz="2400" dirty="0"/>
              <a:t>R</a:t>
            </a:r>
            <a:r>
              <a:rPr lang="en-US" altLang="ja-JP" sz="2400" dirty="0"/>
              <a:t>un1〜3</a:t>
            </a:r>
            <a:r>
              <a:rPr lang="ja-JP" altLang="en-US" sz="2400" dirty="0"/>
              <a:t>（</a:t>
            </a:r>
            <a:r>
              <a:rPr lang="en-US" altLang="ja-JP" sz="2400" dirty="0" err="1"/>
              <a:t>log.nodrag</a:t>
            </a:r>
            <a:r>
              <a:rPr lang="en-US" altLang="ja-JP" sz="2400" dirty="0"/>
              <a:t>, </a:t>
            </a:r>
            <a:r>
              <a:rPr lang="en-US" altLang="ja-JP" sz="2400" dirty="0" err="1"/>
              <a:t>log.drag</a:t>
            </a:r>
            <a:r>
              <a:rPr lang="en-US" altLang="ja-JP" sz="2400" dirty="0"/>
              <a:t>, </a:t>
            </a:r>
            <a:r>
              <a:rPr lang="en-US" altLang="ja-JP" sz="2400" dirty="0" err="1">
                <a:cs typeface="Courier"/>
              </a:rPr>
              <a:t>log.nhchains</a:t>
            </a:r>
            <a:r>
              <a:rPr lang="ja-JP" altLang="en-US" sz="2400" dirty="0"/>
              <a:t>）の結果が出力されている。</a:t>
            </a:r>
            <a:endParaRPr kumimoji="1" lang="ja-JP" altLang="en-US" sz="2400" dirty="0"/>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69</a:t>
            </a:fld>
            <a:endParaRPr kumimoji="1" lang="ja-JP" altLang="en-US"/>
          </a:p>
        </p:txBody>
      </p:sp>
    </p:spTree>
    <p:extLst>
      <p:ext uri="{BB962C8B-B14F-4D97-AF65-F5344CB8AC3E}">
        <p14:creationId xmlns:p14="http://schemas.microsoft.com/office/powerpoint/2010/main" val="2737112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B261F98-9125-834F-9ED2-6DED4315BCC9}"/>
              </a:ext>
            </a:extLst>
          </p:cNvPr>
          <p:cNvPicPr>
            <a:picLocks noChangeAspect="1"/>
          </p:cNvPicPr>
          <p:nvPr/>
        </p:nvPicPr>
        <p:blipFill>
          <a:blip r:embed="rId3"/>
          <a:stretch>
            <a:fillRect/>
          </a:stretch>
        </p:blipFill>
        <p:spPr>
          <a:xfrm>
            <a:off x="455414" y="1235431"/>
            <a:ext cx="4958588" cy="3762629"/>
          </a:xfrm>
          <a:prstGeom prst="rect">
            <a:avLst/>
          </a:prstGeom>
        </p:spPr>
      </p:pic>
      <p:sp>
        <p:nvSpPr>
          <p:cNvPr id="140" name="Shape 140"/>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defTabSz="321440" hangingPunct="0">
              <a:defRPr sz="1200">
                <a:latin typeface="Helvetica"/>
                <a:ea typeface="Helvetica"/>
                <a:cs typeface="Helvetica"/>
                <a:sym typeface="Helvetica"/>
              </a:defRPr>
            </a:pPr>
            <a:endParaRPr kumimoji="0" sz="800" kern="0">
              <a:solidFill>
                <a:srgbClr val="000000"/>
              </a:solidFill>
              <a:latin typeface="Helvetica"/>
              <a:ea typeface="Helvetica"/>
              <a:cs typeface="Helvetica"/>
              <a:sym typeface="Helvetica"/>
            </a:endParaRPr>
          </a:p>
        </p:txBody>
      </p:sp>
      <p:sp>
        <p:nvSpPr>
          <p:cNvPr id="141" name="Shape 141"/>
          <p:cNvSpPr>
            <a:spLocks noGrp="1"/>
          </p:cNvSpPr>
          <p:nvPr>
            <p:ph type="title"/>
          </p:nvPr>
        </p:nvSpPr>
        <p:spPr>
          <a:prstGeom prst="rect">
            <a:avLst/>
          </a:prstGeom>
        </p:spPr>
        <p:txBody>
          <a:bodyPr/>
          <a:lstStyle/>
          <a:p>
            <a:r>
              <a:t>VirtualBox からの起動</a:t>
            </a:r>
          </a:p>
        </p:txBody>
      </p:sp>
      <p:sp>
        <p:nvSpPr>
          <p:cNvPr id="142" name="Shape 142"/>
          <p:cNvSpPr>
            <a:spLocks noGrp="1"/>
          </p:cNvSpPr>
          <p:nvPr>
            <p:ph type="body" sz="half" idx="1"/>
          </p:nvPr>
        </p:nvSpPr>
        <p:spPr>
          <a:xfrm>
            <a:off x="5543127" y="1348383"/>
            <a:ext cx="3192589" cy="4557568"/>
          </a:xfrm>
          <a:prstGeom prst="rect">
            <a:avLst/>
          </a:prstGeom>
        </p:spPr>
        <p:txBody>
          <a:bodyPr/>
          <a:lstStyle/>
          <a:p>
            <a:pPr marL="297630" indent="-297630">
              <a:buAutoNum type="arabicPeriod"/>
            </a:pPr>
            <a:r>
              <a:t>「MateriAppsLive…」を選択</a:t>
            </a:r>
          </a:p>
          <a:p>
            <a:pPr marL="297630" indent="-297630">
              <a:buAutoNum type="arabicPeriod"/>
            </a:pPr>
            <a:r>
              <a:t>起動ボタンを押す</a:t>
            </a:r>
          </a:p>
          <a:p>
            <a:pPr marL="297630" indent="-297630">
              <a:buAutoNum type="arabicPeriod"/>
            </a:pPr>
            <a:r>
              <a:t>ログイン画面がでるまでそのまま待つ</a:t>
            </a:r>
          </a:p>
        </p:txBody>
      </p:sp>
      <p:sp>
        <p:nvSpPr>
          <p:cNvPr id="143" name="Shape 143"/>
          <p:cNvSpPr/>
          <p:nvPr/>
        </p:nvSpPr>
        <p:spPr>
          <a:xfrm>
            <a:off x="-2769" y="6437394"/>
            <a:ext cx="3992299" cy="287571"/>
          </a:xfrm>
          <a:prstGeom prst="rect">
            <a:avLst/>
          </a:prstGeom>
          <a:ln w="12700">
            <a:miter lim="400000"/>
          </a:ln>
          <a:extLst>
            <a:ext uri="{C572A759-6A51-4108-AA02-DFA0A04FC94B}">
              <ma14:wrappingTextBoxFlag xmlns="" xmlns:ma14="http://schemas.microsoft.com/office/mac/drawingml/2011/main"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algn="ctr" defTabSz="410730" hangingPunct="0"/>
            <a:r>
              <a:rPr kumimoji="0" kern="0">
                <a:solidFill>
                  <a:srgbClr val="000000"/>
                </a:solidFill>
              </a:rPr>
              <a:t>MateriApps, 2013-2017. All rights reserved.</a:t>
            </a:r>
          </a:p>
        </p:txBody>
      </p:sp>
      <p:pic>
        <p:nvPicPr>
          <p:cNvPr id="144" name="cmsi-logo-green.pdf"/>
          <p:cNvPicPr>
            <a:picLocks noChangeAspect="1"/>
          </p:cNvPicPr>
          <p:nvPr/>
        </p:nvPicPr>
        <p:blipFill>
          <a:blip r:embed="rId4">
            <a:extLst/>
          </a:blip>
          <a:stretch>
            <a:fillRect/>
          </a:stretch>
        </p:blipFill>
        <p:spPr>
          <a:xfrm>
            <a:off x="7722206" y="292889"/>
            <a:ext cx="1036826" cy="342910"/>
          </a:xfrm>
          <a:prstGeom prst="rect">
            <a:avLst/>
          </a:prstGeom>
          <a:ln w="12700">
            <a:miter lim="400000"/>
          </a:ln>
        </p:spPr>
      </p:pic>
      <p:sp>
        <p:nvSpPr>
          <p:cNvPr id="2" name="スライド番号プレースホルダー 1"/>
          <p:cNvSpPr>
            <a:spLocks noGrp="1"/>
          </p:cNvSpPr>
          <p:nvPr>
            <p:ph type="sldNum" sz="quarter" idx="2"/>
          </p:nvPr>
        </p:nvSpPr>
        <p:spPr/>
        <p:txBody>
          <a:bodyPr/>
          <a:lstStyle/>
          <a:p>
            <a:fld id="{86CB4B4D-7CA3-9044-876B-883B54F8677D}" type="slidenum">
              <a:rPr lang="uk-UA" smtClean="0"/>
              <a:pPr/>
              <a:t>7</a:t>
            </a:fld>
            <a:endParaRPr lang="uk-UA"/>
          </a:p>
        </p:txBody>
      </p:sp>
      <p:cxnSp>
        <p:nvCxnSpPr>
          <p:cNvPr id="12" name="直線コネクタ 11"/>
          <p:cNvCxnSpPr>
            <a:cxnSpLocks/>
          </p:cNvCxnSpPr>
          <p:nvPr/>
        </p:nvCxnSpPr>
        <p:spPr>
          <a:xfrm>
            <a:off x="1698096" y="1594904"/>
            <a:ext cx="3845031" cy="640296"/>
          </a:xfrm>
          <a:prstGeom prst="line">
            <a:avLst/>
          </a:prstGeom>
          <a:noFill/>
          <a:ln w="28575"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13" name="円/楕円 12"/>
          <p:cNvSpPr>
            <a:spLocks noChangeAspect="1"/>
          </p:cNvSpPr>
          <p:nvPr/>
        </p:nvSpPr>
        <p:spPr>
          <a:xfrm>
            <a:off x="940103" y="1681578"/>
            <a:ext cx="252000" cy="252000"/>
          </a:xfrm>
          <a:prstGeom prst="ellipse">
            <a:avLst/>
          </a:prstGeom>
          <a:noFill/>
          <a:ln w="3175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3400" b="0" i="0" u="none" strike="noStrike" cap="none" spc="0" normalizeH="0" baseline="0">
              <a:ln>
                <a:noFill/>
              </a:ln>
              <a:solidFill>
                <a:srgbClr val="000000"/>
              </a:solidFill>
              <a:effectLst/>
              <a:uFillTx/>
              <a:latin typeface="+mn-lt"/>
              <a:ea typeface="+mn-ea"/>
              <a:cs typeface="+mn-cs"/>
              <a:sym typeface="Helvetica Neue Light"/>
            </a:endParaRPr>
          </a:p>
        </p:txBody>
      </p:sp>
      <p:sp>
        <p:nvSpPr>
          <p:cNvPr id="14" name="円/楕円 13"/>
          <p:cNvSpPr>
            <a:spLocks noChangeAspect="1"/>
          </p:cNvSpPr>
          <p:nvPr/>
        </p:nvSpPr>
        <p:spPr>
          <a:xfrm>
            <a:off x="1276767" y="1285578"/>
            <a:ext cx="396000" cy="396000"/>
          </a:xfrm>
          <a:prstGeom prst="ellipse">
            <a:avLst/>
          </a:prstGeom>
          <a:noFill/>
          <a:ln w="3175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3400" b="0" i="0" u="none" strike="noStrike" cap="none" spc="0" normalizeH="0" baseline="0">
              <a:ln>
                <a:noFill/>
              </a:ln>
              <a:solidFill>
                <a:srgbClr val="000000"/>
              </a:solidFill>
              <a:effectLst/>
              <a:uFillTx/>
              <a:latin typeface="+mn-lt"/>
              <a:ea typeface="+mn-ea"/>
              <a:cs typeface="+mn-cs"/>
              <a:sym typeface="Helvetica Neue Light"/>
            </a:endParaRPr>
          </a:p>
        </p:txBody>
      </p:sp>
      <p:cxnSp>
        <p:nvCxnSpPr>
          <p:cNvPr id="15" name="直線コネクタ 14"/>
          <p:cNvCxnSpPr>
            <a:cxnSpLocks/>
          </p:cNvCxnSpPr>
          <p:nvPr/>
        </p:nvCxnSpPr>
        <p:spPr>
          <a:xfrm flipV="1">
            <a:off x="1276767" y="1534160"/>
            <a:ext cx="4266360" cy="290292"/>
          </a:xfrm>
          <a:prstGeom prst="line">
            <a:avLst/>
          </a:prstGeom>
          <a:noFill/>
          <a:ln w="28575"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solidFill>
                  <a:srgbClr val="1F497D"/>
                </a:solidFill>
              </a:rPr>
              <a:t>HPCI</a:t>
            </a:r>
            <a:r>
              <a:rPr lang="ja-JP" altLang="en-US" dirty="0">
                <a:solidFill>
                  <a:srgbClr val="1F497D"/>
                </a:solidFill>
              </a:rPr>
              <a:t>にプリインストールされた</a:t>
            </a:r>
            <a:br>
              <a:rPr lang="en-US" altLang="ja-JP" dirty="0">
                <a:solidFill>
                  <a:srgbClr val="1F497D"/>
                </a:solidFill>
              </a:rPr>
            </a:br>
            <a:r>
              <a:rPr lang="ja-JP" altLang="en-US" dirty="0">
                <a:solidFill>
                  <a:srgbClr val="1F497D"/>
                </a:solidFill>
              </a:rPr>
              <a:t>アプリ情報</a:t>
            </a:r>
            <a:endParaRPr lang="ja-JP" altLang="en-US" dirty="0">
              <a:solidFill>
                <a:schemeClr val="tx2"/>
              </a:solidFill>
            </a:endParaRPr>
          </a:p>
        </p:txBody>
      </p:sp>
      <p:sp>
        <p:nvSpPr>
          <p:cNvPr id="3" name="スライド番号プレースホルダー 2"/>
          <p:cNvSpPr>
            <a:spLocks noGrp="1"/>
          </p:cNvSpPr>
          <p:nvPr>
            <p:ph type="sldNum" sz="quarter" idx="12"/>
          </p:nvPr>
        </p:nvSpPr>
        <p:spPr/>
        <p:txBody>
          <a:bodyPr/>
          <a:lstStyle/>
          <a:p>
            <a:fld id="{B72F81EC-3365-A244-BE16-25FE1979F5BC}" type="slidenum">
              <a:rPr kumimoji="1" lang="ja-JP" altLang="en-US" smtClean="0"/>
              <a:t>70</a:t>
            </a:fld>
            <a:endParaRPr kumimoji="1" lang="ja-JP" altLang="en-US"/>
          </a:p>
        </p:txBody>
      </p:sp>
    </p:spTree>
    <p:extLst>
      <p:ext uri="{BB962C8B-B14F-4D97-AF65-F5344CB8AC3E}">
        <p14:creationId xmlns:p14="http://schemas.microsoft.com/office/powerpoint/2010/main" val="28358977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4410723" y="2191646"/>
            <a:ext cx="3499336" cy="3609583"/>
            <a:chOff x="4551599" y="1773020"/>
            <a:chExt cx="3915166" cy="4338179"/>
          </a:xfrm>
        </p:grpSpPr>
        <p:pic>
          <p:nvPicPr>
            <p:cNvPr id="2" name="Picture 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551599" y="1773020"/>
              <a:ext cx="3915166" cy="4338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円/楕円 13"/>
            <p:cNvSpPr/>
            <p:nvPr/>
          </p:nvSpPr>
          <p:spPr>
            <a:xfrm>
              <a:off x="7364300" y="2595341"/>
              <a:ext cx="28991" cy="303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defTabSz="457200">
                <a:defRPr/>
              </a:pPr>
              <a:endParaRPr lang="ja-JP" altLang="en-US" sz="1600" dirty="0">
                <a:solidFill>
                  <a:prstClr val="black"/>
                </a:solidFill>
                <a:cs typeface="Arial" pitchFamily="34" charset="0"/>
              </a:endParaRPr>
            </a:p>
          </p:txBody>
        </p:sp>
        <p:sp>
          <p:nvSpPr>
            <p:cNvPr id="15" name="円/楕円 14"/>
            <p:cNvSpPr/>
            <p:nvPr/>
          </p:nvSpPr>
          <p:spPr>
            <a:xfrm>
              <a:off x="7364300" y="3851198"/>
              <a:ext cx="28991" cy="2899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defTabSz="457200">
                <a:defRPr/>
              </a:pPr>
              <a:endParaRPr lang="ja-JP" altLang="en-US" sz="1600" dirty="0">
                <a:solidFill>
                  <a:prstClr val="black"/>
                </a:solidFill>
                <a:cs typeface="Arial" pitchFamily="34" charset="0"/>
              </a:endParaRPr>
            </a:p>
          </p:txBody>
        </p:sp>
        <p:sp>
          <p:nvSpPr>
            <p:cNvPr id="16" name="円/楕円 15"/>
            <p:cNvSpPr/>
            <p:nvPr/>
          </p:nvSpPr>
          <p:spPr>
            <a:xfrm>
              <a:off x="7216708" y="4575985"/>
              <a:ext cx="28991" cy="3030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defTabSz="457200">
                <a:defRPr/>
              </a:pPr>
              <a:endParaRPr lang="ja-JP" altLang="en-US" sz="1600" dirty="0">
                <a:solidFill>
                  <a:prstClr val="black"/>
                </a:solidFill>
                <a:cs typeface="Arial" pitchFamily="34" charset="0"/>
              </a:endParaRPr>
            </a:p>
          </p:txBody>
        </p:sp>
        <p:sp>
          <p:nvSpPr>
            <p:cNvPr id="17" name="円/楕円 16"/>
            <p:cNvSpPr/>
            <p:nvPr/>
          </p:nvSpPr>
          <p:spPr>
            <a:xfrm>
              <a:off x="7150363" y="4684556"/>
              <a:ext cx="30309" cy="2899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defTabSz="457200">
                <a:defRPr/>
              </a:pPr>
              <a:endParaRPr lang="ja-JP" altLang="en-US" sz="1600" dirty="0">
                <a:solidFill>
                  <a:prstClr val="black"/>
                </a:solidFill>
                <a:cs typeface="Arial" pitchFamily="34" charset="0"/>
              </a:endParaRPr>
            </a:p>
          </p:txBody>
        </p:sp>
        <p:sp>
          <p:nvSpPr>
            <p:cNvPr id="18" name="円/楕円 17"/>
            <p:cNvSpPr/>
            <p:nvPr/>
          </p:nvSpPr>
          <p:spPr>
            <a:xfrm>
              <a:off x="7114938" y="4778896"/>
              <a:ext cx="30309" cy="303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defTabSz="457200">
                <a:defRPr/>
              </a:pPr>
              <a:endParaRPr lang="ja-JP" altLang="en-US" sz="1600" dirty="0">
                <a:solidFill>
                  <a:prstClr val="black"/>
                </a:solidFill>
                <a:cs typeface="Arial" pitchFamily="34" charset="0"/>
              </a:endParaRPr>
            </a:p>
          </p:txBody>
        </p:sp>
        <p:sp>
          <p:nvSpPr>
            <p:cNvPr id="22" name="円/楕円 21"/>
            <p:cNvSpPr/>
            <p:nvPr/>
          </p:nvSpPr>
          <p:spPr>
            <a:xfrm>
              <a:off x="4864409" y="5284958"/>
              <a:ext cx="31627" cy="3030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defTabSz="457200">
                <a:defRPr/>
              </a:pPr>
              <a:endParaRPr lang="ja-JP" altLang="en-US" sz="1600" dirty="0">
                <a:solidFill>
                  <a:prstClr val="black"/>
                </a:solidFill>
                <a:cs typeface="Arial" pitchFamily="34" charset="0"/>
              </a:endParaRPr>
            </a:p>
          </p:txBody>
        </p:sp>
        <p:sp>
          <p:nvSpPr>
            <p:cNvPr id="47" name="円/楕円 46"/>
            <p:cNvSpPr/>
            <p:nvPr/>
          </p:nvSpPr>
          <p:spPr>
            <a:xfrm>
              <a:off x="7058722" y="4708197"/>
              <a:ext cx="28800" cy="28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defTabSz="457200">
                <a:defRPr/>
              </a:pPr>
              <a:endParaRPr lang="ja-JP" altLang="en-US" sz="1600" dirty="0">
                <a:solidFill>
                  <a:prstClr val="black"/>
                </a:solidFill>
                <a:cs typeface="Arial" pitchFamily="34" charset="0"/>
              </a:endParaRPr>
            </a:p>
          </p:txBody>
        </p:sp>
        <p:sp>
          <p:nvSpPr>
            <p:cNvPr id="58" name="円/楕円 57"/>
            <p:cNvSpPr/>
            <p:nvPr/>
          </p:nvSpPr>
          <p:spPr>
            <a:xfrm>
              <a:off x="7120054" y="4720368"/>
              <a:ext cx="30309" cy="303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defTabSz="457200">
                <a:defRPr/>
              </a:pPr>
              <a:endParaRPr lang="ja-JP" altLang="en-US" sz="1600" dirty="0">
                <a:solidFill>
                  <a:prstClr val="black"/>
                </a:solidFill>
                <a:cs typeface="Arial" pitchFamily="34" charset="0"/>
              </a:endParaRPr>
            </a:p>
          </p:txBody>
        </p:sp>
        <p:sp>
          <p:nvSpPr>
            <p:cNvPr id="19" name="円/楕円 18"/>
            <p:cNvSpPr/>
            <p:nvPr/>
          </p:nvSpPr>
          <p:spPr>
            <a:xfrm>
              <a:off x="6466883" y="4926518"/>
              <a:ext cx="30308" cy="3030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defTabSz="457200">
                <a:defRPr/>
              </a:pPr>
              <a:endParaRPr lang="ja-JP" altLang="en-US" sz="1600" dirty="0">
                <a:solidFill>
                  <a:prstClr val="black"/>
                </a:solidFill>
                <a:cs typeface="Arial" pitchFamily="34" charset="0"/>
              </a:endParaRPr>
            </a:p>
          </p:txBody>
        </p:sp>
        <p:sp>
          <p:nvSpPr>
            <p:cNvPr id="20" name="円/楕円 19"/>
            <p:cNvSpPr/>
            <p:nvPr/>
          </p:nvSpPr>
          <p:spPr>
            <a:xfrm>
              <a:off x="6230998" y="4914658"/>
              <a:ext cx="30309" cy="2899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defTabSz="457200">
                <a:defRPr/>
              </a:pPr>
              <a:endParaRPr lang="ja-JP" altLang="en-US" sz="1600" dirty="0">
                <a:solidFill>
                  <a:prstClr val="black"/>
                </a:solidFill>
                <a:cs typeface="Arial" pitchFamily="34" charset="0"/>
              </a:endParaRPr>
            </a:p>
          </p:txBody>
        </p:sp>
        <p:sp>
          <p:nvSpPr>
            <p:cNvPr id="21" name="円/楕円 20"/>
            <p:cNvSpPr/>
            <p:nvPr/>
          </p:nvSpPr>
          <p:spPr>
            <a:xfrm>
              <a:off x="6108443" y="4970005"/>
              <a:ext cx="28991" cy="303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defTabSz="457200">
                <a:defRPr/>
              </a:pPr>
              <a:endParaRPr lang="ja-JP" altLang="en-US" sz="1600" dirty="0">
                <a:solidFill>
                  <a:prstClr val="black"/>
                </a:solidFill>
                <a:cs typeface="Arial" pitchFamily="34" charset="0"/>
              </a:endParaRPr>
            </a:p>
          </p:txBody>
        </p:sp>
        <p:sp>
          <p:nvSpPr>
            <p:cNvPr id="113" name="円/楕円 112"/>
            <p:cNvSpPr/>
            <p:nvPr/>
          </p:nvSpPr>
          <p:spPr>
            <a:xfrm>
              <a:off x="7187717" y="4630912"/>
              <a:ext cx="28991" cy="3030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defTabSz="457200">
                <a:defRPr/>
              </a:pPr>
              <a:endParaRPr lang="ja-JP" altLang="en-US" sz="1600" dirty="0">
                <a:solidFill>
                  <a:prstClr val="black"/>
                </a:solidFill>
                <a:cs typeface="Arial" pitchFamily="34" charset="0"/>
              </a:endParaRPr>
            </a:p>
          </p:txBody>
        </p:sp>
      </p:grpSp>
      <p:sp>
        <p:nvSpPr>
          <p:cNvPr id="42" name="タイトル 44"/>
          <p:cNvSpPr txBox="1">
            <a:spLocks/>
          </p:cNvSpPr>
          <p:nvPr/>
        </p:nvSpPr>
        <p:spPr>
          <a:xfrm>
            <a:off x="262103" y="27846"/>
            <a:ext cx="8636000" cy="540060"/>
          </a:xfrm>
          <a:prstGeom prst="rect">
            <a:avLst/>
          </a:prstGeom>
        </p:spPr>
        <p:txBody>
          <a:bodyPr/>
          <a:lstStyle/>
          <a:p>
            <a:pPr algn="ctr">
              <a:spcBef>
                <a:spcPct val="0"/>
              </a:spcBef>
              <a:defRPr/>
            </a:pPr>
            <a:endParaRPr lang="ja-JP" altLang="en-US" sz="3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縦書きテキスト プレースホルダ 5"/>
          <p:cNvSpPr txBox="1">
            <a:spLocks/>
          </p:cNvSpPr>
          <p:nvPr/>
        </p:nvSpPr>
        <p:spPr>
          <a:xfrm>
            <a:off x="251752" y="764704"/>
            <a:ext cx="6178899" cy="813006"/>
          </a:xfrm>
          <a:prstGeom prst="rect">
            <a:avLst/>
          </a:prstGeom>
        </p:spPr>
        <p:txBody>
          <a:bodyPr vert="horz">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lnSpc>
                <a:spcPts val="1900"/>
              </a:lnSpc>
              <a:buClr>
                <a:srgbClr val="C00000"/>
              </a:buClr>
              <a:buFont typeface="Wingdings" panose="05000000000000000000" pitchFamily="2" charset="2"/>
              <a:buChar char="n"/>
            </a:pPr>
            <a:endParaRPr lang="en-US" altLang="ja-JP" sz="2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コンテンツ プレースホルダ 2"/>
          <p:cNvSpPr txBox="1">
            <a:spLocks/>
          </p:cNvSpPr>
          <p:nvPr/>
        </p:nvSpPr>
        <p:spPr>
          <a:xfrm>
            <a:off x="2411760" y="6421748"/>
            <a:ext cx="5668574" cy="360850"/>
          </a:xfrm>
          <a:prstGeom prst="rect">
            <a:avLst/>
          </a:prstGeom>
        </p:spPr>
        <p:txBody>
          <a:bodyPr wrap="square" tIns="72000" bIns="72000">
            <a:spAutoFit/>
          </a:bodyPr>
          <a:lstStyle/>
          <a:p>
            <a:pPr algn="ctr">
              <a:spcBef>
                <a:spcPts val="600"/>
              </a:spcBef>
              <a:buClr>
                <a:prstClr val="black"/>
              </a:buClr>
              <a:defRPr/>
            </a:pPr>
            <a:r>
              <a:rPr lang="ja-JP" altLang="en-US" sz="1400"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ネットワーク基盤：学術情報ネットワーク（</a:t>
            </a:r>
            <a:r>
              <a:rPr lang="en-US" altLang="ja-JP" sz="1400"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SINET5</a:t>
            </a:r>
            <a:r>
              <a:rPr lang="ja-JP" altLang="en-US" sz="1400"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）を利用</a:t>
            </a:r>
            <a:endParaRPr lang="en-US" altLang="ja-JP" sz="1400" dirty="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4" name="直線コネクタ 23"/>
          <p:cNvCxnSpPr>
            <a:cxnSpLocks/>
            <a:stCxn id="14" idx="6"/>
            <a:endCxn id="111" idx="3"/>
          </p:cNvCxnSpPr>
          <p:nvPr/>
        </p:nvCxnSpPr>
        <p:spPr>
          <a:xfrm flipH="1" flipV="1">
            <a:off x="5806324" y="1708688"/>
            <a:ext cx="1144275" cy="1179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cxnSpLocks/>
            <a:stCxn id="16" idx="6"/>
            <a:endCxn id="109" idx="1"/>
          </p:cNvCxnSpPr>
          <p:nvPr/>
        </p:nvCxnSpPr>
        <p:spPr>
          <a:xfrm flipV="1">
            <a:off x="6818683" y="1368607"/>
            <a:ext cx="863758" cy="31678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cxnSpLocks/>
            <a:stCxn id="17" idx="6"/>
            <a:endCxn id="137" idx="1"/>
          </p:cNvCxnSpPr>
          <p:nvPr/>
        </p:nvCxnSpPr>
        <p:spPr>
          <a:xfrm flipV="1">
            <a:off x="6760562" y="3781937"/>
            <a:ext cx="888294" cy="844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cxnSpLocks/>
            <a:stCxn id="58" idx="5"/>
            <a:endCxn id="140" idx="1"/>
          </p:cNvCxnSpPr>
          <p:nvPr/>
        </p:nvCxnSpPr>
        <p:spPr>
          <a:xfrm>
            <a:off x="6729505" y="4665513"/>
            <a:ext cx="902835" cy="4943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cxnSpLocks/>
            <a:stCxn id="19" idx="1"/>
            <a:endCxn id="121" idx="3"/>
          </p:cNvCxnSpPr>
          <p:nvPr/>
        </p:nvCxnSpPr>
        <p:spPr>
          <a:xfrm flipH="1" flipV="1">
            <a:off x="5895839" y="3969072"/>
            <a:ext cx="230713" cy="850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cxnSpLocks/>
            <a:stCxn id="20" idx="6"/>
            <a:endCxn id="123" idx="0"/>
          </p:cNvCxnSpPr>
          <p:nvPr/>
        </p:nvCxnSpPr>
        <p:spPr>
          <a:xfrm>
            <a:off x="5938843" y="4817708"/>
            <a:ext cx="506141" cy="267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cxnSpLocks/>
          </p:cNvCxnSpPr>
          <p:nvPr/>
        </p:nvCxnSpPr>
        <p:spPr>
          <a:xfrm flipH="1">
            <a:off x="4139952" y="5149365"/>
            <a:ext cx="539413" cy="4002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a:cxnSpLocks/>
            <a:stCxn id="16" idx="6"/>
            <a:endCxn id="119" idx="1"/>
          </p:cNvCxnSpPr>
          <p:nvPr/>
        </p:nvCxnSpPr>
        <p:spPr>
          <a:xfrm flipV="1">
            <a:off x="6818683" y="2175514"/>
            <a:ext cx="849155" cy="23609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cxnSpLocks/>
            <a:stCxn id="18" idx="4"/>
            <a:endCxn id="139" idx="3"/>
          </p:cNvCxnSpPr>
          <p:nvPr/>
        </p:nvCxnSpPr>
        <p:spPr>
          <a:xfrm>
            <a:off x="6715355" y="4717904"/>
            <a:ext cx="1010645" cy="1203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cxnSpLocks/>
            <a:stCxn id="122" idx="3"/>
            <a:endCxn id="21" idx="4"/>
          </p:cNvCxnSpPr>
          <p:nvPr/>
        </p:nvCxnSpPr>
        <p:spPr>
          <a:xfrm flipV="1">
            <a:off x="5642835" y="4876916"/>
            <a:ext cx="172336" cy="6614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グループ化 71"/>
          <p:cNvGrpSpPr/>
          <p:nvPr/>
        </p:nvGrpSpPr>
        <p:grpSpPr>
          <a:xfrm>
            <a:off x="344961" y="5040812"/>
            <a:ext cx="2502357" cy="1008911"/>
            <a:chOff x="132054" y="5124444"/>
            <a:chExt cx="1585967" cy="1110942"/>
          </a:xfrm>
        </p:grpSpPr>
        <p:sp>
          <p:nvSpPr>
            <p:cNvPr id="73" name="正方形/長方形 72"/>
            <p:cNvSpPr/>
            <p:nvPr/>
          </p:nvSpPr>
          <p:spPr bwMode="auto">
            <a:xfrm>
              <a:off x="132054" y="5124444"/>
              <a:ext cx="1585967" cy="1110942"/>
            </a:xfrm>
            <a:prstGeom prst="rect">
              <a:avLst/>
            </a:prstGeom>
            <a:solidFill>
              <a:sysClr val="window" lastClr="FFFFFF">
                <a:lumMod val="95000"/>
              </a:sysClr>
            </a:solidFill>
            <a:ln w="9525" cap="flat" cmpd="sng" algn="ctr">
              <a:solidFill>
                <a:srgbClr val="57564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fontAlgn="ctr">
                <a:spcBef>
                  <a:spcPct val="0"/>
                </a:spcBef>
                <a:spcAft>
                  <a:spcPct val="0"/>
                </a:spcAft>
                <a:defRPr/>
              </a:pPr>
              <a:endParaRPr kumimoji="0" lang="ja-JP" altLang="en-US" kern="0" dirty="0">
                <a:solidFill>
                  <a:srgbClr val="000000"/>
                </a:solidFill>
                <a:latin typeface="Arial"/>
                <a:cs typeface="Arial"/>
              </a:endParaRPr>
            </a:p>
          </p:txBody>
        </p:sp>
        <p:grpSp>
          <p:nvGrpSpPr>
            <p:cNvPr id="74" name="グループ化 73"/>
            <p:cNvGrpSpPr/>
            <p:nvPr/>
          </p:nvGrpSpPr>
          <p:grpSpPr>
            <a:xfrm>
              <a:off x="927675" y="5899471"/>
              <a:ext cx="747501" cy="227851"/>
              <a:chOff x="8639562" y="3333346"/>
              <a:chExt cx="747501" cy="233321"/>
            </a:xfrm>
          </p:grpSpPr>
          <p:sp>
            <p:nvSpPr>
              <p:cNvPr id="86" name="テキスト ボックス 12"/>
              <p:cNvSpPr txBox="1">
                <a:spLocks noChangeArrowheads="1"/>
              </p:cNvSpPr>
              <p:nvPr/>
            </p:nvSpPr>
            <p:spPr bwMode="auto">
              <a:xfrm>
                <a:off x="8639562" y="3345261"/>
                <a:ext cx="178416" cy="221406"/>
              </a:xfrm>
              <a:prstGeom prst="rect">
                <a:avLst/>
              </a:prstGeom>
              <a:solidFill>
                <a:srgbClr val="C00000"/>
              </a:solidFill>
              <a:ln>
                <a:noFill/>
              </a:ln>
            </p:spPr>
            <p:txBody>
              <a:bodyPr wrap="square">
                <a:sp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endParaRPr lang="ja-JP" altLang="en-US" sz="969" kern="0" dirty="0">
                  <a:solidFill>
                    <a:prstClr val="white"/>
                  </a:solidFill>
                  <a:latin typeface="Arial"/>
                  <a:ea typeface="ＭＳ Ｐゴシック" panose="020B0600070205080204" pitchFamily="50" charset="-128"/>
                </a:endParaRPr>
              </a:p>
            </p:txBody>
          </p:sp>
          <p:sp>
            <p:nvSpPr>
              <p:cNvPr id="87" name="テキスト ボックス 86"/>
              <p:cNvSpPr txBox="1"/>
              <p:nvPr/>
            </p:nvSpPr>
            <p:spPr>
              <a:xfrm>
                <a:off x="8906709" y="3333346"/>
                <a:ext cx="480354" cy="227145"/>
              </a:xfrm>
              <a:prstGeom prst="rect">
                <a:avLst/>
              </a:prstGeom>
              <a:noFill/>
            </p:spPr>
            <p:txBody>
              <a:bodyPr wrap="square" lIns="0" tIns="0" rIns="0" bIns="0" anchor="ctr" anchorCtr="0">
                <a:sp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defTabSz="422041" eaLnBrk="1" fontAlgn="ctr" hangingPunct="1">
                  <a:spcBef>
                    <a:spcPct val="0"/>
                  </a:spcBef>
                  <a:spcAft>
                    <a:spcPct val="0"/>
                  </a:spcAft>
                  <a:defRPr/>
                </a:pPr>
                <a:r>
                  <a:rPr lang="en-US" altLang="ja-JP" sz="1200" b="0" kern="0" dirty="0">
                    <a:solidFill>
                      <a:prstClr val="black"/>
                    </a:solidFill>
                    <a:latin typeface="Arial"/>
                  </a:rPr>
                  <a:t>(TBD)</a:t>
                </a:r>
                <a:endParaRPr lang="zh-TW" altLang="en-US" sz="1050" kern="0" dirty="0">
                  <a:solidFill>
                    <a:prstClr val="black"/>
                  </a:solidFill>
                  <a:latin typeface="Arial"/>
                </a:endParaRPr>
              </a:p>
            </p:txBody>
          </p:sp>
        </p:grpSp>
        <p:grpSp>
          <p:nvGrpSpPr>
            <p:cNvPr id="76" name="グループ化 75"/>
            <p:cNvGrpSpPr/>
            <p:nvPr/>
          </p:nvGrpSpPr>
          <p:grpSpPr>
            <a:xfrm>
              <a:off x="212913" y="5901526"/>
              <a:ext cx="668161" cy="233423"/>
              <a:chOff x="7934584" y="3993729"/>
              <a:chExt cx="668161" cy="239025"/>
            </a:xfrm>
          </p:grpSpPr>
          <p:sp>
            <p:nvSpPr>
              <p:cNvPr id="82" name="テキスト ボックス 9"/>
              <p:cNvSpPr txBox="1">
                <a:spLocks noChangeArrowheads="1"/>
              </p:cNvSpPr>
              <p:nvPr/>
            </p:nvSpPr>
            <p:spPr bwMode="auto">
              <a:xfrm>
                <a:off x="7934584" y="3993729"/>
                <a:ext cx="178416" cy="221404"/>
              </a:xfrm>
              <a:prstGeom prst="rect">
                <a:avLst/>
              </a:prstGeom>
              <a:solidFill>
                <a:schemeClr val="tx1"/>
              </a:solidFill>
              <a:ln>
                <a:noFill/>
              </a:ln>
            </p:spPr>
            <p:txBody>
              <a:bodyPr wrap="none">
                <a:sp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endParaRPr lang="ja-JP" altLang="en-US" sz="969" kern="0" dirty="0">
                  <a:solidFill>
                    <a:prstClr val="white"/>
                  </a:solidFill>
                  <a:latin typeface="Arial"/>
                </a:endParaRPr>
              </a:p>
            </p:txBody>
          </p:sp>
          <p:sp>
            <p:nvSpPr>
              <p:cNvPr id="83" name="テキスト ボックス 82"/>
              <p:cNvSpPr txBox="1"/>
              <p:nvPr/>
            </p:nvSpPr>
            <p:spPr>
              <a:xfrm>
                <a:off x="8157738" y="4005611"/>
                <a:ext cx="445007" cy="227143"/>
              </a:xfrm>
              <a:prstGeom prst="rect">
                <a:avLst/>
              </a:prstGeom>
              <a:noFill/>
            </p:spPr>
            <p:txBody>
              <a:bodyPr wrap="square" lIns="0" tIns="0" rIns="0" bIns="0">
                <a:sp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defTabSz="422041" eaLnBrk="1" fontAlgn="ctr" hangingPunct="1">
                  <a:spcBef>
                    <a:spcPct val="0"/>
                  </a:spcBef>
                  <a:spcAft>
                    <a:spcPct val="0"/>
                  </a:spcAft>
                  <a:defRPr/>
                </a:pPr>
                <a:r>
                  <a:rPr lang="en-US" altLang="zh-TW" sz="1200" b="0" kern="0" dirty="0">
                    <a:solidFill>
                      <a:prstClr val="black"/>
                    </a:solidFill>
                    <a:latin typeface="Arial"/>
                  </a:rPr>
                  <a:t>SX</a:t>
                </a:r>
                <a:endParaRPr lang="zh-TW" altLang="en-US" sz="1200" b="0" kern="0" dirty="0">
                  <a:solidFill>
                    <a:prstClr val="black"/>
                  </a:solidFill>
                  <a:latin typeface="Arial"/>
                </a:endParaRPr>
              </a:p>
            </p:txBody>
          </p:sp>
        </p:grpSp>
        <p:grpSp>
          <p:nvGrpSpPr>
            <p:cNvPr id="77" name="グループ化 76"/>
            <p:cNvGrpSpPr/>
            <p:nvPr/>
          </p:nvGrpSpPr>
          <p:grpSpPr>
            <a:xfrm>
              <a:off x="218937" y="5517017"/>
              <a:ext cx="1046737" cy="219676"/>
              <a:chOff x="7940608" y="3850333"/>
              <a:chExt cx="1046737" cy="224951"/>
            </a:xfrm>
          </p:grpSpPr>
          <p:sp>
            <p:nvSpPr>
              <p:cNvPr id="79" name="テキスト ボックス 11"/>
              <p:cNvSpPr txBox="1">
                <a:spLocks noChangeArrowheads="1"/>
              </p:cNvSpPr>
              <p:nvPr/>
            </p:nvSpPr>
            <p:spPr bwMode="auto">
              <a:xfrm>
                <a:off x="7940608" y="3850333"/>
                <a:ext cx="178416" cy="221407"/>
              </a:xfrm>
              <a:prstGeom prst="rect">
                <a:avLst/>
              </a:prstGeom>
              <a:solidFill>
                <a:srgbClr val="0066CC"/>
              </a:solidFill>
              <a:ln>
                <a:noFill/>
              </a:ln>
            </p:spPr>
            <p:txBody>
              <a:bodyPr wrap="square">
                <a:sp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endParaRPr lang="ja-JP" altLang="en-US" sz="969" kern="0" dirty="0">
                  <a:solidFill>
                    <a:prstClr val="white"/>
                  </a:solidFill>
                  <a:latin typeface="Arial"/>
                </a:endParaRPr>
              </a:p>
            </p:txBody>
          </p:sp>
          <p:sp>
            <p:nvSpPr>
              <p:cNvPr id="80" name="テキスト ボックス 79"/>
              <p:cNvSpPr txBox="1"/>
              <p:nvPr/>
            </p:nvSpPr>
            <p:spPr>
              <a:xfrm>
                <a:off x="8182863" y="3867059"/>
                <a:ext cx="804482" cy="208225"/>
              </a:xfrm>
              <a:prstGeom prst="rect">
                <a:avLst/>
              </a:prstGeom>
              <a:noFill/>
            </p:spPr>
            <p:txBody>
              <a:bodyPr wrap="square" lIns="0" tIns="0" rIns="0" bIns="0">
                <a:sp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defTabSz="422041" eaLnBrk="1" fontAlgn="ctr" hangingPunct="1">
                  <a:spcBef>
                    <a:spcPct val="0"/>
                  </a:spcBef>
                  <a:spcAft>
                    <a:spcPct val="0"/>
                  </a:spcAft>
                  <a:defRPr/>
                </a:pPr>
                <a:r>
                  <a:rPr lang="en-US" altLang="ja-JP" sz="1200" b="0" kern="0" dirty="0">
                    <a:solidFill>
                      <a:prstClr val="black"/>
                    </a:solidFill>
                    <a:latin typeface="Arial"/>
                  </a:rPr>
                  <a:t>Xeon</a:t>
                </a:r>
                <a:r>
                  <a:rPr lang="ja-JP" altLang="en-US" sz="1200" b="0" kern="0" dirty="0">
                    <a:solidFill>
                      <a:prstClr val="black"/>
                    </a:solidFill>
                    <a:latin typeface="Arial"/>
                  </a:rPr>
                  <a:t>　（</a:t>
                </a:r>
                <a:r>
                  <a:rPr lang="en-US" altLang="zh-TW" sz="1200" b="0" kern="0" dirty="0">
                    <a:solidFill>
                      <a:prstClr val="black"/>
                    </a:solidFill>
                    <a:latin typeface="Arial"/>
                  </a:rPr>
                  <a:t>x86-64</a:t>
                </a:r>
                <a:r>
                  <a:rPr lang="ja-JP" altLang="en-US" sz="1200" b="0" kern="0" dirty="0">
                    <a:solidFill>
                      <a:prstClr val="black"/>
                    </a:solidFill>
                    <a:latin typeface="Arial"/>
                  </a:rPr>
                  <a:t>）</a:t>
                </a:r>
                <a:endParaRPr lang="zh-TW" altLang="en-US" sz="1200" b="0" kern="0" dirty="0">
                  <a:solidFill>
                    <a:prstClr val="black"/>
                  </a:solidFill>
                  <a:latin typeface="Arial"/>
                </a:endParaRPr>
              </a:p>
            </p:txBody>
          </p:sp>
        </p:grpSp>
        <p:sp>
          <p:nvSpPr>
            <p:cNvPr id="78" name="テキスト ボックス 77"/>
            <p:cNvSpPr txBox="1"/>
            <p:nvPr/>
          </p:nvSpPr>
          <p:spPr>
            <a:xfrm>
              <a:off x="207621" y="5193432"/>
              <a:ext cx="1421906" cy="221819"/>
            </a:xfrm>
            <a:prstGeom prst="rect">
              <a:avLst/>
            </a:prstGeom>
            <a:noFill/>
          </p:spPr>
          <p:txBody>
            <a:bodyPr wrap="square" lIns="0" tIns="0" rIns="0" bIns="0" anchor="ctr" anchorCtr="0">
              <a:sp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zh-TW" sz="1200" kern="0" dirty="0">
                  <a:solidFill>
                    <a:prstClr val="black"/>
                  </a:solidFill>
                  <a:latin typeface="Meiryo UI" panose="020B0604030504040204" pitchFamily="50" charset="-128"/>
                  <a:ea typeface="Meiryo UI" panose="020B0604030504040204" pitchFamily="50" charset="-128"/>
                </a:rPr>
                <a:t>CPU</a:t>
              </a:r>
              <a:r>
                <a:rPr lang="ja-JP" altLang="en-US" sz="1200" kern="0" dirty="0">
                  <a:solidFill>
                    <a:prstClr val="black"/>
                  </a:solidFill>
                  <a:latin typeface="Meiryo UI" panose="020B0604030504040204" pitchFamily="50" charset="-128"/>
                  <a:ea typeface="Meiryo UI" panose="020B0604030504040204" pitchFamily="50" charset="-128"/>
                </a:rPr>
                <a:t> </a:t>
              </a:r>
              <a:r>
                <a:rPr lang="en-US" altLang="ja-JP" sz="1200" kern="0" dirty="0">
                  <a:solidFill>
                    <a:prstClr val="black"/>
                  </a:solidFill>
                  <a:latin typeface="Meiryo UI" panose="020B0604030504040204" pitchFamily="50" charset="-128"/>
                  <a:ea typeface="Meiryo UI" panose="020B0604030504040204" pitchFamily="50" charset="-128"/>
                </a:rPr>
                <a:t>architecture</a:t>
              </a:r>
              <a:endParaRPr lang="zh-TW" altLang="en-US" sz="1200" kern="0" dirty="0">
                <a:solidFill>
                  <a:prstClr val="black"/>
                </a:solidFill>
                <a:latin typeface="Meiryo UI" panose="020B0604030504040204" pitchFamily="50" charset="-128"/>
                <a:ea typeface="Meiryo UI" panose="020B0604030504040204" pitchFamily="50" charset="-128"/>
              </a:endParaRPr>
            </a:p>
          </p:txBody>
        </p:sp>
      </p:grpSp>
      <p:sp>
        <p:nvSpPr>
          <p:cNvPr id="96" name="テキスト ボックス 11"/>
          <p:cNvSpPr txBox="1">
            <a:spLocks noChangeArrowheads="1"/>
          </p:cNvSpPr>
          <p:nvPr/>
        </p:nvSpPr>
        <p:spPr bwMode="auto">
          <a:xfrm>
            <a:off x="7683866" y="2299863"/>
            <a:ext cx="1080000" cy="241476"/>
          </a:xfrm>
          <a:prstGeom prst="rect">
            <a:avLst/>
          </a:prstGeom>
          <a:solidFill>
            <a:srgbClr val="0066CC"/>
          </a:solidFill>
          <a:ln>
            <a:no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ja-JP" sz="969" b="0" kern="0" dirty="0">
                <a:solidFill>
                  <a:prstClr val="white"/>
                </a:solidFill>
                <a:latin typeface="Meiryo UI" panose="020B0604030504040204" pitchFamily="50" charset="-128"/>
                <a:ea typeface="Meiryo UI" panose="020B0604030504040204" pitchFamily="50" charset="-128"/>
              </a:rPr>
              <a:t>ABCI</a:t>
            </a:r>
          </a:p>
        </p:txBody>
      </p:sp>
      <p:sp>
        <p:nvSpPr>
          <p:cNvPr id="97" name="テキスト ボックス 11"/>
          <p:cNvSpPr txBox="1">
            <a:spLocks noChangeArrowheads="1"/>
          </p:cNvSpPr>
          <p:nvPr/>
        </p:nvSpPr>
        <p:spPr bwMode="auto">
          <a:xfrm>
            <a:off x="7694778" y="1497556"/>
            <a:ext cx="1080000" cy="241476"/>
          </a:xfrm>
          <a:prstGeom prst="rect">
            <a:avLst/>
          </a:prstGeom>
          <a:solidFill>
            <a:srgbClr val="0066CC"/>
          </a:solidFill>
          <a:ln>
            <a:no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ja-JP" sz="969" b="0" kern="0" dirty="0">
                <a:solidFill>
                  <a:prstClr val="white"/>
                </a:solidFill>
                <a:latin typeface="Meiryo UI" panose="020B0604030504040204" pitchFamily="50" charset="-128"/>
                <a:ea typeface="Meiryo UI" panose="020B0604030504040204" pitchFamily="50" charset="-128"/>
              </a:rPr>
              <a:t>Cygnus</a:t>
            </a:r>
          </a:p>
        </p:txBody>
      </p:sp>
      <p:sp>
        <p:nvSpPr>
          <p:cNvPr id="100" name="テキスト ボックス 9"/>
          <p:cNvSpPr txBox="1">
            <a:spLocks noChangeArrowheads="1"/>
          </p:cNvSpPr>
          <p:nvPr/>
        </p:nvSpPr>
        <p:spPr bwMode="auto">
          <a:xfrm>
            <a:off x="4747516" y="2661780"/>
            <a:ext cx="1080000" cy="216000"/>
          </a:xfrm>
          <a:prstGeom prst="rect">
            <a:avLst/>
          </a:prstGeom>
          <a:solidFill>
            <a:schemeClr val="tx1"/>
          </a:solidFill>
          <a:ln>
            <a:no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ja-JP" sz="969" b="0" kern="0" dirty="0">
                <a:solidFill>
                  <a:prstClr val="white"/>
                </a:solidFill>
                <a:latin typeface="Meiryo UI" panose="020B0604030504040204" pitchFamily="50" charset="-128"/>
                <a:ea typeface="Meiryo UI" panose="020B0604030504040204" pitchFamily="50" charset="-128"/>
              </a:rPr>
              <a:t>SX-ACE</a:t>
            </a:r>
            <a:endParaRPr lang="ja-JP" altLang="en-US" sz="969" b="0" kern="0" dirty="0">
              <a:solidFill>
                <a:prstClr val="white"/>
              </a:solidFill>
              <a:latin typeface="Meiryo UI" panose="020B0604030504040204" pitchFamily="50" charset="-128"/>
              <a:ea typeface="Meiryo UI" panose="020B0604030504040204" pitchFamily="50" charset="-128"/>
            </a:endParaRPr>
          </a:p>
        </p:txBody>
      </p:sp>
      <p:sp>
        <p:nvSpPr>
          <p:cNvPr id="101" name="テキスト ボックス 11"/>
          <p:cNvSpPr txBox="1">
            <a:spLocks noChangeArrowheads="1"/>
          </p:cNvSpPr>
          <p:nvPr/>
        </p:nvSpPr>
        <p:spPr bwMode="auto">
          <a:xfrm>
            <a:off x="4745619" y="2897148"/>
            <a:ext cx="1080000" cy="216000"/>
          </a:xfrm>
          <a:prstGeom prst="rect">
            <a:avLst/>
          </a:prstGeom>
          <a:solidFill>
            <a:srgbClr val="0066CC"/>
          </a:solidFill>
          <a:ln>
            <a:no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ja-JP" sz="969" b="0" kern="0" dirty="0">
                <a:solidFill>
                  <a:prstClr val="white"/>
                </a:solidFill>
                <a:latin typeface="Arial"/>
              </a:rPr>
              <a:t>LX 406Re-2</a:t>
            </a:r>
            <a:endParaRPr lang="ja-JP" altLang="en-US" sz="969" b="0" kern="0" dirty="0">
              <a:solidFill>
                <a:prstClr val="white"/>
              </a:solidFill>
              <a:latin typeface="Arial"/>
            </a:endParaRPr>
          </a:p>
        </p:txBody>
      </p:sp>
      <p:sp>
        <p:nvSpPr>
          <p:cNvPr id="102" name="テキスト ボックス 9"/>
          <p:cNvSpPr txBox="1">
            <a:spLocks noChangeArrowheads="1"/>
          </p:cNvSpPr>
          <p:nvPr/>
        </p:nvSpPr>
        <p:spPr bwMode="auto">
          <a:xfrm>
            <a:off x="6432396" y="6039856"/>
            <a:ext cx="1301904" cy="390620"/>
          </a:xfrm>
          <a:prstGeom prst="rect">
            <a:avLst/>
          </a:prstGeom>
          <a:solidFill>
            <a:schemeClr val="tx1"/>
          </a:solidFill>
          <a:ln>
            <a:noFill/>
          </a:ln>
        </p:spPr>
        <p:txBody>
          <a:bodyPr wrap="square">
            <a:sp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969" b="0" kern="0" dirty="0">
                <a:solidFill>
                  <a:prstClr val="white"/>
                </a:solidFill>
                <a:latin typeface="Meiryo UI" panose="020B0604030504040204" pitchFamily="50" charset="-128"/>
                <a:ea typeface="Meiryo UI" panose="020B0604030504040204" pitchFamily="50" charset="-128"/>
              </a:rPr>
              <a:t>地球シミュレータ</a:t>
            </a:r>
            <a:endParaRPr lang="en-US" altLang="ja-JP" sz="969" b="0" kern="0" dirty="0">
              <a:solidFill>
                <a:prstClr val="white"/>
              </a:solidFill>
              <a:latin typeface="Meiryo UI" panose="020B0604030504040204" pitchFamily="50" charset="-128"/>
              <a:ea typeface="Meiryo UI" panose="020B0604030504040204" pitchFamily="50" charset="-128"/>
            </a:endParaRPr>
          </a:p>
          <a:p>
            <a:pPr algn="ctr" defTabSz="422041" eaLnBrk="1" fontAlgn="ctr" hangingPunct="1">
              <a:spcBef>
                <a:spcPct val="0"/>
              </a:spcBef>
              <a:spcAft>
                <a:spcPct val="0"/>
              </a:spcAft>
              <a:defRPr/>
            </a:pPr>
            <a:r>
              <a:rPr lang="en-US" altLang="ja-JP" sz="969" b="0" kern="0" dirty="0">
                <a:solidFill>
                  <a:prstClr val="white"/>
                </a:solidFill>
                <a:latin typeface="Meiryo UI" panose="020B0604030504040204" pitchFamily="50" charset="-128"/>
                <a:ea typeface="Meiryo UI" panose="020B0604030504040204" pitchFamily="50" charset="-128"/>
              </a:rPr>
              <a:t>(SX-ACE)</a:t>
            </a:r>
            <a:endParaRPr lang="ja-JP" altLang="en-US" sz="969" b="0" kern="0" dirty="0">
              <a:solidFill>
                <a:prstClr val="white"/>
              </a:solidFill>
              <a:latin typeface="Meiryo UI" panose="020B0604030504040204" pitchFamily="50" charset="-128"/>
              <a:ea typeface="Meiryo UI" panose="020B0604030504040204" pitchFamily="50" charset="-128"/>
            </a:endParaRPr>
          </a:p>
        </p:txBody>
      </p:sp>
      <p:sp>
        <p:nvSpPr>
          <p:cNvPr id="99" name="テキスト ボックス 8"/>
          <p:cNvSpPr txBox="1">
            <a:spLocks noChangeArrowheads="1"/>
          </p:cNvSpPr>
          <p:nvPr/>
        </p:nvSpPr>
        <p:spPr bwMode="auto">
          <a:xfrm>
            <a:off x="4734543" y="1833936"/>
            <a:ext cx="1080000" cy="216000"/>
          </a:xfrm>
          <a:prstGeom prst="rect">
            <a:avLst/>
          </a:prstGeom>
          <a:solidFill>
            <a:srgbClr val="0070C0"/>
          </a:solidFill>
          <a:ln>
            <a:no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ja-JP" sz="969" b="0" kern="0" dirty="0">
                <a:solidFill>
                  <a:prstClr val="white"/>
                </a:solidFill>
                <a:latin typeface="Meiryo UI" panose="020B0604030504040204" pitchFamily="50" charset="-128"/>
                <a:ea typeface="Meiryo UI" panose="020B0604030504040204" pitchFamily="50" charset="-128"/>
              </a:rPr>
              <a:t>Grand Chariot</a:t>
            </a:r>
          </a:p>
        </p:txBody>
      </p:sp>
      <p:sp>
        <p:nvSpPr>
          <p:cNvPr id="95" name="テキスト ボックス 11"/>
          <p:cNvSpPr txBox="1">
            <a:spLocks noChangeArrowheads="1"/>
          </p:cNvSpPr>
          <p:nvPr/>
        </p:nvSpPr>
        <p:spPr bwMode="auto">
          <a:xfrm>
            <a:off x="5909675" y="5316166"/>
            <a:ext cx="1080000" cy="241476"/>
          </a:xfrm>
          <a:prstGeom prst="rect">
            <a:avLst/>
          </a:prstGeom>
          <a:solidFill>
            <a:srgbClr val="0066CC"/>
          </a:solidFill>
          <a:ln>
            <a:no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ja-JP" sz="969" b="0" kern="0" dirty="0">
                <a:solidFill>
                  <a:prstClr val="white"/>
                </a:solidFill>
                <a:latin typeface="Meiryo UI" panose="020B0604030504040204" pitchFamily="50" charset="-128"/>
                <a:ea typeface="Meiryo UI" panose="020B0604030504040204" pitchFamily="50" charset="-128"/>
              </a:rPr>
              <a:t>XC40</a:t>
            </a:r>
            <a:endParaRPr lang="ja-JP" altLang="en-US" sz="969" b="0" kern="0" dirty="0">
              <a:solidFill>
                <a:prstClr val="white"/>
              </a:solidFill>
              <a:latin typeface="Meiryo UI" panose="020B0604030504040204" pitchFamily="50" charset="-128"/>
              <a:ea typeface="Meiryo UI" panose="020B0604030504040204" pitchFamily="50" charset="-128"/>
            </a:endParaRPr>
          </a:p>
        </p:txBody>
      </p:sp>
      <p:sp>
        <p:nvSpPr>
          <p:cNvPr id="98" name="テキスト ボックス 11"/>
          <p:cNvSpPr txBox="1">
            <a:spLocks noChangeArrowheads="1"/>
          </p:cNvSpPr>
          <p:nvPr/>
        </p:nvSpPr>
        <p:spPr bwMode="auto">
          <a:xfrm>
            <a:off x="7639961" y="5285722"/>
            <a:ext cx="1080000" cy="241476"/>
          </a:xfrm>
          <a:prstGeom prst="rect">
            <a:avLst/>
          </a:prstGeom>
          <a:solidFill>
            <a:srgbClr val="0066CC"/>
          </a:solidFill>
          <a:ln>
            <a:no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ja-JP" sz="969" b="0" kern="0" dirty="0">
                <a:solidFill>
                  <a:prstClr val="white"/>
                </a:solidFill>
                <a:latin typeface="Meiryo UI" panose="020B0604030504040204" pitchFamily="50" charset="-128"/>
                <a:ea typeface="Meiryo UI" panose="020B0604030504040204" pitchFamily="50" charset="-128"/>
              </a:rPr>
              <a:t>TSUBAME3.0</a:t>
            </a:r>
            <a:endParaRPr lang="ja-JP" altLang="en-US" sz="969" b="0" kern="0" dirty="0">
              <a:solidFill>
                <a:prstClr val="white"/>
              </a:solidFill>
              <a:latin typeface="Meiryo UI" panose="020B0604030504040204" pitchFamily="50" charset="-128"/>
              <a:ea typeface="Meiryo UI" panose="020B0604030504040204" pitchFamily="50" charset="-128"/>
            </a:endParaRPr>
          </a:p>
        </p:txBody>
      </p:sp>
      <p:sp>
        <p:nvSpPr>
          <p:cNvPr id="104" name="テキスト ボックス 9"/>
          <p:cNvSpPr txBox="1">
            <a:spLocks noChangeArrowheads="1"/>
          </p:cNvSpPr>
          <p:nvPr/>
        </p:nvSpPr>
        <p:spPr bwMode="auto">
          <a:xfrm>
            <a:off x="4564968" y="5659136"/>
            <a:ext cx="1080000" cy="216000"/>
          </a:xfrm>
          <a:prstGeom prst="rect">
            <a:avLst/>
          </a:prstGeom>
          <a:solidFill>
            <a:schemeClr val="tx1"/>
          </a:solidFill>
          <a:ln>
            <a:noFill/>
          </a:ln>
        </p:spPr>
        <p:txBody>
          <a:bodyPr wrap="non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ja-JP" sz="969" b="0" kern="0" dirty="0">
                <a:solidFill>
                  <a:prstClr val="white"/>
                </a:solidFill>
                <a:latin typeface="Meiryo UI" panose="020B0604030504040204" pitchFamily="50" charset="-128"/>
                <a:ea typeface="Meiryo UI" panose="020B0604030504040204" pitchFamily="50" charset="-128"/>
              </a:rPr>
              <a:t>SX-ACE</a:t>
            </a:r>
          </a:p>
        </p:txBody>
      </p:sp>
      <p:sp>
        <p:nvSpPr>
          <p:cNvPr id="92" name="テキスト ボックス 12"/>
          <p:cNvSpPr txBox="1">
            <a:spLocks noChangeArrowheads="1"/>
          </p:cNvSpPr>
          <p:nvPr/>
        </p:nvSpPr>
        <p:spPr bwMode="auto">
          <a:xfrm>
            <a:off x="3085792" y="5605925"/>
            <a:ext cx="1080000" cy="216000"/>
          </a:xfrm>
          <a:prstGeom prst="rect">
            <a:avLst/>
          </a:prstGeom>
          <a:solidFill>
            <a:srgbClr val="0066CC"/>
          </a:solidFill>
          <a:ln>
            <a:no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ja-JP" sz="969" b="0" kern="0" dirty="0">
                <a:solidFill>
                  <a:prstClr val="white"/>
                </a:solidFill>
                <a:latin typeface="Meiryo UI" panose="020B0604030504040204" pitchFamily="50" charset="-128"/>
                <a:ea typeface="Meiryo UI" panose="020B0604030504040204" pitchFamily="50" charset="-128"/>
              </a:rPr>
              <a:t>ITO</a:t>
            </a:r>
            <a:r>
              <a:rPr lang="ja-JP" altLang="en-US" sz="969" b="0" kern="0" dirty="0">
                <a:solidFill>
                  <a:prstClr val="white"/>
                </a:solidFill>
                <a:latin typeface="Meiryo UI" panose="020B0604030504040204" pitchFamily="50" charset="-128"/>
                <a:ea typeface="Meiryo UI" panose="020B0604030504040204" pitchFamily="50" charset="-128"/>
              </a:rPr>
              <a:t>ｻﾌﾞｼｽﾃﾑ</a:t>
            </a:r>
            <a:r>
              <a:rPr lang="en-US" altLang="ja-JP" sz="969" b="0" kern="0" dirty="0">
                <a:solidFill>
                  <a:prstClr val="white"/>
                </a:solidFill>
                <a:latin typeface="Meiryo UI" panose="020B0604030504040204" pitchFamily="50" charset="-128"/>
                <a:ea typeface="Meiryo UI" panose="020B0604030504040204" pitchFamily="50" charset="-128"/>
              </a:rPr>
              <a:t>A</a:t>
            </a:r>
          </a:p>
        </p:txBody>
      </p:sp>
      <p:sp>
        <p:nvSpPr>
          <p:cNvPr id="89" name="テキスト ボックス 12"/>
          <p:cNvSpPr txBox="1">
            <a:spLocks noChangeArrowheads="1"/>
          </p:cNvSpPr>
          <p:nvPr/>
        </p:nvSpPr>
        <p:spPr bwMode="auto">
          <a:xfrm>
            <a:off x="4813430" y="4089240"/>
            <a:ext cx="1080000" cy="216000"/>
          </a:xfrm>
          <a:prstGeom prst="rect">
            <a:avLst/>
          </a:prstGeom>
          <a:solidFill>
            <a:srgbClr val="C00000"/>
          </a:solidFill>
          <a:ln>
            <a:no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969" b="0" kern="0" dirty="0">
                <a:solidFill>
                  <a:prstClr val="white"/>
                </a:solidFill>
                <a:latin typeface="Meiryo UI" panose="020B0604030504040204" pitchFamily="50" charset="-128"/>
                <a:ea typeface="Meiryo UI" panose="020B0604030504040204" pitchFamily="50" charset="-128"/>
              </a:rPr>
              <a:t>新スパコン</a:t>
            </a:r>
            <a:endParaRPr lang="en-US" altLang="ja-JP" sz="969" b="0" kern="0" dirty="0">
              <a:solidFill>
                <a:prstClr val="white"/>
              </a:solidFill>
              <a:latin typeface="Meiryo UI" panose="020B0604030504040204" pitchFamily="50" charset="-128"/>
              <a:ea typeface="Meiryo UI" panose="020B0604030504040204" pitchFamily="50" charset="-128"/>
            </a:endParaRPr>
          </a:p>
        </p:txBody>
      </p:sp>
      <p:sp>
        <p:nvSpPr>
          <p:cNvPr id="90" name="テキスト ボックス 12"/>
          <p:cNvSpPr txBox="1">
            <a:spLocks noChangeArrowheads="1"/>
          </p:cNvSpPr>
          <p:nvPr/>
        </p:nvSpPr>
        <p:spPr bwMode="auto">
          <a:xfrm>
            <a:off x="7655201" y="3906932"/>
            <a:ext cx="1080000" cy="241476"/>
          </a:xfrm>
          <a:prstGeom prst="rect">
            <a:avLst/>
          </a:prstGeom>
          <a:solidFill>
            <a:srgbClr val="0066CC"/>
          </a:solidFill>
          <a:ln>
            <a:no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ja-JP" sz="969" b="0" kern="0" dirty="0" err="1">
                <a:solidFill>
                  <a:prstClr val="white"/>
                </a:solidFill>
                <a:latin typeface="Meiryo UI" panose="020B0604030504040204" pitchFamily="50" charset="-128"/>
                <a:ea typeface="Meiryo UI" panose="020B0604030504040204" pitchFamily="50" charset="-128"/>
              </a:rPr>
              <a:t>Reedbush</a:t>
            </a:r>
            <a:r>
              <a:rPr lang="en-US" altLang="ja-JP" sz="969" b="0" kern="0" dirty="0">
                <a:solidFill>
                  <a:prstClr val="white"/>
                </a:solidFill>
                <a:latin typeface="Meiryo UI" panose="020B0604030504040204" pitchFamily="50" charset="-128"/>
                <a:ea typeface="Meiryo UI" panose="020B0604030504040204" pitchFamily="50" charset="-128"/>
              </a:rPr>
              <a:t>-H,L</a:t>
            </a:r>
            <a:endParaRPr lang="ja-JP" altLang="en-US" sz="969" b="0" kern="0" dirty="0">
              <a:solidFill>
                <a:prstClr val="white"/>
              </a:solidFill>
              <a:latin typeface="Meiryo UI" panose="020B0604030504040204" pitchFamily="50" charset="-128"/>
              <a:ea typeface="Meiryo UI" panose="020B0604030504040204" pitchFamily="50" charset="-128"/>
            </a:endParaRPr>
          </a:p>
        </p:txBody>
      </p:sp>
      <p:sp>
        <p:nvSpPr>
          <p:cNvPr id="112" name="テキスト ボックス 11"/>
          <p:cNvSpPr txBox="1">
            <a:spLocks noChangeArrowheads="1"/>
          </p:cNvSpPr>
          <p:nvPr/>
        </p:nvSpPr>
        <p:spPr bwMode="auto">
          <a:xfrm>
            <a:off x="7699966" y="3030684"/>
            <a:ext cx="1080000" cy="241476"/>
          </a:xfrm>
          <a:prstGeom prst="rect">
            <a:avLst/>
          </a:prstGeom>
          <a:solidFill>
            <a:srgbClr val="0066CC"/>
          </a:solidFill>
          <a:ln>
            <a:noFill/>
          </a:ln>
        </p:spPr>
        <p:txBody>
          <a:bodyPr wrap="non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ja-JP" sz="969" b="0" kern="0" dirty="0" err="1">
                <a:solidFill>
                  <a:prstClr val="white"/>
                </a:solidFill>
                <a:latin typeface="Meiryo UI" panose="020B0604030504040204" pitchFamily="50" charset="-128"/>
                <a:ea typeface="Meiryo UI" panose="020B0604030504040204" pitchFamily="50" charset="-128"/>
              </a:rPr>
              <a:t>Oakforest</a:t>
            </a:r>
            <a:r>
              <a:rPr lang="en-US" altLang="ja-JP" sz="969" b="0" kern="0" dirty="0">
                <a:solidFill>
                  <a:prstClr val="white"/>
                </a:solidFill>
                <a:latin typeface="Meiryo UI" panose="020B0604030504040204" pitchFamily="50" charset="-128"/>
                <a:ea typeface="Meiryo UI" panose="020B0604030504040204" pitchFamily="50" charset="-128"/>
              </a:rPr>
              <a:t>-PACS</a:t>
            </a:r>
            <a:endParaRPr lang="en-US" altLang="ja-JP" sz="800" b="0" kern="0" dirty="0">
              <a:solidFill>
                <a:prstClr val="white"/>
              </a:solidFill>
              <a:latin typeface="Meiryo UI" panose="020B0604030504040204" pitchFamily="50" charset="-128"/>
              <a:ea typeface="Meiryo UI" panose="020B0604030504040204" pitchFamily="50" charset="-128"/>
            </a:endParaRPr>
          </a:p>
        </p:txBody>
      </p:sp>
      <p:cxnSp>
        <p:nvCxnSpPr>
          <p:cNvPr id="114" name="直線コネクタ 113"/>
          <p:cNvCxnSpPr>
            <a:cxnSpLocks/>
            <a:stCxn id="113" idx="6"/>
            <a:endCxn id="130" idx="1"/>
          </p:cNvCxnSpPr>
          <p:nvPr/>
        </p:nvCxnSpPr>
        <p:spPr>
          <a:xfrm flipV="1">
            <a:off x="6792771" y="2913032"/>
            <a:ext cx="894679" cy="16691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cxnSpLocks/>
            <a:stCxn id="15" idx="1"/>
            <a:endCxn id="116" idx="3"/>
          </p:cNvCxnSpPr>
          <p:nvPr/>
        </p:nvCxnSpPr>
        <p:spPr>
          <a:xfrm flipH="1" flipV="1">
            <a:off x="5827508" y="2528888"/>
            <a:ext cx="1100974" cy="1395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タイトル 4"/>
          <p:cNvSpPr>
            <a:spLocks noGrp="1"/>
          </p:cNvSpPr>
          <p:nvPr>
            <p:ph type="title"/>
          </p:nvPr>
        </p:nvSpPr>
        <p:spPr>
          <a:xfrm>
            <a:off x="378947" y="-9865"/>
            <a:ext cx="8402341" cy="843967"/>
          </a:xfrm>
        </p:spPr>
        <p:txBody>
          <a:bodyPr>
            <a:noAutofit/>
          </a:bodyPr>
          <a:lstStyle/>
          <a:p>
            <a:r>
              <a:rPr lang="en-US" altLang="ja-JP" sz="2800" dirty="0"/>
              <a:t>HPCI</a:t>
            </a:r>
            <a:r>
              <a:rPr lang="ja-JP" altLang="en-US" sz="2800"/>
              <a:t>計算資源（令和元年 </a:t>
            </a:r>
            <a:r>
              <a:rPr lang="en-US" altLang="ja-JP" sz="2800" dirty="0"/>
              <a:t>9</a:t>
            </a:r>
            <a:r>
              <a:rPr lang="ja-JP" altLang="en-US" sz="2800"/>
              <a:t>月</a:t>
            </a:r>
            <a:r>
              <a:rPr lang="en-US" altLang="ja-JP" sz="2800" dirty="0"/>
              <a:t>5</a:t>
            </a:r>
            <a:r>
              <a:rPr lang="ja-JP" altLang="en-US" sz="2800"/>
              <a:t>日版）</a:t>
            </a:r>
            <a:endParaRPr kumimoji="1" lang="ja-JP" altLang="en-US" sz="2800" dirty="0"/>
          </a:p>
        </p:txBody>
      </p:sp>
      <p:grpSp>
        <p:nvGrpSpPr>
          <p:cNvPr id="153" name="グループ化 152"/>
          <p:cNvGrpSpPr/>
          <p:nvPr/>
        </p:nvGrpSpPr>
        <p:grpSpPr>
          <a:xfrm>
            <a:off x="8701325" y="3072825"/>
            <a:ext cx="538477" cy="266591"/>
            <a:chOff x="5142262" y="1606986"/>
            <a:chExt cx="538477" cy="266591"/>
          </a:xfrm>
        </p:grpSpPr>
        <p:sp>
          <p:nvSpPr>
            <p:cNvPr id="154" name="円/楕円 153"/>
            <p:cNvSpPr/>
            <p:nvPr/>
          </p:nvSpPr>
          <p:spPr>
            <a:xfrm>
              <a:off x="5220824" y="1606986"/>
              <a:ext cx="377591" cy="26659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155" name="テキスト ボックス 154"/>
            <p:cNvSpPr txBox="1"/>
            <p:nvPr/>
          </p:nvSpPr>
          <p:spPr>
            <a:xfrm>
              <a:off x="5142262" y="1610656"/>
              <a:ext cx="538477" cy="2308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vert="horz" wrap="square" rtlCol="0">
              <a:spAutoFit/>
            </a:bodyPr>
            <a:lstStyle/>
            <a:p>
              <a:pPr algn="ctr"/>
              <a:r>
                <a:rPr kumimoji="1" lang="en-US" altLang="ja-JP" sz="900" dirty="0">
                  <a:latin typeface="Arial Unicode MS" panose="020B0604020202020204" pitchFamily="50" charset="-128"/>
                  <a:ea typeface="Arial Unicode MS" panose="020B0604020202020204" pitchFamily="50" charset="-128"/>
                  <a:cs typeface="Arial Unicode MS" panose="020B0604020202020204" pitchFamily="50" charset="-128"/>
                </a:rPr>
                <a:t>KNL</a:t>
              </a:r>
              <a:endParaRPr kumimoji="1" lang="ja-JP" altLang="en-US" sz="9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grpSp>
      <p:grpSp>
        <p:nvGrpSpPr>
          <p:cNvPr id="156" name="グループ化 155"/>
          <p:cNvGrpSpPr/>
          <p:nvPr/>
        </p:nvGrpSpPr>
        <p:grpSpPr>
          <a:xfrm>
            <a:off x="6754463" y="5318224"/>
            <a:ext cx="538477" cy="266591"/>
            <a:chOff x="5117554" y="1606986"/>
            <a:chExt cx="538477" cy="266591"/>
          </a:xfrm>
        </p:grpSpPr>
        <p:sp>
          <p:nvSpPr>
            <p:cNvPr id="157" name="円/楕円 156"/>
            <p:cNvSpPr/>
            <p:nvPr/>
          </p:nvSpPr>
          <p:spPr>
            <a:xfrm>
              <a:off x="5220824" y="1606986"/>
              <a:ext cx="377591" cy="26659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158" name="テキスト ボックス 157"/>
            <p:cNvSpPr txBox="1"/>
            <p:nvPr/>
          </p:nvSpPr>
          <p:spPr>
            <a:xfrm>
              <a:off x="5117554" y="1610656"/>
              <a:ext cx="538477" cy="2308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vert="horz" wrap="square" rtlCol="0">
              <a:spAutoFit/>
            </a:bodyPr>
            <a:lstStyle/>
            <a:p>
              <a:pPr algn="ctr"/>
              <a:r>
                <a:rPr kumimoji="1" lang="en-US" altLang="ja-JP" sz="900" dirty="0">
                  <a:latin typeface="Arial Unicode MS" panose="020B0604020202020204" pitchFamily="50" charset="-128"/>
                  <a:ea typeface="Arial Unicode MS" panose="020B0604020202020204" pitchFamily="50" charset="-128"/>
                  <a:cs typeface="Arial Unicode MS" panose="020B0604020202020204" pitchFamily="50" charset="-128"/>
                </a:rPr>
                <a:t>KNL</a:t>
              </a:r>
              <a:endParaRPr kumimoji="1" lang="ja-JP" altLang="en-US" sz="9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grpSp>
      <p:sp>
        <p:nvSpPr>
          <p:cNvPr id="120" name="コンテンツ プレースホルダー 8"/>
          <p:cNvSpPr txBox="1">
            <a:spLocks/>
          </p:cNvSpPr>
          <p:nvPr/>
        </p:nvSpPr>
        <p:spPr>
          <a:xfrm>
            <a:off x="406400" y="2830056"/>
            <a:ext cx="4064000" cy="207918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Font typeface="Wingdings" panose="05000000000000000000" pitchFamily="2" charset="2"/>
              <a:buChar char="Ø"/>
              <a:defRPr kumimoji="1" sz="32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defTabSz="914400" rtl="0" eaLnBrk="1" latinLnBrk="0" hangingPunct="1">
              <a:spcBef>
                <a:spcPct val="20000"/>
              </a:spcBef>
              <a:buClr>
                <a:schemeClr val="tx2"/>
              </a:buClr>
              <a:buSzPct val="90000"/>
              <a:buFont typeface="Wingdings" panose="05000000000000000000" pitchFamily="2" charset="2"/>
              <a:buChar char="ü"/>
              <a:defRPr kumimoji="1" sz="28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spcBef>
                <a:spcPct val="20000"/>
              </a:spcBef>
              <a:buClr>
                <a:schemeClr val="tx2"/>
              </a:buClr>
              <a:buSzPct val="90000"/>
              <a:buFont typeface="Wingdings" panose="05000000000000000000" pitchFamily="2" charset="2"/>
              <a:buChar char="u"/>
              <a:defRPr kumimoji="1" sz="24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lgn="l" defTabSz="914400" rtl="0" eaLnBrk="1" latinLnBrk="0" hangingPunct="1">
              <a:spcBef>
                <a:spcPct val="20000"/>
              </a:spcBef>
              <a:buClr>
                <a:schemeClr val="tx2"/>
              </a:buClr>
              <a:buSzPct val="90000"/>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lgn="l" defTabSz="914400" rtl="0" eaLnBrk="1" latinLnBrk="0" hangingPunct="1">
              <a:spcBef>
                <a:spcPct val="20000"/>
              </a:spcBef>
              <a:buClr>
                <a:schemeClr val="tx2"/>
              </a:buClr>
              <a:buSzPct val="90000"/>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1600" dirty="0"/>
              <a:t>フラグシップ計算機と大学・研究機関が提供する計算機資源・ストレージを高速ネットワークで結び、利用者支援を充実させ、多様なニーズに応える革新的な計算環境を実現</a:t>
            </a:r>
            <a:endParaRPr lang="en-US" altLang="ja-JP" sz="1600" dirty="0"/>
          </a:p>
          <a:p>
            <a:pPr marL="0" indent="0">
              <a:buNone/>
            </a:pPr>
            <a:r>
              <a:rPr lang="ja-JP" altLang="en-US" sz="1600" dirty="0"/>
              <a:t>アカデミアのみでなく産業界も、公募プロセスを経てこの計算環境を利用可能。</a:t>
            </a:r>
          </a:p>
        </p:txBody>
      </p:sp>
      <p:sp>
        <p:nvSpPr>
          <p:cNvPr id="160" name="テキスト ボックス 11">
            <a:extLst>
              <a:ext uri="{FF2B5EF4-FFF2-40B4-BE49-F238E27FC236}">
                <a16:creationId xmlns:a16="http://schemas.microsoft.com/office/drawing/2014/main" id="{6082EB7E-8916-4BDA-B35F-A283F25ABE9D}"/>
              </a:ext>
            </a:extLst>
          </p:cNvPr>
          <p:cNvSpPr txBox="1">
            <a:spLocks noChangeArrowheads="1"/>
          </p:cNvSpPr>
          <p:nvPr/>
        </p:nvSpPr>
        <p:spPr bwMode="auto">
          <a:xfrm>
            <a:off x="4563776" y="5885852"/>
            <a:ext cx="1080000" cy="216000"/>
          </a:xfrm>
          <a:prstGeom prst="rect">
            <a:avLst/>
          </a:prstGeom>
          <a:solidFill>
            <a:srgbClr val="0066CC"/>
          </a:solidFill>
          <a:ln>
            <a:noFill/>
          </a:ln>
        </p:spPr>
        <p:txBody>
          <a:bodyPr wrap="non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ja-JP" sz="969" b="0" kern="0" dirty="0">
                <a:solidFill>
                  <a:prstClr val="white"/>
                </a:solidFill>
                <a:latin typeface="Meiryo UI" panose="020B0604030504040204" pitchFamily="50" charset="-128"/>
                <a:ea typeface="Meiryo UI" panose="020B0604030504040204" pitchFamily="50" charset="-128"/>
              </a:rPr>
              <a:t>OCTOPUS</a:t>
            </a:r>
          </a:p>
        </p:txBody>
      </p:sp>
      <p:grpSp>
        <p:nvGrpSpPr>
          <p:cNvPr id="161" name="グループ化 160">
            <a:extLst>
              <a:ext uri="{FF2B5EF4-FFF2-40B4-BE49-F238E27FC236}">
                <a16:creationId xmlns:a16="http://schemas.microsoft.com/office/drawing/2014/main" id="{97305A76-A3D8-4FA3-98E7-915E4FF0B682}"/>
              </a:ext>
            </a:extLst>
          </p:cNvPr>
          <p:cNvGrpSpPr/>
          <p:nvPr/>
        </p:nvGrpSpPr>
        <p:grpSpPr>
          <a:xfrm>
            <a:off x="5789595" y="5901216"/>
            <a:ext cx="538477" cy="266591"/>
            <a:chOff x="5142262" y="1606986"/>
            <a:chExt cx="538477" cy="266591"/>
          </a:xfrm>
        </p:grpSpPr>
        <p:sp>
          <p:nvSpPr>
            <p:cNvPr id="162" name="円/楕円 156">
              <a:extLst>
                <a:ext uri="{FF2B5EF4-FFF2-40B4-BE49-F238E27FC236}">
                  <a16:creationId xmlns:a16="http://schemas.microsoft.com/office/drawing/2014/main" id="{D7690F4C-4DF5-4516-8647-316FD34B6186}"/>
                </a:ext>
              </a:extLst>
            </p:cNvPr>
            <p:cNvSpPr/>
            <p:nvPr/>
          </p:nvSpPr>
          <p:spPr>
            <a:xfrm>
              <a:off x="5220824" y="1606986"/>
              <a:ext cx="377591" cy="26659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163" name="テキスト ボックス 162">
              <a:extLst>
                <a:ext uri="{FF2B5EF4-FFF2-40B4-BE49-F238E27FC236}">
                  <a16:creationId xmlns:a16="http://schemas.microsoft.com/office/drawing/2014/main" id="{16F558E4-F797-4BD7-8B42-04545E3CC47A}"/>
                </a:ext>
              </a:extLst>
            </p:cNvPr>
            <p:cNvSpPr txBox="1"/>
            <p:nvPr/>
          </p:nvSpPr>
          <p:spPr>
            <a:xfrm>
              <a:off x="5142262" y="1629927"/>
              <a:ext cx="538477" cy="2308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vert="horz" wrap="square" rtlCol="0">
              <a:spAutoFit/>
            </a:bodyPr>
            <a:lstStyle/>
            <a:p>
              <a:pPr algn="ctr"/>
              <a:r>
                <a:rPr kumimoji="1" lang="en-US" altLang="ja-JP" sz="900" dirty="0">
                  <a:latin typeface="Arial Unicode MS" panose="020B0604020202020204" pitchFamily="50" charset="-128"/>
                  <a:ea typeface="Arial Unicode MS" panose="020B0604020202020204" pitchFamily="50" charset="-128"/>
                  <a:cs typeface="Arial Unicode MS" panose="020B0604020202020204" pitchFamily="50" charset="-128"/>
                </a:rPr>
                <a:t>KNL</a:t>
              </a:r>
              <a:endParaRPr kumimoji="1" lang="ja-JP" altLang="en-US" sz="9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grpSp>
      <p:sp>
        <p:nvSpPr>
          <p:cNvPr id="164" name="円/楕円 135">
            <a:extLst>
              <a:ext uri="{FF2B5EF4-FFF2-40B4-BE49-F238E27FC236}">
                <a16:creationId xmlns:a16="http://schemas.microsoft.com/office/drawing/2014/main" id="{DC6389F0-3815-4363-BA30-FCFDFEC65456}"/>
              </a:ext>
            </a:extLst>
          </p:cNvPr>
          <p:cNvSpPr/>
          <p:nvPr/>
        </p:nvSpPr>
        <p:spPr>
          <a:xfrm>
            <a:off x="8725570" y="5229200"/>
            <a:ext cx="372710" cy="371794"/>
          </a:xfrm>
          <a:prstGeom prst="ellipse">
            <a:avLst/>
          </a:prstGeom>
          <a:gradFill flip="none" rotWithShape="1">
            <a:gsLst>
              <a:gs pos="0">
                <a:srgbClr val="006600"/>
              </a:gs>
              <a:gs pos="48000">
                <a:srgbClr val="009900"/>
              </a:gs>
              <a:gs pos="100000">
                <a:srgbClr val="006600"/>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kumimoji="1" lang="en-US" altLang="ja-JP" sz="800" dirty="0">
                <a:latin typeface="Meiryo UI" panose="020B0604030504040204" pitchFamily="50" charset="-128"/>
                <a:ea typeface="Meiryo UI" panose="020B0604030504040204" pitchFamily="50" charset="-128"/>
              </a:rPr>
              <a:t>GPU</a:t>
            </a:r>
          </a:p>
          <a:p>
            <a:pPr algn="ctr"/>
            <a:r>
              <a:rPr lang="en-US" altLang="ja-JP" sz="800" dirty="0">
                <a:latin typeface="Meiryo UI" panose="020B0604030504040204" pitchFamily="50" charset="-128"/>
                <a:ea typeface="Meiryo UI" panose="020B0604030504040204" pitchFamily="50" charset="-128"/>
              </a:rPr>
              <a:t>P100</a:t>
            </a:r>
            <a:endParaRPr kumimoji="1" lang="ja-JP" altLang="en-US" sz="800" dirty="0">
              <a:latin typeface="Meiryo UI" panose="020B0604030504040204" pitchFamily="50" charset="-128"/>
              <a:ea typeface="Meiryo UI" panose="020B0604030504040204" pitchFamily="50" charset="-128"/>
            </a:endParaRPr>
          </a:p>
        </p:txBody>
      </p:sp>
      <p:sp>
        <p:nvSpPr>
          <p:cNvPr id="106" name="円/楕円 135">
            <a:extLst>
              <a:ext uri="{FF2B5EF4-FFF2-40B4-BE49-F238E27FC236}">
                <a16:creationId xmlns:a16="http://schemas.microsoft.com/office/drawing/2014/main" id="{B9D86609-50D6-4DC8-9D38-AB6A3F3FCC1F}"/>
              </a:ext>
            </a:extLst>
          </p:cNvPr>
          <p:cNvSpPr/>
          <p:nvPr/>
        </p:nvSpPr>
        <p:spPr>
          <a:xfrm>
            <a:off x="5496962" y="5853902"/>
            <a:ext cx="372710" cy="371794"/>
          </a:xfrm>
          <a:prstGeom prst="ellipse">
            <a:avLst/>
          </a:prstGeom>
          <a:gradFill flip="none" rotWithShape="1">
            <a:gsLst>
              <a:gs pos="0">
                <a:srgbClr val="006600"/>
              </a:gs>
              <a:gs pos="48000">
                <a:srgbClr val="009900"/>
              </a:gs>
              <a:gs pos="100000">
                <a:srgbClr val="006600"/>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kumimoji="1" lang="en-US" altLang="ja-JP" sz="800" dirty="0">
                <a:latin typeface="Meiryo UI" panose="020B0604030504040204" pitchFamily="50" charset="-128"/>
                <a:ea typeface="Meiryo UI" panose="020B0604030504040204" pitchFamily="50" charset="-128"/>
              </a:rPr>
              <a:t>GPU</a:t>
            </a:r>
          </a:p>
          <a:p>
            <a:pPr algn="ctr"/>
            <a:r>
              <a:rPr lang="en-US" altLang="ja-JP" sz="800" dirty="0">
                <a:latin typeface="Meiryo UI" panose="020B0604030504040204" pitchFamily="50" charset="-128"/>
                <a:ea typeface="Meiryo UI" panose="020B0604030504040204" pitchFamily="50" charset="-128"/>
              </a:rPr>
              <a:t>P100</a:t>
            </a:r>
            <a:endParaRPr kumimoji="1" lang="ja-JP" altLang="en-US" sz="800" dirty="0">
              <a:latin typeface="Meiryo UI" panose="020B0604030504040204" pitchFamily="50" charset="-128"/>
              <a:ea typeface="Meiryo UI" panose="020B0604030504040204" pitchFamily="50" charset="-128"/>
            </a:endParaRPr>
          </a:p>
        </p:txBody>
      </p:sp>
      <p:sp>
        <p:nvSpPr>
          <p:cNvPr id="135" name="テキスト ボックス 8">
            <a:extLst>
              <a:ext uri="{FF2B5EF4-FFF2-40B4-BE49-F238E27FC236}">
                <a16:creationId xmlns:a16="http://schemas.microsoft.com/office/drawing/2014/main" id="{C9BA61A0-1CA5-4B0F-8AA1-7F4B33C5D8F6}"/>
              </a:ext>
            </a:extLst>
          </p:cNvPr>
          <p:cNvSpPr txBox="1">
            <a:spLocks noChangeArrowheads="1"/>
          </p:cNvSpPr>
          <p:nvPr/>
        </p:nvSpPr>
        <p:spPr bwMode="auto">
          <a:xfrm>
            <a:off x="4732789" y="2054064"/>
            <a:ext cx="1080000" cy="216000"/>
          </a:xfrm>
          <a:prstGeom prst="rect">
            <a:avLst/>
          </a:prstGeom>
          <a:solidFill>
            <a:srgbClr val="0070C0"/>
          </a:solidFill>
          <a:ln>
            <a:no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ja-JP" sz="969" b="0" kern="0" dirty="0" err="1">
                <a:solidFill>
                  <a:prstClr val="white"/>
                </a:solidFill>
                <a:latin typeface="Meiryo UI" panose="020B0604030504040204" pitchFamily="50" charset="-128"/>
                <a:ea typeface="Meiryo UI" panose="020B0604030504040204" pitchFamily="50" charset="-128"/>
              </a:rPr>
              <a:t>Polaire</a:t>
            </a:r>
            <a:endParaRPr lang="en-US" altLang="ja-JP" sz="969" b="0" kern="0" dirty="0">
              <a:solidFill>
                <a:prstClr val="white"/>
              </a:solidFill>
              <a:latin typeface="Meiryo UI" panose="020B0604030504040204" pitchFamily="50" charset="-128"/>
              <a:ea typeface="Meiryo UI" panose="020B0604030504040204" pitchFamily="50" charset="-128"/>
            </a:endParaRPr>
          </a:p>
        </p:txBody>
      </p:sp>
      <p:grpSp>
        <p:nvGrpSpPr>
          <p:cNvPr id="132" name="グループ化 131">
            <a:extLst>
              <a:ext uri="{FF2B5EF4-FFF2-40B4-BE49-F238E27FC236}">
                <a16:creationId xmlns:a16="http://schemas.microsoft.com/office/drawing/2014/main" id="{AB955933-D815-4D0D-B2D6-88DD2CE4E24A}"/>
              </a:ext>
            </a:extLst>
          </p:cNvPr>
          <p:cNvGrpSpPr/>
          <p:nvPr/>
        </p:nvGrpSpPr>
        <p:grpSpPr>
          <a:xfrm>
            <a:off x="5678408" y="2051809"/>
            <a:ext cx="538477" cy="266591"/>
            <a:chOff x="5117554" y="1606986"/>
            <a:chExt cx="538477" cy="266591"/>
          </a:xfrm>
        </p:grpSpPr>
        <p:sp>
          <p:nvSpPr>
            <p:cNvPr id="133" name="円/楕円 156">
              <a:extLst>
                <a:ext uri="{FF2B5EF4-FFF2-40B4-BE49-F238E27FC236}">
                  <a16:creationId xmlns:a16="http://schemas.microsoft.com/office/drawing/2014/main" id="{CFD40FD5-259E-45C2-B4F3-AC82DCFFC120}"/>
                </a:ext>
              </a:extLst>
            </p:cNvPr>
            <p:cNvSpPr/>
            <p:nvPr/>
          </p:nvSpPr>
          <p:spPr>
            <a:xfrm>
              <a:off x="5220824" y="1606986"/>
              <a:ext cx="377591" cy="26659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134" name="テキスト ボックス 133">
              <a:extLst>
                <a:ext uri="{FF2B5EF4-FFF2-40B4-BE49-F238E27FC236}">
                  <a16:creationId xmlns:a16="http://schemas.microsoft.com/office/drawing/2014/main" id="{EDCD96E1-4F58-4107-8B18-547C71AEAED6}"/>
                </a:ext>
              </a:extLst>
            </p:cNvPr>
            <p:cNvSpPr txBox="1"/>
            <p:nvPr/>
          </p:nvSpPr>
          <p:spPr>
            <a:xfrm>
              <a:off x="5117554" y="1610656"/>
              <a:ext cx="538477" cy="25391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vert="horz" wrap="square" rtlCol="0">
              <a:spAutoFit/>
            </a:bodyPr>
            <a:lstStyle/>
            <a:p>
              <a:pPr algn="ctr"/>
              <a:r>
                <a:rPr kumimoji="1"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KNL</a:t>
              </a:r>
              <a:endParaRPr kumimoji="1"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grpSp>
      <p:sp>
        <p:nvSpPr>
          <p:cNvPr id="138" name="円/楕円 135">
            <a:extLst>
              <a:ext uri="{FF2B5EF4-FFF2-40B4-BE49-F238E27FC236}">
                <a16:creationId xmlns:a16="http://schemas.microsoft.com/office/drawing/2014/main" id="{4F07156A-07AD-4E2C-96FB-EBD94C6D15B5}"/>
              </a:ext>
            </a:extLst>
          </p:cNvPr>
          <p:cNvSpPr/>
          <p:nvPr/>
        </p:nvSpPr>
        <p:spPr>
          <a:xfrm>
            <a:off x="8783176" y="2280214"/>
            <a:ext cx="372710" cy="371794"/>
          </a:xfrm>
          <a:prstGeom prst="ellipse">
            <a:avLst/>
          </a:prstGeom>
          <a:gradFill flip="none" rotWithShape="1">
            <a:gsLst>
              <a:gs pos="0">
                <a:srgbClr val="006600"/>
              </a:gs>
              <a:gs pos="48000">
                <a:srgbClr val="009900"/>
              </a:gs>
              <a:gs pos="100000">
                <a:srgbClr val="006600"/>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kumimoji="1" lang="en-US" altLang="ja-JP" sz="800" dirty="0">
                <a:latin typeface="Meiryo UI" panose="020B0604030504040204" pitchFamily="50" charset="-128"/>
                <a:ea typeface="Meiryo UI" panose="020B0604030504040204" pitchFamily="50" charset="-128"/>
              </a:rPr>
              <a:t>GPU</a:t>
            </a:r>
          </a:p>
          <a:p>
            <a:pPr algn="ctr"/>
            <a:r>
              <a:rPr lang="en-US" altLang="ja-JP" sz="800" dirty="0">
                <a:latin typeface="Meiryo UI" panose="020B0604030504040204" pitchFamily="50" charset="-128"/>
                <a:ea typeface="Meiryo UI" panose="020B0604030504040204" pitchFamily="50" charset="-128"/>
              </a:rPr>
              <a:t>V100</a:t>
            </a:r>
            <a:endParaRPr kumimoji="1" lang="ja-JP" altLang="en-US" sz="800" dirty="0">
              <a:latin typeface="Meiryo UI" panose="020B0604030504040204" pitchFamily="50" charset="-128"/>
              <a:ea typeface="Meiryo UI" panose="020B0604030504040204" pitchFamily="50" charset="-128"/>
            </a:endParaRPr>
          </a:p>
        </p:txBody>
      </p:sp>
      <p:sp>
        <p:nvSpPr>
          <p:cNvPr id="109" name="テキスト ボックス 11">
            <a:extLst>
              <a:ext uri="{FF2B5EF4-FFF2-40B4-BE49-F238E27FC236}">
                <a16:creationId xmlns:a16="http://schemas.microsoft.com/office/drawing/2014/main" id="{E4EEA857-7CC9-413B-82F9-A5C10CBC17D3}"/>
              </a:ext>
            </a:extLst>
          </p:cNvPr>
          <p:cNvSpPr txBox="1">
            <a:spLocks noChangeArrowheads="1"/>
          </p:cNvSpPr>
          <p:nvPr/>
        </p:nvSpPr>
        <p:spPr bwMode="auto">
          <a:xfrm>
            <a:off x="7682441" y="1260607"/>
            <a:ext cx="1080000" cy="216000"/>
          </a:xfrm>
          <a:prstGeom prst="rect">
            <a:avLst/>
          </a:prstGeom>
          <a:solidFill>
            <a:schemeClr val="bg1">
              <a:lumMod val="50000"/>
            </a:schemeClr>
          </a:solidFill>
          <a:ln>
            <a:solidFill>
              <a:schemeClr val="tx1">
                <a:lumMod val="50000"/>
                <a:lumOff val="50000"/>
              </a:schemeClr>
            </a:solid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1050" b="0" kern="0" dirty="0">
                <a:solidFill>
                  <a:schemeClr val="bg1"/>
                </a:solidFill>
                <a:latin typeface="ＭＳ Ｐゴシック" panose="020B0600070205080204" pitchFamily="50" charset="-128"/>
                <a:ea typeface="ＭＳ Ｐゴシック" panose="020B0600070205080204" pitchFamily="50" charset="-128"/>
              </a:rPr>
              <a:t>筑波大学</a:t>
            </a:r>
            <a:endParaRPr lang="en-US" altLang="ja-JP" sz="1050" b="0" kern="0" dirty="0">
              <a:solidFill>
                <a:schemeClr val="bg1"/>
              </a:solidFill>
              <a:latin typeface="ＭＳ Ｐゴシック" panose="020B0600070205080204" pitchFamily="50" charset="-128"/>
              <a:ea typeface="ＭＳ Ｐゴシック" panose="020B0600070205080204" pitchFamily="50" charset="-128"/>
            </a:endParaRPr>
          </a:p>
        </p:txBody>
      </p:sp>
      <p:sp>
        <p:nvSpPr>
          <p:cNvPr id="111" name="テキスト ボックス 11">
            <a:extLst>
              <a:ext uri="{FF2B5EF4-FFF2-40B4-BE49-F238E27FC236}">
                <a16:creationId xmlns:a16="http://schemas.microsoft.com/office/drawing/2014/main" id="{D1A2AEB2-F181-4E30-BB4D-DE218BA10764}"/>
              </a:ext>
            </a:extLst>
          </p:cNvPr>
          <p:cNvSpPr txBox="1">
            <a:spLocks noChangeArrowheads="1"/>
          </p:cNvSpPr>
          <p:nvPr/>
        </p:nvSpPr>
        <p:spPr bwMode="auto">
          <a:xfrm>
            <a:off x="4726324" y="1600688"/>
            <a:ext cx="1080000" cy="216000"/>
          </a:xfrm>
          <a:prstGeom prst="rect">
            <a:avLst/>
          </a:prstGeom>
          <a:solidFill>
            <a:schemeClr val="bg1">
              <a:lumMod val="50000"/>
            </a:schemeClr>
          </a:solidFill>
          <a:ln>
            <a:solidFill>
              <a:schemeClr val="tx1">
                <a:lumMod val="50000"/>
                <a:lumOff val="50000"/>
              </a:schemeClr>
            </a:solid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1050" b="0" kern="0" dirty="0">
                <a:solidFill>
                  <a:schemeClr val="bg1"/>
                </a:solidFill>
                <a:latin typeface="ＭＳ Ｐゴシック" panose="020B0600070205080204" pitchFamily="50" charset="-128"/>
                <a:ea typeface="ＭＳ Ｐゴシック" panose="020B0600070205080204" pitchFamily="50" charset="-128"/>
              </a:rPr>
              <a:t>北海道大学</a:t>
            </a:r>
            <a:endParaRPr lang="en-US" altLang="ja-JP" sz="1050" b="0" kern="0" dirty="0">
              <a:solidFill>
                <a:schemeClr val="bg1"/>
              </a:solidFill>
              <a:latin typeface="ＭＳ Ｐゴシック" panose="020B0600070205080204" pitchFamily="50" charset="-128"/>
              <a:ea typeface="ＭＳ Ｐゴシック" panose="020B0600070205080204" pitchFamily="50" charset="-128"/>
            </a:endParaRPr>
          </a:p>
        </p:txBody>
      </p:sp>
      <p:sp>
        <p:nvSpPr>
          <p:cNvPr id="116" name="テキスト ボックス 11">
            <a:extLst>
              <a:ext uri="{FF2B5EF4-FFF2-40B4-BE49-F238E27FC236}">
                <a16:creationId xmlns:a16="http://schemas.microsoft.com/office/drawing/2014/main" id="{8A919C3D-24F3-4A9E-BFC8-E94C6FD4B2F6}"/>
              </a:ext>
            </a:extLst>
          </p:cNvPr>
          <p:cNvSpPr txBox="1">
            <a:spLocks noChangeArrowheads="1"/>
          </p:cNvSpPr>
          <p:nvPr/>
        </p:nvSpPr>
        <p:spPr bwMode="auto">
          <a:xfrm>
            <a:off x="4747508" y="2420888"/>
            <a:ext cx="1080000" cy="216000"/>
          </a:xfrm>
          <a:prstGeom prst="rect">
            <a:avLst/>
          </a:prstGeom>
          <a:solidFill>
            <a:schemeClr val="bg1">
              <a:lumMod val="50000"/>
            </a:schemeClr>
          </a:solidFill>
          <a:ln>
            <a:solidFill>
              <a:schemeClr val="tx1">
                <a:lumMod val="50000"/>
                <a:lumOff val="50000"/>
              </a:schemeClr>
            </a:solid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1050" b="0" kern="0" dirty="0">
                <a:solidFill>
                  <a:schemeClr val="bg1"/>
                </a:solidFill>
                <a:latin typeface="ＭＳ Ｐゴシック" panose="020B0600070205080204" pitchFamily="50" charset="-128"/>
                <a:ea typeface="ＭＳ Ｐゴシック" panose="020B0600070205080204" pitchFamily="50" charset="-128"/>
              </a:rPr>
              <a:t>東北大学</a:t>
            </a:r>
            <a:endParaRPr lang="en-US" altLang="ja-JP" sz="1050" b="0" kern="0" dirty="0">
              <a:solidFill>
                <a:schemeClr val="bg1"/>
              </a:solidFill>
              <a:latin typeface="ＭＳ Ｐゴシック" panose="020B0600070205080204" pitchFamily="50" charset="-128"/>
              <a:ea typeface="ＭＳ Ｐゴシック" panose="020B0600070205080204" pitchFamily="50" charset="-128"/>
            </a:endParaRPr>
          </a:p>
        </p:txBody>
      </p:sp>
      <p:sp>
        <p:nvSpPr>
          <p:cNvPr id="119" name="テキスト ボックス 11">
            <a:extLst>
              <a:ext uri="{FF2B5EF4-FFF2-40B4-BE49-F238E27FC236}">
                <a16:creationId xmlns:a16="http://schemas.microsoft.com/office/drawing/2014/main" id="{2A2D65B7-61EE-44B1-99F8-E6E921A56EF1}"/>
              </a:ext>
            </a:extLst>
          </p:cNvPr>
          <p:cNvSpPr txBox="1">
            <a:spLocks noChangeArrowheads="1"/>
          </p:cNvSpPr>
          <p:nvPr/>
        </p:nvSpPr>
        <p:spPr bwMode="auto">
          <a:xfrm>
            <a:off x="7667838" y="2067514"/>
            <a:ext cx="1217082" cy="216000"/>
          </a:xfrm>
          <a:prstGeom prst="rect">
            <a:avLst/>
          </a:prstGeom>
          <a:solidFill>
            <a:schemeClr val="bg1">
              <a:lumMod val="50000"/>
            </a:schemeClr>
          </a:solidFill>
          <a:ln>
            <a:solidFill>
              <a:schemeClr val="tx1">
                <a:lumMod val="50000"/>
                <a:lumOff val="50000"/>
              </a:schemeClr>
            </a:solidFill>
          </a:ln>
        </p:spPr>
        <p:txBody>
          <a:bodyPr wrap="square" lIns="0" rIns="0">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1000" b="0" kern="0" dirty="0">
                <a:solidFill>
                  <a:schemeClr val="bg1"/>
                </a:solidFill>
                <a:latin typeface="ＭＳ Ｐゴシック" panose="020B0600070205080204" pitchFamily="50" charset="-128"/>
                <a:ea typeface="ＭＳ Ｐゴシック" panose="020B0600070205080204" pitchFamily="50" charset="-128"/>
              </a:rPr>
              <a:t>産業技術総合研究所</a:t>
            </a:r>
            <a:endParaRPr lang="en-US" altLang="ja-JP" sz="1000" b="0" kern="0" dirty="0">
              <a:solidFill>
                <a:schemeClr val="bg1"/>
              </a:solidFill>
              <a:latin typeface="ＭＳ Ｐゴシック" panose="020B0600070205080204" pitchFamily="50" charset="-128"/>
              <a:ea typeface="ＭＳ Ｐゴシック" panose="020B0600070205080204" pitchFamily="50" charset="-128"/>
            </a:endParaRPr>
          </a:p>
        </p:txBody>
      </p:sp>
      <p:sp>
        <p:nvSpPr>
          <p:cNvPr id="121" name="テキスト ボックス 11">
            <a:extLst>
              <a:ext uri="{FF2B5EF4-FFF2-40B4-BE49-F238E27FC236}">
                <a16:creationId xmlns:a16="http://schemas.microsoft.com/office/drawing/2014/main" id="{AA7A67B9-4113-4853-AEFE-15B5AFC628FD}"/>
              </a:ext>
            </a:extLst>
          </p:cNvPr>
          <p:cNvSpPr txBox="1">
            <a:spLocks noChangeArrowheads="1"/>
          </p:cNvSpPr>
          <p:nvPr/>
        </p:nvSpPr>
        <p:spPr bwMode="auto">
          <a:xfrm>
            <a:off x="4815839" y="3861072"/>
            <a:ext cx="1080000" cy="216000"/>
          </a:xfrm>
          <a:prstGeom prst="rect">
            <a:avLst/>
          </a:prstGeom>
          <a:solidFill>
            <a:schemeClr val="bg1">
              <a:lumMod val="50000"/>
            </a:schemeClr>
          </a:solidFill>
          <a:ln>
            <a:solidFill>
              <a:schemeClr val="tx1">
                <a:lumMod val="50000"/>
                <a:lumOff val="50000"/>
              </a:schemeClr>
            </a:solid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1050" b="0" kern="0" dirty="0">
                <a:solidFill>
                  <a:schemeClr val="bg1"/>
                </a:solidFill>
                <a:latin typeface="ＭＳ Ｐゴシック" panose="020B0600070205080204" pitchFamily="50" charset="-128"/>
                <a:ea typeface="ＭＳ Ｐゴシック" panose="020B0600070205080204" pitchFamily="50" charset="-128"/>
              </a:rPr>
              <a:t>名古屋大学</a:t>
            </a:r>
            <a:endParaRPr lang="en-US" altLang="ja-JP" sz="1050" b="0" kern="0" dirty="0">
              <a:solidFill>
                <a:schemeClr val="bg1"/>
              </a:solidFill>
              <a:latin typeface="ＭＳ Ｐゴシック" panose="020B0600070205080204" pitchFamily="50" charset="-128"/>
              <a:ea typeface="ＭＳ Ｐゴシック" panose="020B0600070205080204" pitchFamily="50" charset="-128"/>
            </a:endParaRPr>
          </a:p>
        </p:txBody>
      </p:sp>
      <p:sp>
        <p:nvSpPr>
          <p:cNvPr id="122" name="テキスト ボックス 11">
            <a:extLst>
              <a:ext uri="{FF2B5EF4-FFF2-40B4-BE49-F238E27FC236}">
                <a16:creationId xmlns:a16="http://schemas.microsoft.com/office/drawing/2014/main" id="{EBC81665-510A-49A0-A3B4-28814EF6D972}"/>
              </a:ext>
            </a:extLst>
          </p:cNvPr>
          <p:cNvSpPr txBox="1">
            <a:spLocks noChangeArrowheads="1"/>
          </p:cNvSpPr>
          <p:nvPr/>
        </p:nvSpPr>
        <p:spPr bwMode="auto">
          <a:xfrm>
            <a:off x="4562835" y="5430337"/>
            <a:ext cx="1080000" cy="216000"/>
          </a:xfrm>
          <a:prstGeom prst="rect">
            <a:avLst/>
          </a:prstGeom>
          <a:solidFill>
            <a:schemeClr val="bg1">
              <a:lumMod val="50000"/>
            </a:schemeClr>
          </a:solidFill>
          <a:ln>
            <a:solidFill>
              <a:schemeClr val="tx1">
                <a:lumMod val="50000"/>
                <a:lumOff val="50000"/>
              </a:schemeClr>
            </a:solid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1050" b="0" kern="0" dirty="0">
                <a:solidFill>
                  <a:schemeClr val="bg1"/>
                </a:solidFill>
                <a:latin typeface="ＭＳ Ｐゴシック" panose="020B0600070205080204" pitchFamily="50" charset="-128"/>
                <a:ea typeface="ＭＳ Ｐゴシック" panose="020B0600070205080204" pitchFamily="50" charset="-128"/>
              </a:rPr>
              <a:t>大阪大学</a:t>
            </a:r>
            <a:endParaRPr lang="en-US" altLang="ja-JP" sz="1050" b="0" kern="0" dirty="0">
              <a:solidFill>
                <a:schemeClr val="bg1"/>
              </a:solidFill>
              <a:latin typeface="ＭＳ Ｐゴシック" panose="020B0600070205080204" pitchFamily="50" charset="-128"/>
              <a:ea typeface="ＭＳ Ｐゴシック" panose="020B0600070205080204" pitchFamily="50" charset="-128"/>
            </a:endParaRPr>
          </a:p>
        </p:txBody>
      </p:sp>
      <p:sp>
        <p:nvSpPr>
          <p:cNvPr id="123" name="テキスト ボックス 11">
            <a:extLst>
              <a:ext uri="{FF2B5EF4-FFF2-40B4-BE49-F238E27FC236}">
                <a16:creationId xmlns:a16="http://schemas.microsoft.com/office/drawing/2014/main" id="{2D988C86-E75B-47EF-9B6E-D9E55E6A7FB3}"/>
              </a:ext>
            </a:extLst>
          </p:cNvPr>
          <p:cNvSpPr txBox="1">
            <a:spLocks noChangeArrowheads="1"/>
          </p:cNvSpPr>
          <p:nvPr/>
        </p:nvSpPr>
        <p:spPr bwMode="auto">
          <a:xfrm>
            <a:off x="5904984" y="5085675"/>
            <a:ext cx="1080000" cy="216000"/>
          </a:xfrm>
          <a:prstGeom prst="rect">
            <a:avLst/>
          </a:prstGeom>
          <a:solidFill>
            <a:schemeClr val="bg1">
              <a:lumMod val="50000"/>
            </a:schemeClr>
          </a:solidFill>
          <a:ln>
            <a:solidFill>
              <a:schemeClr val="tx1">
                <a:lumMod val="50000"/>
                <a:lumOff val="50000"/>
              </a:schemeClr>
            </a:solid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1050" b="0" kern="0" dirty="0">
                <a:solidFill>
                  <a:schemeClr val="bg1"/>
                </a:solidFill>
                <a:latin typeface="ＭＳ Ｐゴシック" panose="020B0600070205080204" pitchFamily="50" charset="-128"/>
                <a:ea typeface="ＭＳ Ｐゴシック" panose="020B0600070205080204" pitchFamily="50" charset="-128"/>
              </a:rPr>
              <a:t>京都大学</a:t>
            </a:r>
            <a:endParaRPr lang="en-US" altLang="ja-JP" sz="1050" b="0" kern="0" dirty="0">
              <a:solidFill>
                <a:schemeClr val="bg1"/>
              </a:solidFill>
              <a:latin typeface="ＭＳ Ｐゴシック" panose="020B0600070205080204" pitchFamily="50" charset="-128"/>
              <a:ea typeface="ＭＳ Ｐゴシック" panose="020B0600070205080204" pitchFamily="50" charset="-128"/>
            </a:endParaRPr>
          </a:p>
        </p:txBody>
      </p:sp>
      <p:sp>
        <p:nvSpPr>
          <p:cNvPr id="124" name="テキスト ボックス 11">
            <a:extLst>
              <a:ext uri="{FF2B5EF4-FFF2-40B4-BE49-F238E27FC236}">
                <a16:creationId xmlns:a16="http://schemas.microsoft.com/office/drawing/2014/main" id="{867200B2-1F9B-464C-914E-70F096A4D621}"/>
              </a:ext>
            </a:extLst>
          </p:cNvPr>
          <p:cNvSpPr txBox="1">
            <a:spLocks noChangeArrowheads="1"/>
          </p:cNvSpPr>
          <p:nvPr/>
        </p:nvSpPr>
        <p:spPr bwMode="auto">
          <a:xfrm>
            <a:off x="3081020" y="5380380"/>
            <a:ext cx="1080000" cy="216000"/>
          </a:xfrm>
          <a:prstGeom prst="rect">
            <a:avLst/>
          </a:prstGeom>
          <a:solidFill>
            <a:schemeClr val="bg1">
              <a:lumMod val="50000"/>
            </a:schemeClr>
          </a:solidFill>
          <a:ln>
            <a:solidFill>
              <a:schemeClr val="tx1">
                <a:lumMod val="50000"/>
                <a:lumOff val="50000"/>
              </a:schemeClr>
            </a:solid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1050" b="0" kern="0" dirty="0">
                <a:solidFill>
                  <a:schemeClr val="bg1"/>
                </a:solidFill>
                <a:latin typeface="ＭＳ Ｐゴシック" panose="020B0600070205080204" pitchFamily="50" charset="-128"/>
                <a:ea typeface="ＭＳ Ｐゴシック" panose="020B0600070205080204" pitchFamily="50" charset="-128"/>
              </a:rPr>
              <a:t>九州大学</a:t>
            </a:r>
            <a:endParaRPr lang="en-US" altLang="ja-JP" sz="1050" b="0" kern="0" dirty="0">
              <a:solidFill>
                <a:schemeClr val="bg1"/>
              </a:solidFill>
              <a:latin typeface="ＭＳ Ｐゴシック" panose="020B0600070205080204" pitchFamily="50" charset="-128"/>
              <a:ea typeface="ＭＳ Ｐゴシック" panose="020B0600070205080204" pitchFamily="50" charset="-128"/>
            </a:endParaRPr>
          </a:p>
        </p:txBody>
      </p:sp>
      <p:sp>
        <p:nvSpPr>
          <p:cNvPr id="130" name="テキスト ボックス 11">
            <a:extLst>
              <a:ext uri="{FF2B5EF4-FFF2-40B4-BE49-F238E27FC236}">
                <a16:creationId xmlns:a16="http://schemas.microsoft.com/office/drawing/2014/main" id="{39023E7C-E474-4306-BBAF-2D5873AF803C}"/>
              </a:ext>
            </a:extLst>
          </p:cNvPr>
          <p:cNvSpPr txBox="1">
            <a:spLocks noChangeArrowheads="1"/>
          </p:cNvSpPr>
          <p:nvPr/>
        </p:nvSpPr>
        <p:spPr bwMode="auto">
          <a:xfrm>
            <a:off x="7687450" y="2805032"/>
            <a:ext cx="1080000" cy="216000"/>
          </a:xfrm>
          <a:prstGeom prst="rect">
            <a:avLst/>
          </a:prstGeom>
          <a:solidFill>
            <a:schemeClr val="bg1">
              <a:lumMod val="50000"/>
            </a:schemeClr>
          </a:solidFill>
          <a:ln>
            <a:solidFill>
              <a:schemeClr val="tx1">
                <a:lumMod val="50000"/>
                <a:lumOff val="50000"/>
              </a:schemeClr>
            </a:solid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ja-JP" sz="1050" b="0" kern="0" dirty="0">
                <a:solidFill>
                  <a:schemeClr val="bg1"/>
                </a:solidFill>
                <a:latin typeface="ＭＳ Ｐゴシック" panose="020B0600070205080204" pitchFamily="50" charset="-128"/>
                <a:ea typeface="ＭＳ Ｐゴシック" panose="020B0600070205080204" pitchFamily="50" charset="-128"/>
              </a:rPr>
              <a:t>JCAHPC</a:t>
            </a:r>
          </a:p>
        </p:txBody>
      </p:sp>
      <p:sp>
        <p:nvSpPr>
          <p:cNvPr id="137" name="テキスト ボックス 11">
            <a:extLst>
              <a:ext uri="{FF2B5EF4-FFF2-40B4-BE49-F238E27FC236}">
                <a16:creationId xmlns:a16="http://schemas.microsoft.com/office/drawing/2014/main" id="{0EFB61DF-6FE2-43BA-B0FC-1A4CD07AABC2}"/>
              </a:ext>
            </a:extLst>
          </p:cNvPr>
          <p:cNvSpPr txBox="1">
            <a:spLocks noChangeArrowheads="1"/>
          </p:cNvSpPr>
          <p:nvPr/>
        </p:nvSpPr>
        <p:spPr bwMode="auto">
          <a:xfrm>
            <a:off x="7648856" y="3673937"/>
            <a:ext cx="1080000" cy="216000"/>
          </a:xfrm>
          <a:prstGeom prst="rect">
            <a:avLst/>
          </a:prstGeom>
          <a:solidFill>
            <a:schemeClr val="bg1">
              <a:lumMod val="50000"/>
            </a:schemeClr>
          </a:solidFill>
          <a:ln>
            <a:solidFill>
              <a:schemeClr val="tx1">
                <a:lumMod val="50000"/>
                <a:lumOff val="50000"/>
              </a:schemeClr>
            </a:solid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1050" b="0" kern="0" dirty="0">
                <a:solidFill>
                  <a:schemeClr val="bg1"/>
                </a:solidFill>
                <a:latin typeface="ＭＳ Ｐゴシック" panose="020B0600070205080204" pitchFamily="50" charset="-128"/>
                <a:ea typeface="ＭＳ Ｐゴシック" panose="020B0600070205080204" pitchFamily="50" charset="-128"/>
              </a:rPr>
              <a:t>東京大学</a:t>
            </a:r>
            <a:endParaRPr lang="en-US" altLang="ja-JP" sz="1050" b="0" kern="0" dirty="0">
              <a:solidFill>
                <a:schemeClr val="bg1"/>
              </a:solidFill>
              <a:latin typeface="ＭＳ Ｐゴシック" panose="020B0600070205080204" pitchFamily="50" charset="-128"/>
              <a:ea typeface="ＭＳ Ｐゴシック" panose="020B0600070205080204" pitchFamily="50" charset="-128"/>
            </a:endParaRPr>
          </a:p>
        </p:txBody>
      </p:sp>
      <p:sp>
        <p:nvSpPr>
          <p:cNvPr id="139" name="テキスト ボックス 11">
            <a:extLst>
              <a:ext uri="{FF2B5EF4-FFF2-40B4-BE49-F238E27FC236}">
                <a16:creationId xmlns:a16="http://schemas.microsoft.com/office/drawing/2014/main" id="{2B76FC57-83AE-432D-AAD9-0F6DF6FF5C26}"/>
              </a:ext>
            </a:extLst>
          </p:cNvPr>
          <p:cNvSpPr txBox="1">
            <a:spLocks noChangeArrowheads="1"/>
          </p:cNvSpPr>
          <p:nvPr/>
        </p:nvSpPr>
        <p:spPr bwMode="auto">
          <a:xfrm>
            <a:off x="6425785" y="5813129"/>
            <a:ext cx="1300215" cy="216000"/>
          </a:xfrm>
          <a:prstGeom prst="rect">
            <a:avLst/>
          </a:prstGeom>
          <a:solidFill>
            <a:schemeClr val="bg1">
              <a:lumMod val="50000"/>
            </a:schemeClr>
          </a:solidFill>
          <a:ln>
            <a:solidFill>
              <a:schemeClr val="tx1">
                <a:lumMod val="50000"/>
                <a:lumOff val="50000"/>
              </a:schemeClr>
            </a:solidFill>
          </a:ln>
        </p:spPr>
        <p:txBody>
          <a:bodyPr wrap="square">
            <a:sp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1050" b="0" kern="0" dirty="0">
                <a:solidFill>
                  <a:schemeClr val="bg1"/>
                </a:solidFill>
                <a:latin typeface="ＭＳ Ｐゴシック" panose="020B0600070205080204" pitchFamily="50" charset="-128"/>
                <a:ea typeface="ＭＳ Ｐゴシック" panose="020B0600070205080204" pitchFamily="50" charset="-128"/>
              </a:rPr>
              <a:t>海洋研究開発機構</a:t>
            </a:r>
            <a:endParaRPr lang="en-US" altLang="ja-JP" sz="1050" b="0" kern="0" dirty="0">
              <a:solidFill>
                <a:schemeClr val="bg1"/>
              </a:solidFill>
              <a:latin typeface="ＭＳ Ｐゴシック" panose="020B0600070205080204" pitchFamily="50" charset="-128"/>
              <a:ea typeface="ＭＳ Ｐゴシック" panose="020B0600070205080204" pitchFamily="50" charset="-128"/>
            </a:endParaRPr>
          </a:p>
        </p:txBody>
      </p:sp>
      <p:sp>
        <p:nvSpPr>
          <p:cNvPr id="140" name="テキスト ボックス 11">
            <a:extLst>
              <a:ext uri="{FF2B5EF4-FFF2-40B4-BE49-F238E27FC236}">
                <a16:creationId xmlns:a16="http://schemas.microsoft.com/office/drawing/2014/main" id="{69B25219-32B5-4C8B-A9D7-C8C9F26F496C}"/>
              </a:ext>
            </a:extLst>
          </p:cNvPr>
          <p:cNvSpPr txBox="1">
            <a:spLocks noChangeArrowheads="1"/>
          </p:cNvSpPr>
          <p:nvPr/>
        </p:nvSpPr>
        <p:spPr bwMode="auto">
          <a:xfrm>
            <a:off x="7632340" y="5051828"/>
            <a:ext cx="1080000" cy="216000"/>
          </a:xfrm>
          <a:prstGeom prst="rect">
            <a:avLst/>
          </a:prstGeom>
          <a:solidFill>
            <a:schemeClr val="bg1">
              <a:lumMod val="50000"/>
            </a:schemeClr>
          </a:solidFill>
          <a:ln>
            <a:solidFill>
              <a:schemeClr val="tx1">
                <a:lumMod val="50000"/>
                <a:lumOff val="50000"/>
              </a:schemeClr>
            </a:solid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1050" b="0" kern="0" dirty="0">
                <a:solidFill>
                  <a:schemeClr val="bg1"/>
                </a:solidFill>
                <a:latin typeface="ＭＳ Ｐゴシック" panose="020B0600070205080204" pitchFamily="50" charset="-128"/>
                <a:ea typeface="ＭＳ Ｐゴシック" panose="020B0600070205080204" pitchFamily="50" charset="-128"/>
              </a:rPr>
              <a:t>東京工業大学</a:t>
            </a:r>
            <a:endParaRPr lang="en-US" altLang="ja-JP" sz="1050" b="0" kern="0" dirty="0">
              <a:solidFill>
                <a:schemeClr val="bg1"/>
              </a:solidFill>
              <a:latin typeface="ＭＳ Ｐゴシック" panose="020B0600070205080204" pitchFamily="50" charset="-128"/>
              <a:ea typeface="ＭＳ Ｐゴシック" panose="020B0600070205080204" pitchFamily="50" charset="-128"/>
            </a:endParaRPr>
          </a:p>
        </p:txBody>
      </p:sp>
      <p:sp>
        <p:nvSpPr>
          <p:cNvPr id="115" name="テキスト ボックス 12">
            <a:extLst>
              <a:ext uri="{FF2B5EF4-FFF2-40B4-BE49-F238E27FC236}">
                <a16:creationId xmlns:a16="http://schemas.microsoft.com/office/drawing/2014/main" id="{6A8E6322-C278-4C91-93DD-1D28C4D0A3C5}"/>
              </a:ext>
            </a:extLst>
          </p:cNvPr>
          <p:cNvSpPr txBox="1">
            <a:spLocks noChangeArrowheads="1"/>
          </p:cNvSpPr>
          <p:nvPr/>
        </p:nvSpPr>
        <p:spPr bwMode="auto">
          <a:xfrm>
            <a:off x="3087438" y="5833647"/>
            <a:ext cx="1080000" cy="216000"/>
          </a:xfrm>
          <a:prstGeom prst="rect">
            <a:avLst/>
          </a:prstGeom>
          <a:solidFill>
            <a:srgbClr val="0066CC"/>
          </a:solidFill>
          <a:ln>
            <a:no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ja-JP" sz="969" b="0" kern="0" dirty="0">
                <a:solidFill>
                  <a:prstClr val="white"/>
                </a:solidFill>
                <a:latin typeface="Meiryo UI" panose="020B0604030504040204" pitchFamily="50" charset="-128"/>
                <a:ea typeface="Meiryo UI" panose="020B0604030504040204" pitchFamily="50" charset="-128"/>
              </a:rPr>
              <a:t>ITO</a:t>
            </a:r>
            <a:r>
              <a:rPr lang="ja-JP" altLang="en-US" sz="969" b="0" kern="0" dirty="0">
                <a:solidFill>
                  <a:prstClr val="white"/>
                </a:solidFill>
                <a:latin typeface="Meiryo UI" panose="020B0604030504040204" pitchFamily="50" charset="-128"/>
                <a:ea typeface="Meiryo UI" panose="020B0604030504040204" pitchFamily="50" charset="-128"/>
              </a:rPr>
              <a:t>ｻﾌﾞｼｽﾃﾑ</a:t>
            </a:r>
            <a:r>
              <a:rPr lang="en-US" altLang="ja-JP" sz="969" b="0" kern="0" dirty="0">
                <a:solidFill>
                  <a:prstClr val="white"/>
                </a:solidFill>
                <a:latin typeface="Meiryo UI" panose="020B0604030504040204" pitchFamily="50" charset="-128"/>
                <a:ea typeface="Meiryo UI" panose="020B0604030504040204" pitchFamily="50" charset="-128"/>
              </a:rPr>
              <a:t>B</a:t>
            </a:r>
          </a:p>
        </p:txBody>
      </p:sp>
      <p:sp>
        <p:nvSpPr>
          <p:cNvPr id="136" name="円/楕円 135"/>
          <p:cNvSpPr/>
          <p:nvPr/>
        </p:nvSpPr>
        <p:spPr>
          <a:xfrm>
            <a:off x="8740810" y="3863757"/>
            <a:ext cx="372710" cy="371794"/>
          </a:xfrm>
          <a:prstGeom prst="ellipse">
            <a:avLst/>
          </a:prstGeom>
          <a:gradFill flip="none" rotWithShape="1">
            <a:gsLst>
              <a:gs pos="0">
                <a:srgbClr val="006600"/>
              </a:gs>
              <a:gs pos="48000">
                <a:srgbClr val="009900"/>
              </a:gs>
              <a:gs pos="100000">
                <a:srgbClr val="006600"/>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kumimoji="1" lang="en-US" altLang="ja-JP" sz="800" dirty="0">
                <a:latin typeface="Meiryo UI" panose="020B0604030504040204" pitchFamily="50" charset="-128"/>
                <a:ea typeface="Meiryo UI" panose="020B0604030504040204" pitchFamily="50" charset="-128"/>
              </a:rPr>
              <a:t>GPU</a:t>
            </a:r>
          </a:p>
          <a:p>
            <a:pPr algn="ctr"/>
            <a:r>
              <a:rPr lang="en-US" altLang="ja-JP" sz="800" dirty="0">
                <a:latin typeface="Meiryo UI" panose="020B0604030504040204" pitchFamily="50" charset="-128"/>
                <a:ea typeface="Meiryo UI" panose="020B0604030504040204" pitchFamily="50" charset="-128"/>
              </a:rPr>
              <a:t>P100</a:t>
            </a:r>
            <a:endParaRPr kumimoji="1" lang="ja-JP" altLang="en-US" sz="800" dirty="0">
              <a:latin typeface="Meiryo UI" panose="020B0604030504040204" pitchFamily="50" charset="-128"/>
              <a:ea typeface="Meiryo UI" panose="020B0604030504040204" pitchFamily="50" charset="-128"/>
            </a:endParaRPr>
          </a:p>
        </p:txBody>
      </p:sp>
      <p:cxnSp>
        <p:nvCxnSpPr>
          <p:cNvPr id="103" name="直線コネクタ 102">
            <a:extLst>
              <a:ext uri="{FF2B5EF4-FFF2-40B4-BE49-F238E27FC236}">
                <a16:creationId xmlns:a16="http://schemas.microsoft.com/office/drawing/2014/main" id="{EB74B73F-FA65-44CA-A85F-0A6D461F9E8E}"/>
              </a:ext>
            </a:extLst>
          </p:cNvPr>
          <p:cNvCxnSpPr/>
          <p:nvPr/>
        </p:nvCxnSpPr>
        <p:spPr>
          <a:xfrm>
            <a:off x="378947" y="836712"/>
            <a:ext cx="8424936" cy="0"/>
          </a:xfrm>
          <a:prstGeom prst="line">
            <a:avLst/>
          </a:prstGeom>
          <a:ln w="57150">
            <a:solidFill>
              <a:schemeClr val="accent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スライド番号プレースホルダー 5">
            <a:extLst>
              <a:ext uri="{FF2B5EF4-FFF2-40B4-BE49-F238E27FC236}">
                <a16:creationId xmlns:a16="http://schemas.microsoft.com/office/drawing/2014/main" id="{BD1F02EB-028A-40DE-9810-8CC1083B868C}"/>
              </a:ext>
            </a:extLst>
          </p:cNvPr>
          <p:cNvSpPr>
            <a:spLocks noGrp="1"/>
          </p:cNvSpPr>
          <p:nvPr>
            <p:ph type="sldNum" sz="quarter" idx="12"/>
          </p:nvPr>
        </p:nvSpPr>
        <p:spPr/>
        <p:txBody>
          <a:bodyPr/>
          <a:lstStyle/>
          <a:p>
            <a:fld id="{2367CF10-C980-415D-811C-721B12B0BF42}" type="slidenum">
              <a:rPr kumimoji="1" lang="ja-JP" altLang="en-US" smtClean="0"/>
              <a:t>71</a:t>
            </a:fld>
            <a:endParaRPr kumimoji="1" lang="ja-JP" altLang="en-US"/>
          </a:p>
        </p:txBody>
      </p:sp>
      <p:sp>
        <p:nvSpPr>
          <p:cNvPr id="108" name="テキスト ボックス 12">
            <a:extLst>
              <a:ext uri="{FF2B5EF4-FFF2-40B4-BE49-F238E27FC236}">
                <a16:creationId xmlns:a16="http://schemas.microsoft.com/office/drawing/2014/main" id="{746EC966-837A-4D50-BE59-E0057EB16E9B}"/>
              </a:ext>
            </a:extLst>
          </p:cNvPr>
          <p:cNvSpPr txBox="1">
            <a:spLocks noChangeArrowheads="1"/>
          </p:cNvSpPr>
          <p:nvPr/>
        </p:nvSpPr>
        <p:spPr bwMode="auto">
          <a:xfrm>
            <a:off x="7652661" y="4150772"/>
            <a:ext cx="1080000" cy="241476"/>
          </a:xfrm>
          <a:prstGeom prst="rect">
            <a:avLst/>
          </a:prstGeom>
          <a:solidFill>
            <a:srgbClr val="0066CC"/>
          </a:solidFill>
          <a:ln>
            <a:no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en-US" altLang="ja-JP" sz="969" b="0" kern="0" dirty="0" err="1">
                <a:solidFill>
                  <a:prstClr val="white"/>
                </a:solidFill>
                <a:latin typeface="Meiryo UI" panose="020B0604030504040204" pitchFamily="50" charset="-128"/>
                <a:ea typeface="Meiryo UI" panose="020B0604030504040204" pitchFamily="50" charset="-128"/>
              </a:rPr>
              <a:t>Oakbridge</a:t>
            </a:r>
            <a:r>
              <a:rPr lang="en-US" altLang="ja-JP" sz="969" b="0" kern="0" dirty="0">
                <a:solidFill>
                  <a:prstClr val="white"/>
                </a:solidFill>
                <a:latin typeface="Meiryo UI" panose="020B0604030504040204" pitchFamily="50" charset="-128"/>
                <a:ea typeface="Meiryo UI" panose="020B0604030504040204" pitchFamily="50" charset="-128"/>
              </a:rPr>
              <a:t>-CX</a:t>
            </a:r>
            <a:endParaRPr lang="ja-JP" altLang="en-US" sz="969" b="0" kern="0" dirty="0">
              <a:solidFill>
                <a:prstClr val="white"/>
              </a:solidFill>
              <a:latin typeface="Meiryo UI" panose="020B0604030504040204" pitchFamily="50" charset="-128"/>
              <a:ea typeface="Meiryo UI" panose="020B0604030504040204" pitchFamily="50" charset="-128"/>
            </a:endParaRPr>
          </a:p>
        </p:txBody>
      </p:sp>
      <p:sp>
        <p:nvSpPr>
          <p:cNvPr id="110" name="テキスト ボックス 12">
            <a:extLst>
              <a:ext uri="{FF2B5EF4-FFF2-40B4-BE49-F238E27FC236}">
                <a16:creationId xmlns:a16="http://schemas.microsoft.com/office/drawing/2014/main" id="{C117FD7D-1F8E-4844-82F6-81B390C183A7}"/>
              </a:ext>
            </a:extLst>
          </p:cNvPr>
          <p:cNvSpPr txBox="1">
            <a:spLocks noChangeArrowheads="1"/>
          </p:cNvSpPr>
          <p:nvPr/>
        </p:nvSpPr>
        <p:spPr bwMode="auto">
          <a:xfrm>
            <a:off x="4749930" y="3126580"/>
            <a:ext cx="1080000" cy="216000"/>
          </a:xfrm>
          <a:prstGeom prst="rect">
            <a:avLst/>
          </a:prstGeom>
          <a:solidFill>
            <a:srgbClr val="C00000"/>
          </a:solidFill>
          <a:ln>
            <a:no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969" b="0" kern="0" dirty="0">
                <a:solidFill>
                  <a:prstClr val="white"/>
                </a:solidFill>
                <a:latin typeface="Meiryo UI" panose="020B0604030504040204" pitchFamily="50" charset="-128"/>
                <a:ea typeface="Meiryo UI" panose="020B0604030504040204" pitchFamily="50" charset="-128"/>
              </a:rPr>
              <a:t>新スパコン</a:t>
            </a:r>
            <a:endParaRPr lang="en-US" altLang="ja-JP" sz="969" b="0" kern="0" dirty="0">
              <a:solidFill>
                <a:prstClr val="white"/>
              </a:solidFill>
              <a:latin typeface="Meiryo UI" panose="020B0604030504040204" pitchFamily="50" charset="-128"/>
              <a:ea typeface="Meiryo UI" panose="020B0604030504040204" pitchFamily="50" charset="-128"/>
            </a:endParaRPr>
          </a:p>
        </p:txBody>
      </p:sp>
      <p:sp>
        <p:nvSpPr>
          <p:cNvPr id="105" name="円/楕円 135">
            <a:extLst>
              <a:ext uri="{FF2B5EF4-FFF2-40B4-BE49-F238E27FC236}">
                <a16:creationId xmlns:a16="http://schemas.microsoft.com/office/drawing/2014/main" id="{F5D30F69-50BA-4AE8-933B-9B27269D33B3}"/>
              </a:ext>
            </a:extLst>
          </p:cNvPr>
          <p:cNvSpPr/>
          <p:nvPr/>
        </p:nvSpPr>
        <p:spPr>
          <a:xfrm>
            <a:off x="8781288" y="1439589"/>
            <a:ext cx="372710" cy="371794"/>
          </a:xfrm>
          <a:prstGeom prst="ellipse">
            <a:avLst/>
          </a:prstGeom>
          <a:gradFill flip="none" rotWithShape="1">
            <a:gsLst>
              <a:gs pos="0">
                <a:srgbClr val="006600"/>
              </a:gs>
              <a:gs pos="48000">
                <a:srgbClr val="009900"/>
              </a:gs>
              <a:gs pos="100000">
                <a:srgbClr val="006600"/>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kumimoji="1" lang="en-US" altLang="ja-JP" sz="800" dirty="0">
                <a:latin typeface="Meiryo UI" panose="020B0604030504040204" pitchFamily="50" charset="-128"/>
                <a:ea typeface="Meiryo UI" panose="020B0604030504040204" pitchFamily="50" charset="-128"/>
              </a:rPr>
              <a:t>GPU</a:t>
            </a:r>
          </a:p>
          <a:p>
            <a:pPr algn="ctr"/>
            <a:r>
              <a:rPr lang="en-US" altLang="ja-JP" sz="800" dirty="0">
                <a:latin typeface="Meiryo UI" panose="020B0604030504040204" pitchFamily="50" charset="-128"/>
                <a:ea typeface="Meiryo UI" panose="020B0604030504040204" pitchFamily="50" charset="-128"/>
              </a:rPr>
              <a:t>V100</a:t>
            </a:r>
            <a:endParaRPr kumimoji="1" lang="ja-JP" altLang="en-US" sz="800" dirty="0">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CA6CF956-3AB7-44F3-AB41-846EB04E5349}"/>
              </a:ext>
            </a:extLst>
          </p:cNvPr>
          <p:cNvSpPr/>
          <p:nvPr/>
        </p:nvSpPr>
        <p:spPr>
          <a:xfrm>
            <a:off x="284480" y="2949001"/>
            <a:ext cx="121920" cy="121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1559FB6C-32CB-465B-9EE4-610A475510B0}"/>
              </a:ext>
            </a:extLst>
          </p:cNvPr>
          <p:cNvSpPr/>
          <p:nvPr/>
        </p:nvSpPr>
        <p:spPr>
          <a:xfrm>
            <a:off x="284480" y="3954841"/>
            <a:ext cx="121920" cy="121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7" name="直線コネクタ 116">
            <a:extLst>
              <a:ext uri="{FF2B5EF4-FFF2-40B4-BE49-F238E27FC236}">
                <a16:creationId xmlns:a16="http://schemas.microsoft.com/office/drawing/2014/main" id="{F7F0C7D9-0F2F-4EDD-A66B-56D813B7A2A6}"/>
              </a:ext>
            </a:extLst>
          </p:cNvPr>
          <p:cNvCxnSpPr>
            <a:cxnSpLocks/>
            <a:stCxn id="131" idx="1"/>
            <a:endCxn id="126" idx="3"/>
          </p:cNvCxnSpPr>
          <p:nvPr/>
        </p:nvCxnSpPr>
        <p:spPr>
          <a:xfrm flipH="1" flipV="1">
            <a:off x="4590914" y="4485962"/>
            <a:ext cx="1129853" cy="4195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テキスト ボックス 12">
            <a:extLst>
              <a:ext uri="{FF2B5EF4-FFF2-40B4-BE49-F238E27FC236}">
                <a16:creationId xmlns:a16="http://schemas.microsoft.com/office/drawing/2014/main" id="{80A1749C-A1F8-452C-A326-361172AF84ED}"/>
              </a:ext>
            </a:extLst>
          </p:cNvPr>
          <p:cNvSpPr txBox="1">
            <a:spLocks noChangeArrowheads="1"/>
          </p:cNvSpPr>
          <p:nvPr/>
        </p:nvSpPr>
        <p:spPr bwMode="auto">
          <a:xfrm>
            <a:off x="3516125" y="4613750"/>
            <a:ext cx="1080000" cy="216000"/>
          </a:xfrm>
          <a:prstGeom prst="rect">
            <a:avLst/>
          </a:prstGeom>
          <a:solidFill>
            <a:srgbClr val="92D050"/>
          </a:solidFill>
          <a:ln>
            <a:noFill/>
          </a:ln>
        </p:spPr>
        <p:txBody>
          <a:bodyPr wrap="square" lIns="0" rIns="0">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900" b="0" kern="0" dirty="0">
                <a:solidFill>
                  <a:prstClr val="white"/>
                </a:solidFill>
                <a:latin typeface="+mj-ea"/>
                <a:ea typeface="+mj-ea"/>
              </a:rPr>
              <a:t>共用ストレージ（西）</a:t>
            </a:r>
            <a:endParaRPr lang="en-US" altLang="ja-JP" sz="900" b="0" kern="0" dirty="0">
              <a:solidFill>
                <a:prstClr val="white"/>
              </a:solidFill>
              <a:latin typeface="+mj-ea"/>
              <a:ea typeface="+mj-ea"/>
            </a:endParaRPr>
          </a:p>
        </p:txBody>
      </p:sp>
      <p:sp>
        <p:nvSpPr>
          <p:cNvPr id="126" name="テキスト ボックス 11">
            <a:extLst>
              <a:ext uri="{FF2B5EF4-FFF2-40B4-BE49-F238E27FC236}">
                <a16:creationId xmlns:a16="http://schemas.microsoft.com/office/drawing/2014/main" id="{28A42DB1-BCDD-4F17-9A7B-F79843ECE8F8}"/>
              </a:ext>
            </a:extLst>
          </p:cNvPr>
          <p:cNvSpPr txBox="1">
            <a:spLocks noChangeArrowheads="1"/>
          </p:cNvSpPr>
          <p:nvPr/>
        </p:nvSpPr>
        <p:spPr bwMode="auto">
          <a:xfrm>
            <a:off x="3510914" y="4377962"/>
            <a:ext cx="1080000" cy="216000"/>
          </a:xfrm>
          <a:prstGeom prst="rect">
            <a:avLst/>
          </a:prstGeom>
          <a:solidFill>
            <a:schemeClr val="bg1">
              <a:lumMod val="50000"/>
            </a:schemeClr>
          </a:solidFill>
          <a:ln>
            <a:solidFill>
              <a:schemeClr val="tx1">
                <a:lumMod val="50000"/>
                <a:lumOff val="50000"/>
              </a:schemeClr>
            </a:solidFill>
          </a:ln>
        </p:spPr>
        <p:txBody>
          <a:bodyPr wrap="square">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1050" b="0" kern="0" dirty="0">
                <a:solidFill>
                  <a:schemeClr val="bg1"/>
                </a:solidFill>
                <a:latin typeface="ＭＳ Ｐゴシック" panose="020B0600070205080204" pitchFamily="50" charset="-128"/>
                <a:ea typeface="ＭＳ Ｐゴシック" panose="020B0600070205080204" pitchFamily="50" charset="-128"/>
              </a:rPr>
              <a:t>理化学研究所</a:t>
            </a:r>
            <a:endParaRPr lang="en-US" altLang="ja-JP" sz="1050" b="0" kern="0" dirty="0">
              <a:solidFill>
                <a:schemeClr val="bg1"/>
              </a:solidFill>
              <a:latin typeface="ＭＳ Ｐゴシック" panose="020B0600070205080204" pitchFamily="50" charset="-128"/>
              <a:ea typeface="ＭＳ Ｐゴシック" panose="020B0600070205080204" pitchFamily="50" charset="-128"/>
            </a:endParaRPr>
          </a:p>
        </p:txBody>
      </p:sp>
      <p:sp>
        <p:nvSpPr>
          <p:cNvPr id="127" name="テキスト ボックス 12">
            <a:extLst>
              <a:ext uri="{FF2B5EF4-FFF2-40B4-BE49-F238E27FC236}">
                <a16:creationId xmlns:a16="http://schemas.microsoft.com/office/drawing/2014/main" id="{D6344359-E510-45E0-8042-6E4C3E29F751}"/>
              </a:ext>
            </a:extLst>
          </p:cNvPr>
          <p:cNvSpPr txBox="1">
            <a:spLocks noChangeArrowheads="1"/>
          </p:cNvSpPr>
          <p:nvPr/>
        </p:nvSpPr>
        <p:spPr bwMode="auto">
          <a:xfrm>
            <a:off x="7658230" y="4401660"/>
            <a:ext cx="1080000" cy="241476"/>
          </a:xfrm>
          <a:prstGeom prst="rect">
            <a:avLst/>
          </a:prstGeom>
          <a:solidFill>
            <a:srgbClr val="92D050"/>
          </a:solidFill>
          <a:ln>
            <a:noFill/>
          </a:ln>
        </p:spPr>
        <p:txBody>
          <a:bodyPr wrap="square" lIns="0" rIns="0">
            <a:noAutofit/>
          </a:bodyPr>
          <a:lstStyle>
            <a:lvl1pPr eaLnBrk="0" hangingPunct="0">
              <a:defRPr kumimoji="1" sz="2800" b="1">
                <a:solidFill>
                  <a:schemeClr val="tx1"/>
                </a:solidFill>
                <a:latin typeface="Tahoma" charset="0"/>
                <a:ea typeface="ＭＳ Ｐゴシック" charset="0"/>
                <a:cs typeface="ＭＳ Ｐゴシック" charset="0"/>
              </a:defRPr>
            </a:lvl1pPr>
            <a:lvl2pPr marL="742950" indent="-285750" eaLnBrk="0" hangingPunct="0">
              <a:defRPr kumimoji="1" sz="2800" b="1">
                <a:solidFill>
                  <a:schemeClr val="tx1"/>
                </a:solidFill>
                <a:latin typeface="Tahoma" charset="0"/>
                <a:ea typeface="ＭＳ Ｐゴシック" charset="0"/>
              </a:defRPr>
            </a:lvl2pPr>
            <a:lvl3pPr marL="1143000" indent="-228600" eaLnBrk="0" hangingPunct="0">
              <a:defRPr kumimoji="1" sz="2800" b="1">
                <a:solidFill>
                  <a:schemeClr val="tx1"/>
                </a:solidFill>
                <a:latin typeface="Tahoma" charset="0"/>
                <a:ea typeface="ＭＳ Ｐゴシック" charset="0"/>
              </a:defRPr>
            </a:lvl3pPr>
            <a:lvl4pPr marL="1600200" indent="-228600" eaLnBrk="0" hangingPunct="0">
              <a:defRPr kumimoji="1" sz="2800" b="1">
                <a:solidFill>
                  <a:schemeClr val="tx1"/>
                </a:solidFill>
                <a:latin typeface="Tahoma" charset="0"/>
                <a:ea typeface="ＭＳ Ｐゴシック" charset="0"/>
              </a:defRPr>
            </a:lvl4pPr>
            <a:lvl5pPr marL="2057400" indent="-228600" eaLnBrk="0" hangingPunct="0">
              <a:defRPr kumimoji="1" sz="2800" b="1">
                <a:solidFill>
                  <a:schemeClr val="tx1"/>
                </a:solidFill>
                <a:latin typeface="Tahoma" charset="0"/>
                <a:ea typeface="ＭＳ Ｐゴシック" charset="0"/>
              </a:defRPr>
            </a:lvl5pPr>
            <a:lvl6pPr marL="2514600" indent="-228600" algn="ctr" eaLnBrk="0" fontAlgn="base" hangingPunct="0">
              <a:spcBef>
                <a:spcPct val="0"/>
              </a:spcBef>
              <a:spcAft>
                <a:spcPct val="0"/>
              </a:spcAft>
              <a:defRPr kumimoji="1" sz="2800" b="1">
                <a:solidFill>
                  <a:schemeClr val="tx1"/>
                </a:solidFill>
                <a:latin typeface="Tahoma" charset="0"/>
                <a:ea typeface="ＭＳ Ｐゴシック" charset="0"/>
              </a:defRPr>
            </a:lvl6pPr>
            <a:lvl7pPr marL="2971800" indent="-228600" algn="ctr" eaLnBrk="0" fontAlgn="base" hangingPunct="0">
              <a:spcBef>
                <a:spcPct val="0"/>
              </a:spcBef>
              <a:spcAft>
                <a:spcPct val="0"/>
              </a:spcAft>
              <a:defRPr kumimoji="1" sz="2800" b="1">
                <a:solidFill>
                  <a:schemeClr val="tx1"/>
                </a:solidFill>
                <a:latin typeface="Tahoma" charset="0"/>
                <a:ea typeface="ＭＳ Ｐゴシック" charset="0"/>
              </a:defRPr>
            </a:lvl7pPr>
            <a:lvl8pPr marL="3429000" indent="-228600" algn="ctr" eaLnBrk="0" fontAlgn="base" hangingPunct="0">
              <a:spcBef>
                <a:spcPct val="0"/>
              </a:spcBef>
              <a:spcAft>
                <a:spcPct val="0"/>
              </a:spcAft>
              <a:defRPr kumimoji="1" sz="2800" b="1">
                <a:solidFill>
                  <a:schemeClr val="tx1"/>
                </a:solidFill>
                <a:latin typeface="Tahoma" charset="0"/>
                <a:ea typeface="ＭＳ Ｐゴシック" charset="0"/>
              </a:defRPr>
            </a:lvl8pPr>
            <a:lvl9pPr marL="3886200" indent="-228600" algn="ctr" eaLnBrk="0" fontAlgn="base" hangingPunct="0">
              <a:spcBef>
                <a:spcPct val="0"/>
              </a:spcBef>
              <a:spcAft>
                <a:spcPct val="0"/>
              </a:spcAft>
              <a:defRPr kumimoji="1" sz="2800" b="1">
                <a:solidFill>
                  <a:schemeClr val="tx1"/>
                </a:solidFill>
                <a:latin typeface="Tahoma" charset="0"/>
                <a:ea typeface="ＭＳ Ｐゴシック" charset="0"/>
              </a:defRPr>
            </a:lvl9pPr>
          </a:lstStyle>
          <a:p>
            <a:pPr algn="ctr" defTabSz="422041" eaLnBrk="1" fontAlgn="ctr" hangingPunct="1">
              <a:spcBef>
                <a:spcPct val="0"/>
              </a:spcBef>
              <a:spcAft>
                <a:spcPct val="0"/>
              </a:spcAft>
              <a:defRPr/>
            </a:pPr>
            <a:r>
              <a:rPr lang="ja-JP" altLang="en-US" sz="900" b="0" kern="0" dirty="0">
                <a:solidFill>
                  <a:prstClr val="white"/>
                </a:solidFill>
                <a:latin typeface="ＭＳ Ｐゴシック" panose="020B0600070205080204" pitchFamily="50" charset="-128"/>
                <a:ea typeface="ＭＳ Ｐゴシック" panose="020B0600070205080204" pitchFamily="50" charset="-128"/>
              </a:rPr>
              <a:t>共用ストレージ（東）</a:t>
            </a:r>
            <a:endParaRPr lang="en-US" altLang="ja-JP" sz="900" b="0" kern="0" dirty="0">
              <a:solidFill>
                <a:prstClr val="white"/>
              </a:solidFill>
              <a:latin typeface="ＭＳ Ｐゴシック" panose="020B0600070205080204" pitchFamily="50" charset="-128"/>
              <a:ea typeface="ＭＳ Ｐゴシック" panose="020B0600070205080204" pitchFamily="50" charset="-128"/>
            </a:endParaRPr>
          </a:p>
        </p:txBody>
      </p:sp>
      <p:sp>
        <p:nvSpPr>
          <p:cNvPr id="131" name="円/楕円 21">
            <a:extLst>
              <a:ext uri="{FF2B5EF4-FFF2-40B4-BE49-F238E27FC236}">
                <a16:creationId xmlns:a16="http://schemas.microsoft.com/office/drawing/2014/main" id="{9D6C883F-CAA3-4BC3-B6ED-36F0284BBAA7}"/>
              </a:ext>
            </a:extLst>
          </p:cNvPr>
          <p:cNvSpPr/>
          <p:nvPr/>
        </p:nvSpPr>
        <p:spPr>
          <a:xfrm>
            <a:off x="5716627" y="4901823"/>
            <a:ext cx="28268" cy="252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defTabSz="457200">
              <a:defRPr/>
            </a:pPr>
            <a:endParaRPr lang="ja-JP" altLang="en-US" sz="1600" dirty="0">
              <a:solidFill>
                <a:prstClr val="black"/>
              </a:solidFill>
              <a:cs typeface="Arial" pitchFamily="34" charset="0"/>
            </a:endParaRPr>
          </a:p>
        </p:txBody>
      </p:sp>
      <p:sp>
        <p:nvSpPr>
          <p:cNvPr id="165" name="円/楕円 135">
            <a:extLst>
              <a:ext uri="{FF2B5EF4-FFF2-40B4-BE49-F238E27FC236}">
                <a16:creationId xmlns:a16="http://schemas.microsoft.com/office/drawing/2014/main" id="{C261F21A-D6A3-4F1E-BB53-4CD141329B9F}"/>
              </a:ext>
            </a:extLst>
          </p:cNvPr>
          <p:cNvSpPr/>
          <p:nvPr/>
        </p:nvSpPr>
        <p:spPr>
          <a:xfrm>
            <a:off x="4078466" y="5811317"/>
            <a:ext cx="430989" cy="371794"/>
          </a:xfrm>
          <a:prstGeom prst="ellipse">
            <a:avLst/>
          </a:prstGeom>
          <a:gradFill flip="none" rotWithShape="1">
            <a:gsLst>
              <a:gs pos="0">
                <a:srgbClr val="006600"/>
              </a:gs>
              <a:gs pos="48000">
                <a:srgbClr val="009900"/>
              </a:gs>
              <a:gs pos="100000">
                <a:srgbClr val="006600"/>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kumimoji="1" lang="en-US" altLang="ja-JP" sz="800" dirty="0">
                <a:latin typeface="Meiryo UI" panose="020B0604030504040204" pitchFamily="50" charset="-128"/>
                <a:ea typeface="Meiryo UI" panose="020B0604030504040204" pitchFamily="50" charset="-128"/>
              </a:rPr>
              <a:t>GPU</a:t>
            </a:r>
          </a:p>
          <a:p>
            <a:pPr algn="ctr"/>
            <a:r>
              <a:rPr lang="en-US" altLang="ja-JP" sz="800" dirty="0">
                <a:latin typeface="Meiryo UI" panose="020B0604030504040204" pitchFamily="50" charset="-128"/>
                <a:ea typeface="Meiryo UI" panose="020B0604030504040204" pitchFamily="50" charset="-128"/>
              </a:rPr>
              <a:t>P100</a:t>
            </a:r>
            <a:endParaRPr kumimoji="1" lang="ja-JP" altLang="en-US" sz="800" dirty="0">
              <a:latin typeface="Meiryo UI" panose="020B0604030504040204" pitchFamily="50" charset="-128"/>
              <a:ea typeface="Meiryo UI" panose="020B0604030504040204" pitchFamily="50" charset="-128"/>
            </a:endParaRPr>
          </a:p>
        </p:txBody>
      </p:sp>
      <p:sp>
        <p:nvSpPr>
          <p:cNvPr id="125" name="コンテンツ プレースホルダー 8">
            <a:extLst>
              <a:ext uri="{FF2B5EF4-FFF2-40B4-BE49-F238E27FC236}">
                <a16:creationId xmlns:a16="http://schemas.microsoft.com/office/drawing/2014/main" id="{A433E386-E16D-6A41-B71D-BC8FEFA67BEA}"/>
              </a:ext>
            </a:extLst>
          </p:cNvPr>
          <p:cNvSpPr txBox="1">
            <a:spLocks/>
          </p:cNvSpPr>
          <p:nvPr/>
        </p:nvSpPr>
        <p:spPr>
          <a:xfrm>
            <a:off x="203669" y="1302580"/>
            <a:ext cx="4394739" cy="209713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Font typeface="Wingdings" panose="05000000000000000000" pitchFamily="2" charset="2"/>
              <a:buChar char="Ø"/>
              <a:defRPr kumimoji="1" sz="32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defTabSz="914400" rtl="0" eaLnBrk="1" latinLnBrk="0" hangingPunct="1">
              <a:spcBef>
                <a:spcPct val="20000"/>
              </a:spcBef>
              <a:buClr>
                <a:schemeClr val="tx2"/>
              </a:buClr>
              <a:buSzPct val="90000"/>
              <a:buFont typeface="Wingdings" panose="05000000000000000000" pitchFamily="2" charset="2"/>
              <a:buChar char="ü"/>
              <a:defRPr kumimoji="1" sz="28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spcBef>
                <a:spcPct val="20000"/>
              </a:spcBef>
              <a:buClr>
                <a:schemeClr val="tx2"/>
              </a:buClr>
              <a:buSzPct val="90000"/>
              <a:buFont typeface="Wingdings" panose="05000000000000000000" pitchFamily="2" charset="2"/>
              <a:buChar char="u"/>
              <a:defRPr kumimoji="1" sz="24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lgn="l" defTabSz="914400" rtl="0" eaLnBrk="1" latinLnBrk="0" hangingPunct="1">
              <a:spcBef>
                <a:spcPct val="20000"/>
              </a:spcBef>
              <a:buClr>
                <a:schemeClr val="tx2"/>
              </a:buClr>
              <a:buSzPct val="90000"/>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lgn="l" defTabSz="914400" rtl="0" eaLnBrk="1" latinLnBrk="0" hangingPunct="1">
              <a:spcBef>
                <a:spcPct val="20000"/>
              </a:spcBef>
              <a:buClr>
                <a:schemeClr val="tx2"/>
              </a:buClr>
              <a:buSzPct val="90000"/>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en-US" altLang="ja-JP" sz="1800" dirty="0">
                <a:latin typeface="+mn-ea"/>
                <a:ea typeface="+mn-ea"/>
              </a:rPr>
              <a:t>HPCI</a:t>
            </a:r>
            <a:r>
              <a:rPr lang="ja-JP" altLang="en-US" sz="1800" dirty="0">
                <a:latin typeface="+mn-ea"/>
                <a:ea typeface="+mn-ea"/>
              </a:rPr>
              <a:t>システムは、「京」と全国の大学や研究機関の計算資源やストレージを高速ネットワーク</a:t>
            </a:r>
            <a:r>
              <a:rPr lang="en-US" altLang="ja-JP" sz="1800" dirty="0">
                <a:latin typeface="+mn-ea"/>
                <a:ea typeface="+mn-ea"/>
              </a:rPr>
              <a:t>(SINET5)</a:t>
            </a:r>
            <a:r>
              <a:rPr lang="ja-JP" altLang="en-US" sz="1800" dirty="0">
                <a:latin typeface="+mn-ea"/>
                <a:ea typeface="+mn-ea"/>
              </a:rPr>
              <a:t>で結んだシステムであり、多様なユーザーニーズに応える革新的な計算環境を実現しています。</a:t>
            </a:r>
          </a:p>
        </p:txBody>
      </p:sp>
      <p:sp>
        <p:nvSpPr>
          <p:cNvPr id="128" name="テキスト ボックス 127">
            <a:extLst>
              <a:ext uri="{FF2B5EF4-FFF2-40B4-BE49-F238E27FC236}">
                <a16:creationId xmlns:a16="http://schemas.microsoft.com/office/drawing/2014/main" id="{FF176103-732C-BD45-A537-DD99D83FD004}"/>
              </a:ext>
            </a:extLst>
          </p:cNvPr>
          <p:cNvSpPr txBox="1"/>
          <p:nvPr/>
        </p:nvSpPr>
        <p:spPr>
          <a:xfrm>
            <a:off x="165004" y="890599"/>
            <a:ext cx="5545108" cy="400110"/>
          </a:xfrm>
          <a:prstGeom prst="rect">
            <a:avLst/>
          </a:prstGeom>
          <a:noFill/>
        </p:spPr>
        <p:txBody>
          <a:bodyPr wrap="none" rtlCol="0">
            <a:spAutoFit/>
          </a:bodyPr>
          <a:lstStyle/>
          <a:p>
            <a:r>
              <a:rPr lang="en-US" altLang="ja-JP" sz="2000" b="1" u="sng" dirty="0">
                <a:solidFill>
                  <a:srgbClr val="FF0000"/>
                </a:solidFill>
                <a:latin typeface="+mn-ea"/>
              </a:rPr>
              <a:t>HPCI</a:t>
            </a:r>
            <a:r>
              <a:rPr lang="ja-JP" altLang="en-US" sz="2000" b="1" u="sng" dirty="0">
                <a:solidFill>
                  <a:srgbClr val="FF0000"/>
                </a:solidFill>
                <a:latin typeface="+mn-ea"/>
              </a:rPr>
              <a:t>：</a:t>
            </a:r>
            <a:r>
              <a:rPr lang="en-US" altLang="ja-JP" sz="2000" b="1" u="sng" dirty="0">
                <a:solidFill>
                  <a:srgbClr val="FF0000"/>
                </a:solidFill>
                <a:latin typeface="+mn-ea"/>
              </a:rPr>
              <a:t>High Performance Computing Infrastructure</a:t>
            </a:r>
            <a:endParaRPr lang="ja-JP" altLang="en-US" sz="2000" b="1" u="sng" dirty="0">
              <a:solidFill>
                <a:srgbClr val="FF0000"/>
              </a:solidFill>
              <a:latin typeface="+mn-ea"/>
            </a:endParaRPr>
          </a:p>
        </p:txBody>
      </p:sp>
    </p:spTree>
    <p:extLst>
      <p:ext uri="{BB962C8B-B14F-4D97-AF65-F5344CB8AC3E}">
        <p14:creationId xmlns:p14="http://schemas.microsoft.com/office/powerpoint/2010/main" val="4759668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6388613" y="1526579"/>
            <a:ext cx="2683947" cy="4600666"/>
          </a:xfrm>
        </p:spPr>
        <p:txBody>
          <a:bodyPr>
            <a:noAutofit/>
          </a:bodyPr>
          <a:lstStyle/>
          <a:p>
            <a:pPr marL="0" indent="0">
              <a:buNone/>
            </a:pPr>
            <a:r>
              <a:rPr lang="ja-JP" altLang="en-US" sz="1800" dirty="0">
                <a:ea typeface="HGPｺﾞｼｯｸE" panose="020B0900000000000000" pitchFamily="50" charset="-128"/>
                <a:cs typeface="Times New Roman" pitchFamily="18" charset="0"/>
              </a:rPr>
              <a:t>提供する主な内容</a:t>
            </a:r>
            <a:endParaRPr lang="en-US" altLang="ja-JP" sz="1800" dirty="0">
              <a:ea typeface="HGPｺﾞｼｯｸE" panose="020B0900000000000000" pitchFamily="50" charset="-128"/>
              <a:cs typeface="Times New Roman" pitchFamily="18" charset="0"/>
            </a:endParaRPr>
          </a:p>
          <a:p>
            <a:pPr marL="0" indent="0">
              <a:buNone/>
            </a:pPr>
            <a:r>
              <a:rPr lang="ja-JP" altLang="en-US" sz="800" dirty="0">
                <a:ea typeface="HGPｺﾞｼｯｸE" panose="020B0900000000000000" pitchFamily="50" charset="-128"/>
                <a:cs typeface="Times New Roman" pitchFamily="18" charset="0"/>
              </a:rPr>
              <a:t>　</a:t>
            </a:r>
            <a:endParaRPr lang="en-US" altLang="ja-JP" sz="800" dirty="0">
              <a:ea typeface="HGPｺﾞｼｯｸE" panose="020B0900000000000000" pitchFamily="50" charset="-128"/>
              <a:cs typeface="Times New Roman" pitchFamily="18" charset="0"/>
            </a:endParaRPr>
          </a:p>
          <a:p>
            <a:pPr>
              <a:buFont typeface="Wingdings" pitchFamily="2" charset="2"/>
              <a:buChar char="Ø"/>
            </a:pPr>
            <a:r>
              <a:rPr kumimoji="1" lang="en-US" altLang="ja-JP" sz="1400" dirty="0">
                <a:cs typeface="Times New Roman" pitchFamily="18" charset="0"/>
              </a:rPr>
              <a:t>H</a:t>
            </a:r>
            <a:r>
              <a:rPr kumimoji="1" lang="en-US" altLang="ja-JP" sz="1600" dirty="0">
                <a:cs typeface="Times New Roman" pitchFamily="18" charset="0"/>
              </a:rPr>
              <a:t>PCI</a:t>
            </a:r>
            <a:r>
              <a:rPr lang="ja-JP" altLang="en-US" sz="1600" dirty="0">
                <a:cs typeface="Times New Roman" pitchFamily="18" charset="0"/>
              </a:rPr>
              <a:t>について</a:t>
            </a:r>
            <a:endParaRPr lang="en-US" altLang="ja-JP" sz="1600" dirty="0">
              <a:ea typeface="+mj-ea"/>
              <a:cs typeface="Times New Roman" pitchFamily="18" charset="0"/>
            </a:endParaRPr>
          </a:p>
          <a:p>
            <a:pPr>
              <a:buFont typeface="Wingdings" pitchFamily="2" charset="2"/>
              <a:buChar char="Ø"/>
            </a:pPr>
            <a:r>
              <a:rPr lang="ja-JP" altLang="en-US" sz="1600" dirty="0">
                <a:solidFill>
                  <a:srgbClr val="FF0000"/>
                </a:solidFill>
                <a:cs typeface="Times New Roman" pitchFamily="18" charset="0"/>
              </a:rPr>
              <a:t>利用案内・申請</a:t>
            </a:r>
            <a:endParaRPr lang="en-US" altLang="ja-JP" sz="1600" dirty="0">
              <a:solidFill>
                <a:srgbClr val="FF0000"/>
              </a:solidFill>
              <a:cs typeface="Times New Roman" pitchFamily="18" charset="0"/>
            </a:endParaRPr>
          </a:p>
          <a:p>
            <a:pPr lvl="1">
              <a:buFont typeface="Arial" panose="020B0604020202020204" pitchFamily="34" charset="0"/>
              <a:buChar char="•"/>
            </a:pPr>
            <a:r>
              <a:rPr lang="ja-JP" altLang="en-US" sz="1600" dirty="0">
                <a:cs typeface="Times New Roman" pitchFamily="18" charset="0"/>
              </a:rPr>
              <a:t>課題の申請</a:t>
            </a:r>
            <a:endParaRPr kumimoji="1" lang="en-US" altLang="ja-JP" sz="1600" dirty="0">
              <a:cs typeface="Times New Roman" pitchFamily="18" charset="0"/>
            </a:endParaRPr>
          </a:p>
          <a:p>
            <a:pPr lvl="1">
              <a:buFont typeface="Arial" panose="020B0604020202020204" pitchFamily="34" charset="0"/>
              <a:buChar char="•"/>
            </a:pPr>
            <a:r>
              <a:rPr lang="ja-JP" altLang="en-US" sz="1600" dirty="0">
                <a:cs typeface="Times New Roman" pitchFamily="18" charset="0"/>
              </a:rPr>
              <a:t>課題選定の結果</a:t>
            </a:r>
            <a:endParaRPr kumimoji="1" lang="en-US" altLang="ja-JP" sz="1600" dirty="0">
              <a:cs typeface="Times New Roman" pitchFamily="18" charset="0"/>
            </a:endParaRPr>
          </a:p>
          <a:p>
            <a:pPr>
              <a:buFont typeface="Wingdings" pitchFamily="2" charset="2"/>
              <a:buChar char="Ø"/>
            </a:pPr>
            <a:r>
              <a:rPr lang="ja-JP" altLang="en-US" sz="1600" dirty="0">
                <a:solidFill>
                  <a:srgbClr val="FF0000"/>
                </a:solidFill>
                <a:cs typeface="Times New Roman" pitchFamily="18" charset="0"/>
              </a:rPr>
              <a:t>利用支援</a:t>
            </a:r>
            <a:endParaRPr lang="en-US" altLang="ja-JP" sz="1600" dirty="0">
              <a:solidFill>
                <a:srgbClr val="FF0000"/>
              </a:solidFill>
              <a:cs typeface="Times New Roman" pitchFamily="18" charset="0"/>
            </a:endParaRPr>
          </a:p>
          <a:p>
            <a:pPr>
              <a:buFont typeface="Wingdings" pitchFamily="2" charset="2"/>
              <a:buChar char="Ø"/>
            </a:pPr>
            <a:r>
              <a:rPr lang="en-US" altLang="ja-JP" sz="1600" dirty="0">
                <a:cs typeface="Times New Roman" pitchFamily="18" charset="0"/>
              </a:rPr>
              <a:t>HPCI</a:t>
            </a:r>
            <a:r>
              <a:rPr lang="ja-JP" altLang="en-US" sz="1600" dirty="0">
                <a:cs typeface="Times New Roman" pitchFamily="18" charset="0"/>
              </a:rPr>
              <a:t>研究成果</a:t>
            </a:r>
            <a:endParaRPr lang="en-US" altLang="ja-JP" sz="1600" dirty="0">
              <a:cs typeface="Times New Roman" pitchFamily="18" charset="0"/>
            </a:endParaRPr>
          </a:p>
          <a:p>
            <a:pPr>
              <a:buFont typeface="Wingdings" pitchFamily="2" charset="2"/>
              <a:buChar char="Ø"/>
            </a:pPr>
            <a:r>
              <a:rPr lang="ja-JP" altLang="en-US" sz="1600" dirty="0">
                <a:solidFill>
                  <a:srgbClr val="FF0000"/>
                </a:solidFill>
                <a:cs typeface="Times New Roman" pitchFamily="18" charset="0"/>
              </a:rPr>
              <a:t>イベント・講習会</a:t>
            </a:r>
            <a:endParaRPr lang="en-US" altLang="ja-JP" sz="1600" dirty="0">
              <a:solidFill>
                <a:srgbClr val="FF0000"/>
              </a:solidFill>
              <a:cs typeface="Times New Roman" pitchFamily="18" charset="0"/>
            </a:endParaRPr>
          </a:p>
          <a:p>
            <a:pPr>
              <a:buFont typeface="Wingdings" pitchFamily="2" charset="2"/>
              <a:buChar char="Ø"/>
            </a:pPr>
            <a:r>
              <a:rPr lang="ja-JP" altLang="en-US" sz="1600" dirty="0">
                <a:cs typeface="Times New Roman" pitchFamily="18" charset="0"/>
              </a:rPr>
              <a:t>広報</a:t>
            </a:r>
            <a:endParaRPr lang="en-US" altLang="ja-JP" sz="1600" dirty="0">
              <a:cs typeface="Times New Roman" pitchFamily="18" charset="0"/>
            </a:endParaRPr>
          </a:p>
          <a:p>
            <a:pPr>
              <a:buFont typeface="Wingdings" pitchFamily="2" charset="2"/>
              <a:buChar char="Ø"/>
            </a:pPr>
            <a:r>
              <a:rPr lang="ja-JP" altLang="en-US" sz="1600" dirty="0">
                <a:cs typeface="Times New Roman" pitchFamily="18" charset="0"/>
              </a:rPr>
              <a:t>利用者向け情報</a:t>
            </a:r>
            <a:endParaRPr lang="en-US" altLang="ja-JP" sz="1600" dirty="0">
              <a:cs typeface="Times New Roman" pitchFamily="18" charset="0"/>
            </a:endParaRPr>
          </a:p>
          <a:p>
            <a:pPr lvl="1">
              <a:buFont typeface="Arial" panose="020B0604020202020204" pitchFamily="34" charset="0"/>
              <a:buChar char="•"/>
            </a:pPr>
            <a:r>
              <a:rPr kumimoji="1" lang="ja-JP" altLang="en-US" sz="1600" dirty="0">
                <a:solidFill>
                  <a:srgbClr val="FF0000"/>
                </a:solidFill>
                <a:cs typeface="Times New Roman" pitchFamily="18" charset="0"/>
              </a:rPr>
              <a:t>各種手続き</a:t>
            </a:r>
            <a:r>
              <a:rPr kumimoji="1" lang="ja-JP" altLang="en-US" sz="1600">
                <a:solidFill>
                  <a:srgbClr val="FF0000"/>
                </a:solidFill>
                <a:cs typeface="Times New Roman" pitchFamily="18" charset="0"/>
              </a:rPr>
              <a:t>について</a:t>
            </a:r>
            <a:endParaRPr kumimoji="1" lang="en-US" altLang="ja-JP" sz="1600" dirty="0">
              <a:solidFill>
                <a:srgbClr val="FF0000"/>
              </a:solidFill>
              <a:cs typeface="Times New Roman" pitchFamily="18" charset="0"/>
            </a:endParaRPr>
          </a:p>
          <a:p>
            <a:pPr lvl="1">
              <a:buFont typeface="Arial" panose="020B0604020202020204" pitchFamily="34" charset="0"/>
              <a:buChar char="•"/>
            </a:pPr>
            <a:r>
              <a:rPr kumimoji="1" lang="ja-JP" altLang="en-US" sz="1600">
                <a:solidFill>
                  <a:srgbClr val="FF0000"/>
                </a:solidFill>
                <a:cs typeface="Times New Roman" pitchFamily="18" charset="0"/>
              </a:rPr>
              <a:t>プリインストールされたアプリケーションソフトウェア</a:t>
            </a:r>
            <a:endParaRPr kumimoji="1" lang="en-US" altLang="ja-JP" sz="1600" dirty="0">
              <a:solidFill>
                <a:srgbClr val="FF0000"/>
              </a:solidFill>
              <a:cs typeface="Times New Roman" pitchFamily="18" charset="0"/>
            </a:endParaRPr>
          </a:p>
        </p:txBody>
      </p:sp>
      <p:sp>
        <p:nvSpPr>
          <p:cNvPr id="2" name="テキスト ボックス 1"/>
          <p:cNvSpPr txBox="1"/>
          <p:nvPr/>
        </p:nvSpPr>
        <p:spPr>
          <a:xfrm>
            <a:off x="117079" y="767952"/>
            <a:ext cx="6877615" cy="769441"/>
          </a:xfrm>
          <a:prstGeom prst="rect">
            <a:avLst/>
          </a:prstGeom>
          <a:noFill/>
        </p:spPr>
        <p:txBody>
          <a:bodyPr wrap="square" rtlCol="0">
            <a:spAutoFit/>
          </a:bodyPr>
          <a:lstStyle/>
          <a:p>
            <a:r>
              <a:rPr lang="ja-JP" altLang="en-US" sz="2200" dirty="0">
                <a:solidFill>
                  <a:schemeClr val="accent2"/>
                </a:solidFill>
                <a:latin typeface="ＭＳ Ｐゴシック"/>
                <a:cs typeface="Times New Roman" pitchFamily="18" charset="0"/>
              </a:rPr>
              <a:t>★</a:t>
            </a:r>
            <a:r>
              <a:rPr lang="en-US" altLang="en-US" sz="2200" dirty="0">
                <a:solidFill>
                  <a:schemeClr val="accent2"/>
                </a:solidFill>
                <a:latin typeface="ＭＳ Ｐゴシック"/>
                <a:cs typeface="Times New Roman" pitchFamily="18" charset="0"/>
              </a:rPr>
              <a:t> </a:t>
            </a:r>
            <a:r>
              <a:rPr lang="en-US" altLang="ja-JP" sz="2200" dirty="0">
                <a:solidFill>
                  <a:schemeClr val="accent2"/>
                </a:solidFill>
                <a:cs typeface="Times New Roman" pitchFamily="18" charset="0"/>
              </a:rPr>
              <a:t>HPCI</a:t>
            </a:r>
            <a:r>
              <a:rPr lang="ja-JP" altLang="en-US" sz="2200">
                <a:solidFill>
                  <a:schemeClr val="accent2"/>
                </a:solidFill>
                <a:cs typeface="Times New Roman" pitchFamily="18" charset="0"/>
              </a:rPr>
              <a:t>ポータルサイト</a:t>
            </a:r>
            <a:br>
              <a:rPr lang="en-US" altLang="ja-JP" sz="2200" dirty="0">
                <a:solidFill>
                  <a:schemeClr val="accent2"/>
                </a:solidFill>
                <a:cs typeface="Times New Roman" pitchFamily="18" charset="0"/>
              </a:rPr>
            </a:br>
            <a:r>
              <a:rPr lang="ja-JP" altLang="en-US" sz="2200" dirty="0">
                <a:solidFill>
                  <a:schemeClr val="accent6">
                    <a:lumMod val="50000"/>
                  </a:schemeClr>
                </a:solidFill>
                <a:cs typeface="Times New Roman" pitchFamily="18" charset="0"/>
              </a:rPr>
              <a:t>　　</a:t>
            </a:r>
            <a:r>
              <a:rPr lang="en-US" altLang="ja-JP" sz="2200" dirty="0">
                <a:solidFill>
                  <a:srgbClr val="0000FF"/>
                </a:solidFill>
                <a:cs typeface="Times New Roman" pitchFamily="18" charset="0"/>
              </a:rPr>
              <a:t>http://</a:t>
            </a:r>
            <a:r>
              <a:rPr lang="en-US" altLang="ja-JP" sz="2200" dirty="0" err="1">
                <a:solidFill>
                  <a:srgbClr val="0000FF"/>
                </a:solidFill>
                <a:cs typeface="Times New Roman" pitchFamily="18" charset="0"/>
              </a:rPr>
              <a:t>www.hpci-office.jp</a:t>
            </a:r>
            <a:endParaRPr lang="en-US" altLang="ja-JP" sz="2200" dirty="0">
              <a:solidFill>
                <a:srgbClr val="0000FF"/>
              </a:solidFill>
              <a:cs typeface="Times New Roman" pitchFamily="18" charset="0"/>
            </a:endParaRPr>
          </a:p>
        </p:txBody>
      </p:sp>
      <p:sp>
        <p:nvSpPr>
          <p:cNvPr id="7" name="タイトル 1">
            <a:extLst>
              <a:ext uri="{FF2B5EF4-FFF2-40B4-BE49-F238E27FC236}">
                <a16:creationId xmlns:a16="http://schemas.microsoft.com/office/drawing/2014/main" id="{264E71E0-F9AB-B749-915C-271944AF00E4}"/>
              </a:ext>
            </a:extLst>
          </p:cNvPr>
          <p:cNvSpPr txBox="1">
            <a:spLocks/>
          </p:cNvSpPr>
          <p:nvPr/>
        </p:nvSpPr>
        <p:spPr>
          <a:xfrm>
            <a:off x="0" y="-10421"/>
            <a:ext cx="8686800" cy="780917"/>
          </a:xfrm>
          <a:prstGeom prst="rect">
            <a:avLst/>
          </a:prstGeom>
        </p:spPr>
        <p:txBody>
          <a:bodyPr vert="horz" lIns="91440" tIns="45720" rIns="91440" bIns="45720" rtlCol="0" anchor="ctr">
            <a:noAutofit/>
          </a:bodyPr>
          <a:lstStyle>
            <a:lvl1pPr algn="ctr" defTabSz="457200" rtl="0" eaLnBrk="1" latinLnBrk="0" hangingPunct="1">
              <a:spcBef>
                <a:spcPct val="0"/>
              </a:spcBef>
              <a:buNone/>
              <a:defRPr kumimoji="1" sz="4400" kern="1200">
                <a:solidFill>
                  <a:schemeClr val="tx1"/>
                </a:solidFill>
                <a:latin typeface="+mn-lt"/>
                <a:ea typeface="+mn-ea"/>
                <a:cs typeface="+mj-cs"/>
              </a:defRPr>
            </a:lvl1pPr>
          </a:lstStyle>
          <a:p>
            <a:r>
              <a:rPr lang="en-US" altLang="ja-JP" sz="3200" b="1" dirty="0">
                <a:solidFill>
                  <a:srgbClr val="1F497D"/>
                </a:solidFill>
              </a:rPr>
              <a:t>HPCI</a:t>
            </a:r>
            <a:r>
              <a:rPr lang="ja-JP" altLang="en-US" sz="3200" b="1">
                <a:solidFill>
                  <a:srgbClr val="1F497D"/>
                </a:solidFill>
              </a:rPr>
              <a:t>の情報</a:t>
            </a:r>
            <a:endParaRPr lang="ja-JP" altLang="en-US" sz="3200" b="1" dirty="0">
              <a:solidFill>
                <a:srgbClr val="1F497D"/>
              </a:solidFill>
            </a:endParaRPr>
          </a:p>
        </p:txBody>
      </p:sp>
      <p:sp>
        <p:nvSpPr>
          <p:cNvPr id="3" name="スライド番号プレースホルダー 2">
            <a:extLst>
              <a:ext uri="{FF2B5EF4-FFF2-40B4-BE49-F238E27FC236}">
                <a16:creationId xmlns:a16="http://schemas.microsoft.com/office/drawing/2014/main" id="{F83F9F28-945E-5F48-8036-B83CF554132F}"/>
              </a:ext>
            </a:extLst>
          </p:cNvPr>
          <p:cNvSpPr>
            <a:spLocks noGrp="1"/>
          </p:cNvSpPr>
          <p:nvPr>
            <p:ph type="sldNum" sz="quarter" idx="12"/>
          </p:nvPr>
        </p:nvSpPr>
        <p:spPr/>
        <p:txBody>
          <a:bodyPr/>
          <a:lstStyle/>
          <a:p>
            <a:fld id="{B72F81EC-3365-A244-BE16-25FE1979F5BC}" type="slidenum">
              <a:rPr kumimoji="1" lang="ja-JP" altLang="en-US" smtClean="0"/>
              <a:t>72</a:t>
            </a:fld>
            <a:endParaRPr kumimoji="1" lang="ja-JP" altLang="en-US"/>
          </a:p>
        </p:txBody>
      </p:sp>
      <p:pic>
        <p:nvPicPr>
          <p:cNvPr id="5" name="図 4">
            <a:extLst>
              <a:ext uri="{FF2B5EF4-FFF2-40B4-BE49-F238E27FC236}">
                <a16:creationId xmlns:a16="http://schemas.microsoft.com/office/drawing/2014/main" id="{7D3C5AE7-2F93-9743-8A9F-75B5B36DA3BF}"/>
              </a:ext>
            </a:extLst>
          </p:cNvPr>
          <p:cNvPicPr>
            <a:picLocks noChangeAspect="1"/>
          </p:cNvPicPr>
          <p:nvPr/>
        </p:nvPicPr>
        <p:blipFill rotWithShape="1">
          <a:blip r:embed="rId2"/>
          <a:srcRect b="10655"/>
          <a:stretch/>
        </p:blipFill>
        <p:spPr>
          <a:xfrm>
            <a:off x="117078" y="1594850"/>
            <a:ext cx="6216650" cy="5077700"/>
          </a:xfrm>
          <a:prstGeom prst="rect">
            <a:avLst/>
          </a:prstGeom>
        </p:spPr>
      </p:pic>
      <p:pic>
        <p:nvPicPr>
          <p:cNvPr id="9" name="図 8">
            <a:extLst>
              <a:ext uri="{FF2B5EF4-FFF2-40B4-BE49-F238E27FC236}">
                <a16:creationId xmlns:a16="http://schemas.microsoft.com/office/drawing/2014/main" id="{1DF71195-374E-CD47-8479-34F0FAC3624C}"/>
              </a:ext>
            </a:extLst>
          </p:cNvPr>
          <p:cNvPicPr>
            <a:picLocks noChangeAspect="1"/>
          </p:cNvPicPr>
          <p:nvPr/>
        </p:nvPicPr>
        <p:blipFill>
          <a:blip r:embed="rId3"/>
          <a:stretch>
            <a:fillRect/>
          </a:stretch>
        </p:blipFill>
        <p:spPr>
          <a:xfrm>
            <a:off x="3759247" y="589319"/>
            <a:ext cx="937260" cy="937260"/>
          </a:xfrm>
          <a:prstGeom prst="rect">
            <a:avLst/>
          </a:prstGeom>
        </p:spPr>
      </p:pic>
    </p:spTree>
    <p:extLst>
      <p:ext uri="{BB962C8B-B14F-4D97-AF65-F5344CB8AC3E}">
        <p14:creationId xmlns:p14="http://schemas.microsoft.com/office/powerpoint/2010/main" val="14490973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8079"/>
            <a:ext cx="8686800" cy="755902"/>
          </a:xfrm>
        </p:spPr>
        <p:txBody>
          <a:bodyPr>
            <a:noAutofit/>
          </a:bodyPr>
          <a:lstStyle/>
          <a:p>
            <a:pPr marL="0" indent="0"/>
            <a:r>
              <a:rPr lang="en-US" altLang="ja-JP" sz="2800" b="1" dirty="0">
                <a:solidFill>
                  <a:schemeClr val="tx2"/>
                </a:solidFill>
                <a:latin typeface="+mj-ea"/>
              </a:rPr>
              <a:t>HPCI</a:t>
            </a:r>
            <a:r>
              <a:rPr lang="ja-JP" altLang="en-US" sz="2800" b="1">
                <a:solidFill>
                  <a:schemeClr val="tx2"/>
                </a:solidFill>
                <a:latin typeface="+mj-ea"/>
              </a:rPr>
              <a:t>ポータルサイト：ソフトウェア</a:t>
            </a:r>
            <a:r>
              <a:rPr lang="ja-JP" altLang="en-US" sz="2800" b="1">
                <a:solidFill>
                  <a:schemeClr val="tx2"/>
                </a:solidFill>
              </a:rPr>
              <a:t>検索システム</a:t>
            </a:r>
            <a:endParaRPr lang="ja-JP" altLang="en-US" sz="2800" b="1" dirty="0">
              <a:solidFill>
                <a:schemeClr val="tx2"/>
              </a:solidFill>
            </a:endParaRPr>
          </a:p>
        </p:txBody>
      </p:sp>
      <p:sp>
        <p:nvSpPr>
          <p:cNvPr id="3" name="スライド番号プレースホルダー 2">
            <a:extLst>
              <a:ext uri="{FF2B5EF4-FFF2-40B4-BE49-F238E27FC236}">
                <a16:creationId xmlns:a16="http://schemas.microsoft.com/office/drawing/2014/main" id="{EFD48EB3-CEC9-8643-A42B-EA6DB26E64A6}"/>
              </a:ext>
            </a:extLst>
          </p:cNvPr>
          <p:cNvSpPr>
            <a:spLocks noGrp="1"/>
          </p:cNvSpPr>
          <p:nvPr>
            <p:ph type="sldNum" sz="quarter" idx="12"/>
          </p:nvPr>
        </p:nvSpPr>
        <p:spPr/>
        <p:txBody>
          <a:bodyPr/>
          <a:lstStyle/>
          <a:p>
            <a:fld id="{B72F81EC-3365-A244-BE16-25FE1979F5BC}" type="slidenum">
              <a:rPr kumimoji="1" lang="ja-JP" altLang="en-US" smtClean="0"/>
              <a:t>73</a:t>
            </a:fld>
            <a:endParaRPr kumimoji="1" lang="ja-JP" altLang="en-US"/>
          </a:p>
        </p:txBody>
      </p:sp>
      <p:pic>
        <p:nvPicPr>
          <p:cNvPr id="4" name="図 3">
            <a:extLst>
              <a:ext uri="{FF2B5EF4-FFF2-40B4-BE49-F238E27FC236}">
                <a16:creationId xmlns:a16="http://schemas.microsoft.com/office/drawing/2014/main" id="{1ECC5E06-F8E2-6A4E-A327-BF84F2888D66}"/>
              </a:ext>
            </a:extLst>
          </p:cNvPr>
          <p:cNvPicPr>
            <a:picLocks noChangeAspect="1"/>
          </p:cNvPicPr>
          <p:nvPr/>
        </p:nvPicPr>
        <p:blipFill>
          <a:blip r:embed="rId3"/>
          <a:stretch>
            <a:fillRect/>
          </a:stretch>
        </p:blipFill>
        <p:spPr>
          <a:xfrm>
            <a:off x="192169" y="1086822"/>
            <a:ext cx="5445000" cy="5452090"/>
          </a:xfrm>
          <a:prstGeom prst="rect">
            <a:avLst/>
          </a:prstGeom>
          <a:ln>
            <a:solidFill>
              <a:schemeClr val="accent1"/>
            </a:solidFill>
          </a:ln>
        </p:spPr>
      </p:pic>
      <p:sp>
        <p:nvSpPr>
          <p:cNvPr id="5" name="正方形/長方形 4">
            <a:extLst>
              <a:ext uri="{FF2B5EF4-FFF2-40B4-BE49-F238E27FC236}">
                <a16:creationId xmlns:a16="http://schemas.microsoft.com/office/drawing/2014/main" id="{84E3C46D-A249-2F4E-996A-937693F4A42A}"/>
              </a:ext>
            </a:extLst>
          </p:cNvPr>
          <p:cNvSpPr/>
          <p:nvPr/>
        </p:nvSpPr>
        <p:spPr>
          <a:xfrm>
            <a:off x="192169" y="717490"/>
            <a:ext cx="6469888" cy="369332"/>
          </a:xfrm>
          <a:prstGeom prst="rect">
            <a:avLst/>
          </a:prstGeom>
        </p:spPr>
        <p:txBody>
          <a:bodyPr wrap="square">
            <a:spAutoFit/>
          </a:bodyPr>
          <a:lstStyle/>
          <a:p>
            <a:r>
              <a:rPr lang="en-US" altLang="ja-JP" dirty="0">
                <a:solidFill>
                  <a:srgbClr val="0070C0"/>
                </a:solidFill>
              </a:rPr>
              <a:t>http://www.hpci-office.jp/pages/project_categories_hardware</a:t>
            </a:r>
            <a:endParaRPr lang="ja-JP" altLang="en-US">
              <a:solidFill>
                <a:srgbClr val="0070C0"/>
              </a:solidFill>
            </a:endParaRPr>
          </a:p>
        </p:txBody>
      </p:sp>
      <p:sp>
        <p:nvSpPr>
          <p:cNvPr id="6" name="テキスト ボックス 5">
            <a:extLst>
              <a:ext uri="{FF2B5EF4-FFF2-40B4-BE49-F238E27FC236}">
                <a16:creationId xmlns:a16="http://schemas.microsoft.com/office/drawing/2014/main" id="{BF039DE6-DC7E-9447-9400-51205C495D13}"/>
              </a:ext>
            </a:extLst>
          </p:cNvPr>
          <p:cNvSpPr txBox="1"/>
          <p:nvPr/>
        </p:nvSpPr>
        <p:spPr>
          <a:xfrm>
            <a:off x="5659747" y="1116616"/>
            <a:ext cx="3314662" cy="5078313"/>
          </a:xfrm>
          <a:prstGeom prst="rect">
            <a:avLst/>
          </a:prstGeom>
          <a:noFill/>
        </p:spPr>
        <p:txBody>
          <a:bodyPr wrap="square" rtlCol="0">
            <a:spAutoFit/>
          </a:bodyPr>
          <a:lstStyle/>
          <a:p>
            <a:pPr marL="285750" indent="-285750">
              <a:buFont typeface="Arial" panose="020B0604020202020204" pitchFamily="34" charset="0"/>
              <a:buChar char="•"/>
            </a:pPr>
            <a:r>
              <a:rPr lang="ja-JP" altLang="en-US"/>
              <a:t>検索機能</a:t>
            </a:r>
          </a:p>
          <a:p>
            <a:pPr marL="542925" lvl="1" indent="-342900">
              <a:buFont typeface="Wingdings" pitchFamily="2" charset="2"/>
              <a:buChar char="Ø"/>
            </a:pPr>
            <a:r>
              <a:rPr lang="ja-JP" altLang="en-US" sz="1600"/>
              <a:t>ソフトウェア名による検索 </a:t>
            </a:r>
            <a:r>
              <a:rPr lang="en-US" altLang="ja-JP" sz="1600" dirty="0">
                <a:solidFill>
                  <a:srgbClr val="FF0000"/>
                </a:solidFill>
              </a:rPr>
              <a:t>[NEW]</a:t>
            </a:r>
          </a:p>
          <a:p>
            <a:pPr marL="542925" lvl="1" indent="-342900">
              <a:buFont typeface="Wingdings" pitchFamily="2" charset="2"/>
              <a:buChar char="Ø"/>
            </a:pPr>
            <a:r>
              <a:rPr lang="ja-JP" altLang="en-US" sz="1600"/>
              <a:t>ソフトウェアの分類を選択してソフトウェア情報を絞り込み </a:t>
            </a:r>
            <a:r>
              <a:rPr lang="en-US" altLang="ja-JP" sz="1600" dirty="0">
                <a:solidFill>
                  <a:srgbClr val="FF0000"/>
                </a:solidFill>
              </a:rPr>
              <a:t>[NEW]</a:t>
            </a:r>
          </a:p>
          <a:p>
            <a:pPr marL="542925" lvl="1" indent="-342900">
              <a:buFont typeface="Wingdings" pitchFamily="2" charset="2"/>
              <a:buChar char="Ø"/>
            </a:pPr>
            <a:r>
              <a:rPr lang="ja-JP" altLang="en-US" sz="1600"/>
              <a:t>過去に利用可能であったソフトウェアと計算機資源の情報を含めた検索</a:t>
            </a:r>
            <a:r>
              <a:rPr lang="en-US" altLang="ja-JP" sz="1600" dirty="0">
                <a:solidFill>
                  <a:srgbClr val="FF0000"/>
                </a:solidFill>
              </a:rPr>
              <a:t>[NEW]</a:t>
            </a:r>
          </a:p>
          <a:p>
            <a:pPr marL="542925" lvl="1" indent="-342900">
              <a:buFont typeface="Wingdings" pitchFamily="2" charset="2"/>
              <a:buChar char="Ø"/>
            </a:pPr>
            <a:r>
              <a:rPr lang="ja-JP" altLang="en-US" sz="1600"/>
              <a:t>特定の資源提供機関及び計算機資源を選択したソフトウェア情報の絞り込み</a:t>
            </a:r>
          </a:p>
          <a:p>
            <a:pPr marL="285750" indent="-285750">
              <a:buFont typeface="Arial" panose="020B0604020202020204" pitchFamily="34" charset="0"/>
              <a:buChar char="•"/>
            </a:pPr>
            <a:r>
              <a:rPr lang="ja-JP" altLang="en-US"/>
              <a:t>ソフトウェアに関する情報を追加</a:t>
            </a:r>
          </a:p>
          <a:p>
            <a:pPr marL="542925" lvl="1" indent="-342900">
              <a:buFont typeface="Wingdings" pitchFamily="2" charset="2"/>
              <a:buChar char="Ø"/>
            </a:pPr>
            <a:r>
              <a:rPr lang="ja-JP" altLang="en-US" sz="1600"/>
              <a:t>ソフトウェアの概要説明</a:t>
            </a:r>
            <a:r>
              <a:rPr lang="en-US" altLang="ja-JP" sz="1600" dirty="0">
                <a:solidFill>
                  <a:srgbClr val="FF0000"/>
                </a:solidFill>
              </a:rPr>
              <a:t>[NEW]</a:t>
            </a:r>
          </a:p>
          <a:p>
            <a:pPr marL="542925" lvl="1" indent="-342900">
              <a:buFont typeface="Wingdings" pitchFamily="2" charset="2"/>
              <a:buChar char="Ø"/>
            </a:pPr>
            <a:r>
              <a:rPr lang="ja-JP" altLang="en-US" sz="1600"/>
              <a:t>計算機資源毎のインストール情報や利用条件等</a:t>
            </a:r>
            <a:endParaRPr lang="en-US" altLang="ja-JP" sz="1600" dirty="0"/>
          </a:p>
          <a:p>
            <a:pPr marL="542925" lvl="1" indent="-342900">
              <a:buFont typeface="Wingdings" pitchFamily="2" charset="2"/>
              <a:buChar char="Ø"/>
            </a:pPr>
            <a:r>
              <a:rPr lang="ja-JP" altLang="en-US" sz="1600"/>
              <a:t>利用課題の多いソフトウェアを中心に関連情報を案内</a:t>
            </a:r>
            <a:r>
              <a:rPr lang="en-US" altLang="ja-JP" sz="1600" dirty="0">
                <a:solidFill>
                  <a:srgbClr val="FF0000"/>
                </a:solidFill>
              </a:rPr>
              <a:t>[NEW]</a:t>
            </a:r>
          </a:p>
          <a:p>
            <a:pPr marL="542925" lvl="1" indent="-342900">
              <a:buFont typeface="Wingdings" pitchFamily="2" charset="2"/>
              <a:buChar char="Ø"/>
            </a:pPr>
            <a:r>
              <a:rPr lang="ja-JP" altLang="en-US" sz="1600"/>
              <a:t>各ソフトウェアを利用した課題の利用報告書へのリンク</a:t>
            </a:r>
            <a:r>
              <a:rPr lang="en-US" altLang="ja-JP" sz="1600" dirty="0">
                <a:solidFill>
                  <a:srgbClr val="FF0000"/>
                </a:solidFill>
              </a:rPr>
              <a:t>[NEW]</a:t>
            </a:r>
          </a:p>
          <a:p>
            <a:pPr marL="542925" lvl="1" indent="-342900">
              <a:buFont typeface="Wingdings" pitchFamily="2" charset="2"/>
              <a:buChar char="Ø"/>
            </a:pPr>
            <a:r>
              <a:rPr lang="ja-JP" altLang="en-US" sz="1600"/>
              <a:t>各資源提供機関のソフトウェア関連ページへのリンク</a:t>
            </a:r>
            <a:r>
              <a:rPr lang="en-US" altLang="ja-JP" sz="1600" dirty="0">
                <a:solidFill>
                  <a:srgbClr val="FF0000"/>
                </a:solidFill>
              </a:rPr>
              <a:t>[NEW]</a:t>
            </a:r>
          </a:p>
        </p:txBody>
      </p:sp>
      <p:pic>
        <p:nvPicPr>
          <p:cNvPr id="8" name="図 7">
            <a:extLst>
              <a:ext uri="{FF2B5EF4-FFF2-40B4-BE49-F238E27FC236}">
                <a16:creationId xmlns:a16="http://schemas.microsoft.com/office/drawing/2014/main" id="{A7BC8665-18CF-5A4F-B2F5-CD83400F6914}"/>
              </a:ext>
            </a:extLst>
          </p:cNvPr>
          <p:cNvPicPr>
            <a:picLocks noChangeAspect="1"/>
          </p:cNvPicPr>
          <p:nvPr/>
        </p:nvPicPr>
        <p:blipFill>
          <a:blip r:embed="rId4"/>
          <a:stretch>
            <a:fillRect/>
          </a:stretch>
        </p:blipFill>
        <p:spPr>
          <a:xfrm>
            <a:off x="7446485" y="584145"/>
            <a:ext cx="767334" cy="767334"/>
          </a:xfrm>
          <a:prstGeom prst="rect">
            <a:avLst/>
          </a:prstGeom>
        </p:spPr>
      </p:pic>
    </p:spTree>
    <p:extLst>
      <p:ext uri="{BB962C8B-B14F-4D97-AF65-F5344CB8AC3E}">
        <p14:creationId xmlns:p14="http://schemas.microsoft.com/office/powerpoint/2010/main" val="4059003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4165" y="116632"/>
            <a:ext cx="8424428" cy="478373"/>
          </a:xfrm>
        </p:spPr>
        <p:txBody>
          <a:bodyPr>
            <a:noAutofit/>
          </a:bodyPr>
          <a:lstStyle/>
          <a:p>
            <a:pPr algn="ctr"/>
            <a:r>
              <a:rPr lang="en-US" altLang="ja-JP" sz="2800" b="1" dirty="0">
                <a:latin typeface="MS PGothic" panose="020B0600070205080204" pitchFamily="34" charset="-128"/>
                <a:ea typeface="MS PGothic" panose="020B0600070205080204" pitchFamily="34" charset="-128"/>
              </a:rPr>
              <a:t>HPCI</a:t>
            </a:r>
            <a:r>
              <a:rPr lang="ja-JP" altLang="en-US" sz="2800" b="1">
                <a:latin typeface="MS PGothic" panose="020B0600070205080204" pitchFamily="34" charset="-128"/>
                <a:ea typeface="MS PGothic" panose="020B0600070205080204" pitchFamily="34" charset="-128"/>
              </a:rPr>
              <a:t>にプリインストールされている国プロアプリ</a:t>
            </a:r>
            <a:endParaRPr kumimoji="1" lang="ja-JP" altLang="en-US" sz="2800" b="1" dirty="0">
              <a:latin typeface="MS PGothic" panose="020B0600070205080204" pitchFamily="34" charset="-128"/>
              <a:ea typeface="MS PGothic" panose="020B0600070205080204" pitchFamily="34" charset="-128"/>
            </a:endParaRPr>
          </a:p>
        </p:txBody>
      </p:sp>
      <p:sp>
        <p:nvSpPr>
          <p:cNvPr id="7" name="Rectangle 3">
            <a:extLst>
              <a:ext uri="{FF2B5EF4-FFF2-40B4-BE49-F238E27FC236}">
                <a16:creationId xmlns:a16="http://schemas.microsoft.com/office/drawing/2014/main" id="{91CFD88A-8343-504A-875D-8A202A1FCF2C}"/>
              </a:ext>
            </a:extLst>
          </p:cNvPr>
          <p:cNvSpPr txBox="1">
            <a:spLocks noChangeArrowheads="1"/>
          </p:cNvSpPr>
          <p:nvPr/>
        </p:nvSpPr>
        <p:spPr bwMode="gray">
          <a:xfrm>
            <a:off x="367880" y="6252098"/>
            <a:ext cx="6558700" cy="53764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90513" indent="-290513" algn="l" defTabSz="457200" rtl="0" eaLnBrk="0" fontAlgn="base" hangingPunct="0">
              <a:lnSpc>
                <a:spcPct val="95000"/>
              </a:lnSpc>
              <a:spcBef>
                <a:spcPct val="20000"/>
              </a:spcBef>
              <a:spcAft>
                <a:spcPct val="10000"/>
              </a:spcAft>
              <a:buClr>
                <a:schemeClr val="accent6">
                  <a:lumMod val="50000"/>
                </a:schemeClr>
              </a:buClr>
              <a:buSzPct val="90000"/>
              <a:buFont typeface="Wingdings" pitchFamily="2" charset="2"/>
              <a:buChar char="n"/>
              <a:defRPr kumimoji="1" sz="2400" baseline="0">
                <a:solidFill>
                  <a:srgbClr val="000000"/>
                </a:solidFill>
                <a:latin typeface="+mj-lt"/>
                <a:ea typeface="Arial Unicode MS" pitchFamily="50" charset="-128"/>
                <a:cs typeface="Calibri" pitchFamily="34" charset="0"/>
              </a:defRPr>
            </a:lvl1pPr>
            <a:lvl2pPr marL="581025" indent="-242888" algn="l" defTabSz="457200" rtl="0" eaLnBrk="0" fontAlgn="base" hangingPunct="0">
              <a:lnSpc>
                <a:spcPct val="95000"/>
              </a:lnSpc>
              <a:spcBef>
                <a:spcPct val="20000"/>
              </a:spcBef>
              <a:spcAft>
                <a:spcPct val="10000"/>
              </a:spcAft>
              <a:buClr>
                <a:srgbClr val="87867E"/>
              </a:buClr>
              <a:buSzPct val="90000"/>
              <a:buFont typeface="Wingdings" pitchFamily="2" charset="2"/>
              <a:buChar char="u"/>
              <a:defRPr kumimoji="1" sz="2000" baseline="0">
                <a:solidFill>
                  <a:srgbClr val="000000"/>
                </a:solidFill>
                <a:latin typeface="+mj-lt"/>
                <a:ea typeface="Arial Unicode MS" pitchFamily="50" charset="-128"/>
                <a:cs typeface="Calibri" pitchFamily="34" charset="0"/>
              </a:defRPr>
            </a:lvl2pPr>
            <a:lvl3pPr marL="890588" indent="-233363" algn="l" defTabSz="457200" rtl="0" eaLnBrk="0" fontAlgn="base" hangingPunct="0">
              <a:lnSpc>
                <a:spcPct val="95000"/>
              </a:lnSpc>
              <a:spcBef>
                <a:spcPct val="20000"/>
              </a:spcBef>
              <a:spcAft>
                <a:spcPct val="10000"/>
              </a:spcAft>
              <a:buClr>
                <a:srgbClr val="61898A"/>
              </a:buClr>
              <a:buSzPct val="90000"/>
              <a:buFont typeface="Wingdings" pitchFamily="2" charset="2"/>
              <a:buChar char="l"/>
              <a:defRPr kumimoji="1" sz="1800" baseline="0">
                <a:solidFill>
                  <a:srgbClr val="000000"/>
                </a:solidFill>
                <a:latin typeface="+mj-lt"/>
                <a:ea typeface="Arial Unicode MS" pitchFamily="50" charset="-128"/>
                <a:cs typeface="Calibri" pitchFamily="34" charset="0"/>
              </a:defRPr>
            </a:lvl3pPr>
            <a:lvl4pPr marL="1014413" indent="-134938" algn="l" defTabSz="457200" rtl="0" eaLnBrk="0" fontAlgn="base" hangingPunct="0">
              <a:lnSpc>
                <a:spcPct val="95000"/>
              </a:lnSpc>
              <a:spcBef>
                <a:spcPct val="20000"/>
              </a:spcBef>
              <a:spcAft>
                <a:spcPct val="10000"/>
              </a:spcAft>
              <a:buClr>
                <a:srgbClr val="87867E"/>
              </a:buClr>
              <a:buSzPct val="100000"/>
              <a:buChar char="•"/>
              <a:defRPr kumimoji="1" sz="1600" baseline="0">
                <a:solidFill>
                  <a:srgbClr val="000000"/>
                </a:solidFill>
                <a:latin typeface="+mj-lt"/>
                <a:ea typeface="Arial Unicode MS" pitchFamily="50" charset="-128"/>
                <a:cs typeface="Calibri" pitchFamily="34" charset="0"/>
              </a:defRPr>
            </a:lvl4pPr>
            <a:lvl5pPr marL="2305050" indent="365125" algn="l" defTabSz="457200" rtl="0" eaLnBrk="0" fontAlgn="base" hangingPunct="0">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2"/>
              </a:buBlip>
              <a:defRPr kumimoji="1" sz="2000">
                <a:solidFill>
                  <a:srgbClr val="000000"/>
                </a:solidFill>
                <a:latin typeface="+mn-lt"/>
                <a:ea typeface="+mn-ea"/>
                <a:cs typeface="+mn-cs"/>
              </a:defRPr>
            </a:lvl9pPr>
          </a:lstStyle>
          <a:p>
            <a:pPr marL="0" indent="0" eaLnBrk="1" hangingPunct="1">
              <a:lnSpc>
                <a:spcPts val="1800"/>
              </a:lnSpc>
              <a:spcBef>
                <a:spcPts val="0"/>
              </a:spcBef>
              <a:spcAft>
                <a:spcPts val="0"/>
              </a:spcAft>
              <a:buNone/>
            </a:pPr>
            <a:r>
              <a:rPr lang="en-US" altLang="ja-JP" sz="1600" dirty="0">
                <a:latin typeface="+mj-ea"/>
                <a:ea typeface="+mj-ea"/>
                <a:cs typeface="Times New Roman" panose="02020603050405020304" pitchFamily="18" charset="0"/>
              </a:rPr>
              <a:t>【</a:t>
            </a:r>
            <a:r>
              <a:rPr lang="ja-JP" altLang="en-US" sz="1600">
                <a:latin typeface="+mj-ea"/>
                <a:ea typeface="+mj-ea"/>
                <a:cs typeface="Times New Roman" panose="02020603050405020304" pitchFamily="18" charset="0"/>
              </a:rPr>
              <a:t>凡例</a:t>
            </a:r>
            <a:r>
              <a:rPr lang="en-US" altLang="ja-JP" sz="1600" dirty="0">
                <a:latin typeface="+mj-ea"/>
                <a:ea typeface="+mj-ea"/>
                <a:cs typeface="Times New Roman" panose="02020603050405020304" pitchFamily="18" charset="0"/>
              </a:rPr>
              <a:t>】 </a:t>
            </a:r>
            <a:r>
              <a:rPr lang="ja-JP" altLang="en-US" sz="1600">
                <a:latin typeface="+mj-ea"/>
                <a:ea typeface="+mj-ea"/>
                <a:cs typeface="Times New Roman" panose="02020603050405020304" pitchFamily="18" charset="0"/>
              </a:rPr>
              <a:t>黒</a:t>
            </a:r>
            <a:r>
              <a:rPr lang="ja-JP" altLang="en-US" sz="1600" dirty="0">
                <a:latin typeface="+mj-ea"/>
                <a:ea typeface="+mj-ea"/>
                <a:cs typeface="Times New Roman" panose="02020603050405020304" pitchFamily="18" charset="0"/>
              </a:rPr>
              <a:t>：整備済、</a:t>
            </a:r>
            <a:r>
              <a:rPr lang="ja-JP" altLang="en-US" sz="1600" dirty="0">
                <a:solidFill>
                  <a:srgbClr val="FF0000"/>
                </a:solidFill>
                <a:latin typeface="+mj-ea"/>
                <a:ea typeface="+mj-ea"/>
                <a:cs typeface="Times New Roman" panose="02020603050405020304" pitchFamily="18" charset="0"/>
              </a:rPr>
              <a:t>赤</a:t>
            </a:r>
            <a:r>
              <a:rPr lang="ja-JP" altLang="en-US" sz="1600" dirty="0">
                <a:solidFill>
                  <a:schemeClr val="tx1"/>
                </a:solidFill>
                <a:latin typeface="+mj-ea"/>
                <a:ea typeface="+mj-ea"/>
                <a:cs typeface="Times New Roman" panose="02020603050405020304" pitchFamily="18" charset="0"/>
              </a:rPr>
              <a:t>：</a:t>
            </a:r>
            <a:r>
              <a:rPr lang="en-US" altLang="ja-JP" sz="1600" dirty="0">
                <a:solidFill>
                  <a:schemeClr val="tx1"/>
                </a:solidFill>
                <a:latin typeface="+mj-ea"/>
                <a:ea typeface="+mj-ea"/>
                <a:cs typeface="Times New Roman" panose="02020603050405020304" pitchFamily="18" charset="0"/>
              </a:rPr>
              <a:t>2019</a:t>
            </a:r>
            <a:r>
              <a:rPr lang="ja-JP" altLang="en-US" sz="1600" dirty="0">
                <a:solidFill>
                  <a:schemeClr val="tx1"/>
                </a:solidFill>
                <a:latin typeface="+mj-ea"/>
                <a:ea typeface="+mj-ea"/>
                <a:cs typeface="Times New Roman" panose="02020603050405020304" pitchFamily="18" charset="0"/>
              </a:rPr>
              <a:t>年度整備予定</a:t>
            </a:r>
            <a:r>
              <a:rPr lang="ja-JP" altLang="en-US" sz="1600" dirty="0">
                <a:latin typeface="+mj-ea"/>
                <a:ea typeface="+mj-ea"/>
                <a:cs typeface="Times New Roman" panose="02020603050405020304" pitchFamily="18" charset="0"/>
              </a:rPr>
              <a:t>、</a:t>
            </a:r>
            <a:r>
              <a:rPr lang="ja-JP" altLang="en-US" sz="1600" dirty="0">
                <a:solidFill>
                  <a:srgbClr val="00B050"/>
                </a:solidFill>
                <a:latin typeface="+mj-ea"/>
                <a:ea typeface="+mj-ea"/>
                <a:cs typeface="Times New Roman" panose="02020603050405020304" pitchFamily="18" charset="0"/>
              </a:rPr>
              <a:t>緑</a:t>
            </a:r>
            <a:r>
              <a:rPr lang="ja-JP" altLang="en-US" sz="1600" dirty="0">
                <a:solidFill>
                  <a:schemeClr val="tx1"/>
                </a:solidFill>
                <a:latin typeface="+mj-ea"/>
                <a:ea typeface="+mj-ea"/>
                <a:cs typeface="Times New Roman" panose="02020603050405020304" pitchFamily="18" charset="0"/>
              </a:rPr>
              <a:t>：</a:t>
            </a:r>
            <a:r>
              <a:rPr lang="en-US" altLang="ja-JP" sz="1600" dirty="0">
                <a:solidFill>
                  <a:schemeClr val="tx1"/>
                </a:solidFill>
                <a:latin typeface="+mj-ea"/>
                <a:ea typeface="+mj-ea"/>
                <a:cs typeface="Times New Roman" panose="02020603050405020304" pitchFamily="18" charset="0"/>
              </a:rPr>
              <a:t>2019</a:t>
            </a:r>
            <a:r>
              <a:rPr lang="ja-JP" altLang="en-US" sz="1600" dirty="0">
                <a:solidFill>
                  <a:schemeClr val="tx1"/>
                </a:solidFill>
                <a:latin typeface="+mj-ea"/>
                <a:ea typeface="+mj-ea"/>
                <a:cs typeface="Times New Roman" panose="02020603050405020304" pitchFamily="18" charset="0"/>
              </a:rPr>
              <a:t>年度バージョンアップ予定</a:t>
            </a:r>
            <a:r>
              <a:rPr lang="ja-JP" altLang="en-US" sz="1600" dirty="0">
                <a:latin typeface="+mj-ea"/>
                <a:ea typeface="+mj-ea"/>
                <a:cs typeface="Times New Roman" panose="02020603050405020304" pitchFamily="18" charset="0"/>
              </a:rPr>
              <a:t>、</a:t>
            </a:r>
            <a:endParaRPr lang="en-US" altLang="ja-JP" sz="1600" dirty="0">
              <a:latin typeface="+mj-ea"/>
              <a:ea typeface="+mj-ea"/>
              <a:cs typeface="Times New Roman" panose="02020603050405020304" pitchFamily="18" charset="0"/>
            </a:endParaRPr>
          </a:p>
          <a:p>
            <a:pPr marL="0" indent="0" eaLnBrk="1" hangingPunct="1">
              <a:lnSpc>
                <a:spcPts val="1800"/>
              </a:lnSpc>
              <a:spcBef>
                <a:spcPts val="0"/>
              </a:spcBef>
              <a:spcAft>
                <a:spcPts val="0"/>
              </a:spcAft>
              <a:buNone/>
            </a:pPr>
            <a:r>
              <a:rPr lang="ja-JP" altLang="en-US" sz="1600" dirty="0">
                <a:latin typeface="+mj-ea"/>
                <a:ea typeface="+mj-ea"/>
                <a:cs typeface="Times New Roman" panose="02020603050405020304" pitchFamily="18" charset="0"/>
              </a:rPr>
              <a:t>　　　</a:t>
            </a:r>
            <a:r>
              <a:rPr lang="ja-JP" altLang="en-US" sz="1600">
                <a:latin typeface="+mj-ea"/>
                <a:ea typeface="+mj-ea"/>
                <a:cs typeface="Times New Roman" panose="02020603050405020304" pitchFamily="18" charset="0"/>
              </a:rPr>
              <a:t>　</a:t>
            </a:r>
            <a:r>
              <a:rPr lang="en-US" altLang="ja-JP" sz="1600" dirty="0">
                <a:latin typeface="+mj-ea"/>
                <a:ea typeface="+mj-ea"/>
                <a:cs typeface="Times New Roman" panose="02020603050405020304" pitchFamily="18" charset="0"/>
              </a:rPr>
              <a:t> </a:t>
            </a:r>
            <a:r>
              <a:rPr lang="ja-JP" altLang="en-US" sz="1600">
                <a:latin typeface="+mj-ea"/>
                <a:ea typeface="+mj-ea"/>
                <a:cs typeface="Times New Roman" panose="02020603050405020304" pitchFamily="18" charset="0"/>
              </a:rPr>
              <a:t> </a:t>
            </a:r>
            <a:r>
              <a:rPr lang="en-US" altLang="ja-JP" sz="1600" dirty="0">
                <a:latin typeface="+mj-ea"/>
                <a:ea typeface="+mj-ea"/>
                <a:cs typeface="Times New Roman" panose="02020603050405020304" pitchFamily="18" charset="0"/>
              </a:rPr>
              <a:t>(G)</a:t>
            </a:r>
            <a:r>
              <a:rPr lang="ja-JP" altLang="en-US" sz="1600" dirty="0">
                <a:latin typeface="+mj-ea"/>
                <a:ea typeface="+mj-ea"/>
                <a:cs typeface="Times New Roman" panose="02020603050405020304" pitchFamily="18" charset="0"/>
              </a:rPr>
              <a:t>：</a:t>
            </a:r>
            <a:r>
              <a:rPr lang="en-US" altLang="ja-JP" sz="1600" dirty="0">
                <a:latin typeface="+mj-ea"/>
                <a:ea typeface="+mj-ea"/>
                <a:cs typeface="Times New Roman" panose="02020603050405020304" pitchFamily="18" charset="0"/>
              </a:rPr>
              <a:t>GPU</a:t>
            </a:r>
            <a:r>
              <a:rPr lang="ja-JP" altLang="en-US" sz="1600" dirty="0">
                <a:latin typeface="+mj-ea"/>
                <a:ea typeface="+mj-ea"/>
                <a:cs typeface="Times New Roman" panose="02020603050405020304" pitchFamily="18" charset="0"/>
              </a:rPr>
              <a:t>版のみ、</a:t>
            </a:r>
            <a:r>
              <a:rPr lang="en-US" altLang="ja-JP" sz="1600" dirty="0">
                <a:latin typeface="+mj-ea"/>
                <a:ea typeface="+mj-ea"/>
                <a:cs typeface="Times New Roman" panose="02020603050405020304" pitchFamily="18" charset="0"/>
              </a:rPr>
              <a:t>(+G)</a:t>
            </a:r>
            <a:r>
              <a:rPr lang="ja-JP" altLang="en-US" sz="1600" dirty="0">
                <a:latin typeface="+mj-ea"/>
                <a:ea typeface="+mj-ea"/>
                <a:cs typeface="Times New Roman" panose="02020603050405020304" pitchFamily="18" charset="0"/>
              </a:rPr>
              <a:t>：</a:t>
            </a:r>
            <a:r>
              <a:rPr lang="en-US" altLang="ja-JP" sz="1600" dirty="0">
                <a:latin typeface="+mj-ea"/>
                <a:ea typeface="+mj-ea"/>
                <a:cs typeface="Times New Roman" panose="02020603050405020304" pitchFamily="18" charset="0"/>
              </a:rPr>
              <a:t>CPU</a:t>
            </a:r>
            <a:r>
              <a:rPr lang="ja-JP" altLang="en-US" sz="1600" dirty="0">
                <a:latin typeface="+mj-ea"/>
                <a:ea typeface="+mj-ea"/>
                <a:cs typeface="Times New Roman" panose="02020603050405020304" pitchFamily="18" charset="0"/>
              </a:rPr>
              <a:t>版に加えて</a:t>
            </a:r>
            <a:r>
              <a:rPr lang="en-US" altLang="ja-JP" sz="1600" dirty="0">
                <a:latin typeface="+mj-ea"/>
                <a:ea typeface="+mj-ea"/>
                <a:cs typeface="Times New Roman" panose="02020603050405020304" pitchFamily="18" charset="0"/>
              </a:rPr>
              <a:t>GPU</a:t>
            </a:r>
            <a:r>
              <a:rPr lang="ja-JP" altLang="en-US" sz="1600" dirty="0">
                <a:latin typeface="+mj-ea"/>
                <a:ea typeface="+mj-ea"/>
                <a:cs typeface="Times New Roman" panose="02020603050405020304" pitchFamily="18" charset="0"/>
              </a:rPr>
              <a:t>版を整備</a:t>
            </a:r>
            <a:endParaRPr lang="en-US" altLang="ja-JP" sz="1600" dirty="0">
              <a:latin typeface="+mj-ea"/>
              <a:ea typeface="+mj-ea"/>
              <a:cs typeface="Times New Roman" panose="02020603050405020304" pitchFamily="18" charset="0"/>
            </a:endParaRPr>
          </a:p>
        </p:txBody>
      </p:sp>
      <p:graphicFrame>
        <p:nvGraphicFramePr>
          <p:cNvPr id="8" name="表 7">
            <a:extLst>
              <a:ext uri="{FF2B5EF4-FFF2-40B4-BE49-F238E27FC236}">
                <a16:creationId xmlns:a16="http://schemas.microsoft.com/office/drawing/2014/main" id="{766F6361-98E8-5D46-BF46-1DA5F5CD8300}"/>
              </a:ext>
            </a:extLst>
          </p:cNvPr>
          <p:cNvGraphicFramePr>
            <a:graphicFrameLocks noGrp="1"/>
          </p:cNvGraphicFramePr>
          <p:nvPr>
            <p:extLst/>
          </p:nvPr>
        </p:nvGraphicFramePr>
        <p:xfrm>
          <a:off x="147475" y="747581"/>
          <a:ext cx="8874000" cy="5470960"/>
        </p:xfrm>
        <a:graphic>
          <a:graphicData uri="http://schemas.openxmlformats.org/drawingml/2006/table">
            <a:tbl>
              <a:tblPr firstRow="1" bandRow="1">
                <a:tableStyleId>{5C22544A-7EE6-4342-B048-85BDC9FD1C3A}</a:tableStyleId>
              </a:tblPr>
              <a:tblGrid>
                <a:gridCol w="954000">
                  <a:extLst>
                    <a:ext uri="{9D8B030D-6E8A-4147-A177-3AD203B41FA5}">
                      <a16:colId xmlns:a16="http://schemas.microsoft.com/office/drawing/2014/main" val="70531275"/>
                    </a:ext>
                  </a:extLst>
                </a:gridCol>
                <a:gridCol w="792000">
                  <a:extLst>
                    <a:ext uri="{9D8B030D-6E8A-4147-A177-3AD203B41FA5}">
                      <a16:colId xmlns:a16="http://schemas.microsoft.com/office/drawing/2014/main" val="834623881"/>
                    </a:ext>
                  </a:extLst>
                </a:gridCol>
                <a:gridCol w="792000">
                  <a:extLst>
                    <a:ext uri="{9D8B030D-6E8A-4147-A177-3AD203B41FA5}">
                      <a16:colId xmlns:a16="http://schemas.microsoft.com/office/drawing/2014/main" val="2582240248"/>
                    </a:ext>
                  </a:extLst>
                </a:gridCol>
                <a:gridCol w="792000">
                  <a:extLst>
                    <a:ext uri="{9D8B030D-6E8A-4147-A177-3AD203B41FA5}">
                      <a16:colId xmlns:a16="http://schemas.microsoft.com/office/drawing/2014/main" val="660812269"/>
                    </a:ext>
                  </a:extLst>
                </a:gridCol>
                <a:gridCol w="792000">
                  <a:extLst>
                    <a:ext uri="{9D8B030D-6E8A-4147-A177-3AD203B41FA5}">
                      <a16:colId xmlns:a16="http://schemas.microsoft.com/office/drawing/2014/main" val="2785648051"/>
                    </a:ext>
                  </a:extLst>
                </a:gridCol>
                <a:gridCol w="792000">
                  <a:extLst>
                    <a:ext uri="{9D8B030D-6E8A-4147-A177-3AD203B41FA5}">
                      <a16:colId xmlns:a16="http://schemas.microsoft.com/office/drawing/2014/main" val="3739723773"/>
                    </a:ext>
                  </a:extLst>
                </a:gridCol>
                <a:gridCol w="792000">
                  <a:extLst>
                    <a:ext uri="{9D8B030D-6E8A-4147-A177-3AD203B41FA5}">
                      <a16:colId xmlns:a16="http://schemas.microsoft.com/office/drawing/2014/main" val="67038977"/>
                    </a:ext>
                  </a:extLst>
                </a:gridCol>
                <a:gridCol w="792000">
                  <a:extLst>
                    <a:ext uri="{9D8B030D-6E8A-4147-A177-3AD203B41FA5}">
                      <a16:colId xmlns:a16="http://schemas.microsoft.com/office/drawing/2014/main" val="1610136436"/>
                    </a:ext>
                  </a:extLst>
                </a:gridCol>
                <a:gridCol w="792000">
                  <a:extLst>
                    <a:ext uri="{9D8B030D-6E8A-4147-A177-3AD203B41FA5}">
                      <a16:colId xmlns:a16="http://schemas.microsoft.com/office/drawing/2014/main" val="562600559"/>
                    </a:ext>
                  </a:extLst>
                </a:gridCol>
                <a:gridCol w="792000">
                  <a:extLst>
                    <a:ext uri="{9D8B030D-6E8A-4147-A177-3AD203B41FA5}">
                      <a16:colId xmlns:a16="http://schemas.microsoft.com/office/drawing/2014/main" val="944245535"/>
                    </a:ext>
                  </a:extLst>
                </a:gridCol>
                <a:gridCol w="792000">
                  <a:extLst>
                    <a:ext uri="{9D8B030D-6E8A-4147-A177-3AD203B41FA5}">
                      <a16:colId xmlns:a16="http://schemas.microsoft.com/office/drawing/2014/main" val="361400543"/>
                    </a:ext>
                  </a:extLst>
                </a:gridCol>
              </a:tblGrid>
              <a:tr h="365522">
                <a:tc>
                  <a:txBody>
                    <a:bodyPr/>
                    <a:lstStyle/>
                    <a:p>
                      <a:pPr algn="ctr"/>
                      <a:endParaRPr kumimoji="1" lang="ja-JP" altLang="en-US" sz="1800" dirty="0">
                        <a:latin typeface="+mj-ea"/>
                        <a:ea typeface="+mj-ea"/>
                      </a:endParaRPr>
                    </a:p>
                  </a:txBody>
                  <a:tcPr marL="91280" marR="91280" marT="45640" marB="456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200" b="1">
                          <a:solidFill>
                            <a:schemeClr val="tx1"/>
                          </a:solidFill>
                          <a:latin typeface="+mj-ea"/>
                          <a:ea typeface="+mj-ea"/>
                          <a:cs typeface="Times New Roman" panose="02020603050405020304" pitchFamily="18" charset="0"/>
                        </a:rPr>
                        <a:t>北大</a:t>
                      </a:r>
                      <a:endParaRPr kumimoji="1" lang="en-US" altLang="ja-JP" sz="12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ja-JP" altLang="en-US" sz="1200" b="1">
                          <a:solidFill>
                            <a:schemeClr val="tx1"/>
                          </a:solidFill>
                          <a:latin typeface="+mj-ea"/>
                          <a:ea typeface="+mj-ea"/>
                          <a:cs typeface="Times New Roman" panose="02020603050405020304" pitchFamily="18" charset="0"/>
                        </a:rPr>
                        <a:t>東北大</a:t>
                      </a:r>
                      <a:endParaRPr kumimoji="1" lang="en-US" altLang="ja-JP" sz="12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ja-JP" altLang="en-US" sz="1200" b="1">
                          <a:solidFill>
                            <a:schemeClr val="tx1"/>
                          </a:solidFill>
                          <a:latin typeface="+mj-ea"/>
                          <a:ea typeface="+mj-ea"/>
                          <a:cs typeface="Times New Roman" panose="02020603050405020304" pitchFamily="18" charset="0"/>
                        </a:rPr>
                        <a:t>筑波大</a:t>
                      </a:r>
                      <a:endParaRPr kumimoji="1" lang="en-US" altLang="ja-JP" sz="12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200" b="1" dirty="0">
                          <a:solidFill>
                            <a:schemeClr val="tx1"/>
                          </a:solidFill>
                          <a:latin typeface="+mj-ea"/>
                          <a:ea typeface="+mj-ea"/>
                          <a:cs typeface="Times New Roman" panose="02020603050405020304" pitchFamily="18" charset="0"/>
                        </a:rPr>
                        <a:t>JCAHPC</a:t>
                      </a: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ja-JP" altLang="en-US" sz="1200" b="1">
                          <a:solidFill>
                            <a:schemeClr val="tx1"/>
                          </a:solidFill>
                          <a:latin typeface="+mj-ea"/>
                          <a:ea typeface="+mj-ea"/>
                          <a:cs typeface="Times New Roman" panose="02020603050405020304" pitchFamily="18" charset="0"/>
                        </a:rPr>
                        <a:t>東大</a:t>
                      </a:r>
                      <a:endParaRPr kumimoji="1" lang="en-US" altLang="ja-JP" sz="12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ja-JP" altLang="en-US" sz="1200" b="1">
                          <a:solidFill>
                            <a:schemeClr val="tx1"/>
                          </a:solidFill>
                          <a:latin typeface="+mj-ea"/>
                          <a:ea typeface="+mj-ea"/>
                          <a:cs typeface="Times New Roman" panose="02020603050405020304" pitchFamily="18" charset="0"/>
                        </a:rPr>
                        <a:t>東工大</a:t>
                      </a:r>
                      <a:endParaRPr kumimoji="1" lang="en-US" altLang="ja-JP" sz="12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ja-JP" altLang="en-US" sz="1200" b="1">
                          <a:solidFill>
                            <a:schemeClr val="tx1"/>
                          </a:solidFill>
                          <a:latin typeface="+mj-ea"/>
                          <a:ea typeface="+mj-ea"/>
                          <a:cs typeface="Times New Roman" panose="02020603050405020304" pitchFamily="18" charset="0"/>
                        </a:rPr>
                        <a:t>名大</a:t>
                      </a:r>
                      <a:endParaRPr kumimoji="1" lang="en-US" altLang="ja-JP" sz="12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ja-JP" altLang="en-US" sz="1200" b="1">
                          <a:solidFill>
                            <a:schemeClr val="tx1"/>
                          </a:solidFill>
                          <a:latin typeface="+mj-ea"/>
                          <a:ea typeface="+mj-ea"/>
                          <a:cs typeface="Times New Roman" panose="02020603050405020304" pitchFamily="18" charset="0"/>
                        </a:rPr>
                        <a:t>京大</a:t>
                      </a:r>
                      <a:endParaRPr kumimoji="1" lang="en-US" altLang="ja-JP" sz="12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ja-JP" altLang="en-US" sz="1200" b="1">
                          <a:solidFill>
                            <a:schemeClr val="tx1"/>
                          </a:solidFill>
                          <a:latin typeface="+mj-ea"/>
                          <a:ea typeface="+mj-ea"/>
                          <a:cs typeface="Times New Roman" panose="02020603050405020304" pitchFamily="18" charset="0"/>
                        </a:rPr>
                        <a:t>阪大</a:t>
                      </a:r>
                      <a:endParaRPr kumimoji="1" lang="en-US" altLang="ja-JP" sz="12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ja-JP" altLang="en-US" sz="1200" b="1">
                          <a:solidFill>
                            <a:schemeClr val="tx1"/>
                          </a:solidFill>
                          <a:latin typeface="+mj-ea"/>
                          <a:ea typeface="+mj-ea"/>
                          <a:cs typeface="Times New Roman" panose="02020603050405020304" pitchFamily="18" charset="0"/>
                        </a:rPr>
                        <a:t>九大</a:t>
                      </a:r>
                      <a:endParaRPr kumimoji="1" lang="en-US" altLang="ja-JP" sz="12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809883710"/>
                  </a:ext>
                </a:extLst>
              </a:tr>
              <a:tr h="367200">
                <a:tc>
                  <a:txBody>
                    <a:bodyPr/>
                    <a:lstStyle/>
                    <a:p>
                      <a:pPr algn="ctr"/>
                      <a:endParaRPr kumimoji="1" lang="ja-JP" altLang="en-US" sz="1800" dirty="0">
                        <a:latin typeface="+mj-ea"/>
                        <a:ea typeface="+mj-ea"/>
                      </a:endParaRPr>
                    </a:p>
                  </a:txBody>
                  <a:tcPr marL="91280" marR="91280" marT="45640" marB="456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000" b="1" dirty="0">
                          <a:solidFill>
                            <a:schemeClr val="tx1"/>
                          </a:solidFill>
                          <a:latin typeface="Arial" panose="020B0604020202020204" pitchFamily="34" charset="0"/>
                          <a:ea typeface="+mj-ea"/>
                          <a:cs typeface="Arial" panose="020B0604020202020204" pitchFamily="34" charset="0"/>
                        </a:rPr>
                        <a:t>Grand Chariot</a:t>
                      </a:r>
                      <a:endParaRPr kumimoji="1" lang="ja-JP" altLang="en-US" sz="1000" b="1" dirty="0">
                        <a:solidFill>
                          <a:schemeClr val="tx1"/>
                        </a:solidFill>
                        <a:latin typeface="Arial" panose="020B0604020202020204" pitchFamily="34" charset="0"/>
                        <a:ea typeface="+mj-ea"/>
                        <a:cs typeface="Arial" panose="020B0604020202020204" pitchFamily="34" charset="0"/>
                      </a:endParaRPr>
                    </a:p>
                  </a:txBody>
                  <a:tcPr marL="91280" marR="91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900" b="1" dirty="0">
                          <a:solidFill>
                            <a:schemeClr val="tx1"/>
                          </a:solidFill>
                          <a:latin typeface="Arial" panose="020B0604020202020204" pitchFamily="34" charset="0"/>
                          <a:ea typeface="+mj-ea"/>
                          <a:cs typeface="Arial" panose="020B0604020202020204" pitchFamily="34" charset="0"/>
                        </a:rPr>
                        <a:t>LX 406Re-2</a:t>
                      </a:r>
                      <a:endParaRPr kumimoji="1" lang="ja-JP" altLang="en-US" sz="900" b="1" dirty="0">
                        <a:solidFill>
                          <a:schemeClr val="tx1"/>
                        </a:solidFill>
                        <a:latin typeface="Arial" panose="020B0604020202020204" pitchFamily="34" charset="0"/>
                        <a:ea typeface="+mj-ea"/>
                        <a:cs typeface="Arial" panose="020B0604020202020204" pitchFamily="34" charset="0"/>
                      </a:endParaRPr>
                    </a:p>
                  </a:txBody>
                  <a:tcPr marL="91280" marR="91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000" b="1" dirty="0">
                          <a:solidFill>
                            <a:schemeClr val="tx1"/>
                          </a:solidFill>
                          <a:latin typeface="Arial" panose="020B0604020202020204" pitchFamily="34" charset="0"/>
                          <a:ea typeface="+mj-ea"/>
                          <a:cs typeface="Arial" panose="020B0604020202020204" pitchFamily="34" charset="0"/>
                        </a:rPr>
                        <a:t>Cygnus</a:t>
                      </a:r>
                      <a:endParaRPr kumimoji="1" lang="ja-JP" altLang="en-US" sz="1000" b="1" dirty="0">
                        <a:solidFill>
                          <a:schemeClr val="tx1"/>
                        </a:solidFill>
                        <a:latin typeface="Arial" panose="020B0604020202020204" pitchFamily="34" charset="0"/>
                        <a:ea typeface="+mj-ea"/>
                        <a:cs typeface="Arial" panose="020B0604020202020204" pitchFamily="34" charset="0"/>
                      </a:endParaRPr>
                    </a:p>
                  </a:txBody>
                  <a:tcPr marL="91280" marR="91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000" b="1" dirty="0">
                          <a:solidFill>
                            <a:schemeClr val="tx1"/>
                          </a:solidFill>
                          <a:latin typeface="Arial" panose="020B0604020202020204" pitchFamily="34" charset="0"/>
                          <a:ea typeface="+mj-ea"/>
                          <a:cs typeface="Arial" panose="020B0604020202020204" pitchFamily="34" charset="0"/>
                        </a:rPr>
                        <a:t>Oakforest-PACS</a:t>
                      </a:r>
                      <a:endParaRPr kumimoji="1" lang="ja-JP" altLang="en-US" sz="1000" b="1" dirty="0">
                        <a:solidFill>
                          <a:schemeClr val="tx1"/>
                        </a:solidFill>
                        <a:latin typeface="Arial" panose="020B0604020202020204" pitchFamily="34" charset="0"/>
                        <a:ea typeface="+mj-ea"/>
                        <a:cs typeface="Arial" panose="020B0604020202020204" pitchFamily="34" charset="0"/>
                      </a:endParaRPr>
                    </a:p>
                  </a:txBody>
                  <a:tcPr marL="91280" marR="91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900" b="1" dirty="0" err="1">
                          <a:solidFill>
                            <a:schemeClr val="tx1"/>
                          </a:solidFill>
                          <a:latin typeface="Arial" panose="020B0604020202020204" pitchFamily="34" charset="0"/>
                          <a:ea typeface="+mj-ea"/>
                          <a:cs typeface="Arial" panose="020B0604020202020204" pitchFamily="34" charset="0"/>
                        </a:rPr>
                        <a:t>Oakbridge</a:t>
                      </a:r>
                      <a:r>
                        <a:rPr kumimoji="1" lang="en-US" altLang="ja-JP" sz="900" b="1" dirty="0">
                          <a:solidFill>
                            <a:schemeClr val="tx1"/>
                          </a:solidFill>
                          <a:latin typeface="Arial" panose="020B0604020202020204" pitchFamily="34" charset="0"/>
                          <a:ea typeface="+mj-ea"/>
                          <a:cs typeface="Arial" panose="020B0604020202020204" pitchFamily="34" charset="0"/>
                        </a:rPr>
                        <a:t>-CX</a:t>
                      </a:r>
                      <a:endParaRPr kumimoji="1" lang="ja-JP" altLang="en-US" sz="900" b="1" dirty="0">
                        <a:solidFill>
                          <a:schemeClr val="tx1"/>
                        </a:solidFill>
                        <a:latin typeface="Arial" panose="020B0604020202020204" pitchFamily="34" charset="0"/>
                        <a:ea typeface="+mj-ea"/>
                        <a:cs typeface="Arial" panose="020B0604020202020204" pitchFamily="34" charset="0"/>
                      </a:endParaRPr>
                    </a:p>
                  </a:txBody>
                  <a:tcPr marL="91280" marR="91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000" b="1" dirty="0">
                          <a:solidFill>
                            <a:schemeClr val="tx1"/>
                          </a:solidFill>
                          <a:latin typeface="Arial" panose="020B0604020202020204" pitchFamily="34" charset="0"/>
                          <a:ea typeface="+mj-ea"/>
                          <a:cs typeface="Arial" panose="020B0604020202020204" pitchFamily="34" charset="0"/>
                        </a:rPr>
                        <a:t>TSUBAME3.0</a:t>
                      </a:r>
                      <a:endParaRPr kumimoji="1" lang="ja-JP" altLang="en-US" sz="1000" b="1" dirty="0">
                        <a:solidFill>
                          <a:schemeClr val="tx1"/>
                        </a:solidFill>
                        <a:latin typeface="Arial" panose="020B0604020202020204" pitchFamily="34" charset="0"/>
                        <a:ea typeface="+mj-ea"/>
                        <a:cs typeface="Arial" panose="020B0604020202020204" pitchFamily="34" charset="0"/>
                      </a:endParaRPr>
                    </a:p>
                  </a:txBody>
                  <a:tcPr marL="91280" marR="91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000" b="1" dirty="0">
                          <a:solidFill>
                            <a:schemeClr val="tx1"/>
                          </a:solidFill>
                          <a:latin typeface="Arial" panose="020B0604020202020204" pitchFamily="34" charset="0"/>
                          <a:ea typeface="+mj-ea"/>
                          <a:cs typeface="Arial" panose="020B0604020202020204" pitchFamily="34" charset="0"/>
                        </a:rPr>
                        <a:t>CX400</a:t>
                      </a:r>
                      <a:endParaRPr kumimoji="1" lang="ja-JP" altLang="en-US" sz="1000" b="1" dirty="0">
                        <a:solidFill>
                          <a:schemeClr val="tx1"/>
                        </a:solidFill>
                        <a:latin typeface="Arial" panose="020B0604020202020204" pitchFamily="34" charset="0"/>
                        <a:ea typeface="+mj-ea"/>
                        <a:cs typeface="Arial" panose="020B0604020202020204" pitchFamily="34" charset="0"/>
                      </a:endParaRPr>
                    </a:p>
                  </a:txBody>
                  <a:tcPr marL="91280" marR="91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000" b="1" dirty="0">
                          <a:solidFill>
                            <a:schemeClr val="tx1"/>
                          </a:solidFill>
                          <a:latin typeface="Arial" panose="020B0604020202020204" pitchFamily="34" charset="0"/>
                          <a:ea typeface="+mj-ea"/>
                          <a:cs typeface="Arial" panose="020B0604020202020204" pitchFamily="34" charset="0"/>
                        </a:rPr>
                        <a:t>XC40</a:t>
                      </a:r>
                      <a:endParaRPr kumimoji="1" lang="ja-JP" altLang="en-US" sz="1000" b="1" dirty="0">
                        <a:solidFill>
                          <a:schemeClr val="tx1"/>
                        </a:solidFill>
                        <a:latin typeface="Arial" panose="020B0604020202020204" pitchFamily="34" charset="0"/>
                        <a:ea typeface="+mj-ea"/>
                        <a:cs typeface="Arial" panose="020B0604020202020204" pitchFamily="34" charset="0"/>
                      </a:endParaRPr>
                    </a:p>
                  </a:txBody>
                  <a:tcPr marL="91280" marR="91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900" b="1" dirty="0">
                          <a:solidFill>
                            <a:schemeClr val="tx1"/>
                          </a:solidFill>
                          <a:latin typeface="Arial" panose="020B0604020202020204" pitchFamily="34" charset="0"/>
                          <a:ea typeface="+mj-ea"/>
                          <a:cs typeface="Arial" panose="020B0604020202020204" pitchFamily="34" charset="0"/>
                        </a:rPr>
                        <a:t>OCTOPUS</a:t>
                      </a:r>
                      <a:endParaRPr kumimoji="1" lang="ja-JP" altLang="en-US" sz="900" b="1" dirty="0">
                        <a:solidFill>
                          <a:schemeClr val="tx1"/>
                        </a:solidFill>
                        <a:latin typeface="Arial" panose="020B0604020202020204" pitchFamily="34" charset="0"/>
                        <a:ea typeface="+mj-ea"/>
                        <a:cs typeface="Arial" panose="020B0604020202020204" pitchFamily="34" charset="0"/>
                      </a:endParaRPr>
                    </a:p>
                  </a:txBody>
                  <a:tcPr marL="91280" marR="91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000" b="1" dirty="0">
                          <a:solidFill>
                            <a:schemeClr val="tx1"/>
                          </a:solidFill>
                          <a:latin typeface="Arial" panose="020B0604020202020204" pitchFamily="34" charset="0"/>
                          <a:ea typeface="+mj-ea"/>
                          <a:cs typeface="Arial" panose="020B0604020202020204" pitchFamily="34" charset="0"/>
                        </a:rPr>
                        <a:t>ITO-A/B</a:t>
                      </a:r>
                      <a:endParaRPr kumimoji="1" lang="ja-JP" altLang="en-US" sz="1000" b="1" dirty="0">
                        <a:solidFill>
                          <a:schemeClr val="tx1"/>
                        </a:solidFill>
                        <a:latin typeface="Arial" panose="020B0604020202020204" pitchFamily="34" charset="0"/>
                        <a:ea typeface="+mj-ea"/>
                        <a:cs typeface="Arial" panose="020B0604020202020204" pitchFamily="34" charset="0"/>
                      </a:endParaRPr>
                    </a:p>
                  </a:txBody>
                  <a:tcPr marL="91280" marR="912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9449925"/>
                  </a:ext>
                </a:extLst>
              </a:tr>
              <a:tr h="428400">
                <a:tc>
                  <a:txBody>
                    <a:bodyPr/>
                    <a:lstStyle/>
                    <a:p>
                      <a:pPr algn="ctr"/>
                      <a:r>
                        <a:rPr kumimoji="1" lang="en-US" altLang="ja-JP" sz="1200" b="1" dirty="0">
                          <a:latin typeface="Arial" panose="020B0604020202020204" pitchFamily="34" charset="0"/>
                          <a:ea typeface="+mj-ea"/>
                          <a:cs typeface="Arial" panose="020B0604020202020204" pitchFamily="34" charset="0"/>
                        </a:rPr>
                        <a:t>ABINIT-MP</a:t>
                      </a:r>
                      <a:endParaRPr kumimoji="1" lang="ja-JP" altLang="en-US" sz="1200" b="1" dirty="0">
                        <a:latin typeface="Arial" panose="020B0604020202020204" pitchFamily="34" charset="0"/>
                        <a:ea typeface="+mj-ea"/>
                        <a:cs typeface="Arial" panose="020B0604020202020204" pitchFamily="34"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100" dirty="0">
                          <a:solidFill>
                            <a:schemeClr val="accent6">
                              <a:lumMod val="75000"/>
                            </a:schemeClr>
                          </a:solidFill>
                          <a:latin typeface="+mj-ea"/>
                          <a:ea typeface="+mj-ea"/>
                          <a:cs typeface="Times New Roman" panose="02020603050405020304" pitchFamily="18" charset="0"/>
                        </a:rPr>
                        <a:t>●</a:t>
                      </a: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en-US" altLang="ja-JP" sz="1100" b="1" dirty="0">
                        <a:solidFill>
                          <a:schemeClr val="tx1"/>
                        </a:solidFill>
                        <a:latin typeface="+mj-ea"/>
                        <a:ea typeface="+mj-ea"/>
                        <a:cs typeface="Times New Roman" panose="02020603050405020304" pitchFamily="18" charset="0"/>
                      </a:endParaRPr>
                    </a:p>
                    <a:p>
                      <a:pPr algn="ctr"/>
                      <a:endParaRPr kumimoji="1" lang="ja-JP" altLang="en-US" sz="11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en-US" altLang="ja-JP" sz="1100" b="1" dirty="0">
                        <a:solidFill>
                          <a:schemeClr val="tx1"/>
                        </a:solidFill>
                        <a:latin typeface="+mj-ea"/>
                        <a:ea typeface="+mj-ea"/>
                        <a:cs typeface="Times New Roman" panose="02020603050405020304" pitchFamily="18" charset="0"/>
                      </a:endParaRPr>
                    </a:p>
                    <a:p>
                      <a:pPr algn="ctr"/>
                      <a:endParaRPr kumimoji="1" lang="ja-JP" altLang="en-US" sz="11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b="1"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b="1"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rgbClr val="6EAD75"/>
                          </a:solidFill>
                          <a:latin typeface="+mj-ea"/>
                          <a:ea typeface="+mj-ea"/>
                          <a:cs typeface="Times New Roman" panose="02020603050405020304" pitchFamily="18" charset="0"/>
                        </a:rPr>
                        <a:t>●</a:t>
                      </a:r>
                      <a:endParaRPr kumimoji="1" lang="ja-JP" altLang="en-US" sz="1100" b="1" dirty="0">
                        <a:solidFill>
                          <a:srgbClr val="6EAD75"/>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b="1"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b="1"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rgbClr val="6EAD75"/>
                          </a:solidFill>
                          <a:latin typeface="+mj-ea"/>
                          <a:ea typeface="+mj-ea"/>
                          <a:cs typeface="Times New Roman" panose="02020603050405020304" pitchFamily="18" charset="0"/>
                        </a:rPr>
                        <a:t>●</a:t>
                      </a:r>
                      <a:endParaRPr kumimoji="1" lang="en-US" altLang="ja-JP" sz="1100" b="1" dirty="0">
                        <a:solidFill>
                          <a:srgbClr val="6EAD75"/>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7586032"/>
                  </a:ext>
                </a:extLst>
              </a:tr>
              <a:tr h="419080">
                <a:tc>
                  <a:txBody>
                    <a:bodyPr/>
                    <a:lstStyle/>
                    <a:p>
                      <a:pPr algn="ctr"/>
                      <a:r>
                        <a:rPr kumimoji="1" lang="en-US" altLang="ja-JP" sz="1200" b="1" dirty="0" err="1">
                          <a:latin typeface="Arial" panose="020B0604020202020204" pitchFamily="34" charset="0"/>
                          <a:ea typeface="+mj-ea"/>
                          <a:cs typeface="Arial" panose="020B0604020202020204" pitchFamily="34" charset="0"/>
                        </a:rPr>
                        <a:t>FrontFlow</a:t>
                      </a:r>
                      <a:r>
                        <a:rPr kumimoji="1" lang="en-US" altLang="ja-JP" sz="1200" b="1" dirty="0">
                          <a:latin typeface="Arial" panose="020B0604020202020204" pitchFamily="34" charset="0"/>
                          <a:ea typeface="+mj-ea"/>
                          <a:cs typeface="Arial" panose="020B0604020202020204" pitchFamily="34" charset="0"/>
                        </a:rPr>
                        <a:t>/blue</a:t>
                      </a:r>
                      <a:endParaRPr kumimoji="1" lang="ja-JP" altLang="en-US" sz="1200" b="1" dirty="0">
                        <a:latin typeface="Arial" panose="020B0604020202020204" pitchFamily="34" charset="0"/>
                        <a:ea typeface="+mj-ea"/>
                        <a:cs typeface="Arial" panose="020B0604020202020204" pitchFamily="34"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100" dirty="0">
                          <a:solidFill>
                            <a:schemeClr val="accent6">
                              <a:lumMod val="75000"/>
                            </a:schemeClr>
                          </a:solidFill>
                          <a:latin typeface="+mj-ea"/>
                          <a:ea typeface="+mj-ea"/>
                          <a:cs typeface="Times New Roman" panose="02020603050405020304" pitchFamily="18" charset="0"/>
                        </a:rPr>
                        <a:t>●</a:t>
                      </a: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kumimoji="1" lang="ja-JP" altLang="en-US" sz="1100"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kumimoji="1" lang="ja-JP" altLang="en-US" sz="1100"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a:solidFill>
                            <a:schemeClr val="accent6">
                              <a:lumMod val="75000"/>
                            </a:schemeClr>
                          </a:solidFill>
                          <a:latin typeface="+mj-ea"/>
                          <a:ea typeface="+mj-ea"/>
                          <a:cs typeface="Times New Roman" panose="02020603050405020304" pitchFamily="18" charset="0"/>
                        </a:rPr>
                        <a:t>●</a:t>
                      </a:r>
                      <a:endParaRPr kumimoji="1" lang="ja-JP" altLang="en-US" sz="1100"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a:solidFill>
                            <a:schemeClr val="accent6">
                              <a:lumMod val="75000"/>
                            </a:schemeClr>
                          </a:solidFill>
                          <a:latin typeface="+mj-ea"/>
                          <a:ea typeface="+mj-ea"/>
                          <a:cs typeface="Times New Roman" panose="02020603050405020304" pitchFamily="18" charset="0"/>
                        </a:rPr>
                        <a:t>●</a:t>
                      </a:r>
                      <a:endParaRPr kumimoji="1" lang="ja-JP" altLang="en-US" sz="1100"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b="1"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b="1"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16022582"/>
                  </a:ext>
                </a:extLst>
              </a:tr>
              <a:tr h="419080">
                <a:tc>
                  <a:txBody>
                    <a:bodyPr/>
                    <a:lstStyle/>
                    <a:p>
                      <a:pPr algn="ctr"/>
                      <a:r>
                        <a:rPr kumimoji="1" lang="en-US" altLang="ja-JP" sz="1200" b="1" dirty="0" err="1">
                          <a:latin typeface="Arial" panose="020B0604020202020204" pitchFamily="34" charset="0"/>
                          <a:ea typeface="+mj-ea"/>
                          <a:cs typeface="Arial" panose="020B0604020202020204" pitchFamily="34" charset="0"/>
                        </a:rPr>
                        <a:t>FrontISTR</a:t>
                      </a:r>
                      <a:endParaRPr kumimoji="1" lang="ja-JP" altLang="en-US" sz="1200" b="1" dirty="0">
                        <a:latin typeface="Arial" panose="020B0604020202020204" pitchFamily="34" charset="0"/>
                        <a:ea typeface="+mj-ea"/>
                        <a:cs typeface="Arial" panose="020B0604020202020204" pitchFamily="34"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100" dirty="0">
                          <a:solidFill>
                            <a:schemeClr val="accent6">
                              <a:lumMod val="75000"/>
                            </a:schemeClr>
                          </a:solidFill>
                          <a:latin typeface="+mj-ea"/>
                          <a:ea typeface="+mj-ea"/>
                          <a:cs typeface="Times New Roman" panose="02020603050405020304" pitchFamily="18" charset="0"/>
                        </a:rPr>
                        <a:t>●</a:t>
                      </a: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100"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1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b="1"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en-US" altLang="ja-JP" sz="1100" b="1"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a:solidFill>
                            <a:srgbClr val="6EAD75"/>
                          </a:solidFill>
                          <a:latin typeface="+mj-ea"/>
                          <a:ea typeface="+mj-ea"/>
                          <a:cs typeface="Times New Roman" panose="02020603050405020304" pitchFamily="18" charset="0"/>
                        </a:rPr>
                        <a:t>●</a:t>
                      </a:r>
                      <a:endParaRPr kumimoji="1" lang="ja-JP" altLang="en-US" sz="1100" dirty="0">
                        <a:solidFill>
                          <a:srgbClr val="6EAD75"/>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a:solidFill>
                            <a:schemeClr val="tx1">
                              <a:lumMod val="65000"/>
                              <a:lumOff val="35000"/>
                            </a:schemeClr>
                          </a:solidFill>
                          <a:latin typeface="+mj-ea"/>
                          <a:ea typeface="+mj-ea"/>
                          <a:cs typeface="Times New Roman" panose="02020603050405020304" pitchFamily="18" charset="0"/>
                        </a:rPr>
                        <a:t>●</a:t>
                      </a:r>
                      <a:endParaRPr kumimoji="1" lang="ja-JP" altLang="en-US" sz="1100"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a:solidFill>
                            <a:schemeClr val="accent6">
                              <a:lumMod val="75000"/>
                            </a:schemeClr>
                          </a:solidFill>
                          <a:latin typeface="+mj-ea"/>
                          <a:ea typeface="+mj-ea"/>
                          <a:cs typeface="Times New Roman" panose="02020603050405020304" pitchFamily="18" charset="0"/>
                        </a:rPr>
                        <a:t>●</a:t>
                      </a:r>
                      <a:endParaRPr kumimoji="1" lang="ja-JP" altLang="en-US" sz="1100"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a:solidFill>
                            <a:schemeClr val="accent6">
                              <a:lumMod val="75000"/>
                            </a:schemeClr>
                          </a:solidFill>
                          <a:latin typeface="+mj-ea"/>
                          <a:ea typeface="+mj-ea"/>
                          <a:cs typeface="Times New Roman" panose="02020603050405020304" pitchFamily="18" charset="0"/>
                        </a:rPr>
                        <a:t>●</a:t>
                      </a:r>
                      <a:endParaRPr kumimoji="1" lang="ja-JP" altLang="en-US" sz="1100"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a:solidFill>
                            <a:srgbClr val="6EAD75"/>
                          </a:solidFill>
                          <a:latin typeface="+mj-ea"/>
                          <a:ea typeface="+mj-ea"/>
                          <a:cs typeface="Times New Roman" panose="02020603050405020304" pitchFamily="18" charset="0"/>
                        </a:rPr>
                        <a:t>●</a:t>
                      </a:r>
                      <a:endParaRPr kumimoji="1" lang="ja-JP" altLang="en-US" sz="1100" dirty="0">
                        <a:solidFill>
                          <a:srgbClr val="6EAD75"/>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7478575"/>
                  </a:ext>
                </a:extLst>
              </a:tr>
              <a:tr h="426465">
                <a:tc>
                  <a:txBody>
                    <a:bodyPr/>
                    <a:lstStyle/>
                    <a:p>
                      <a:pPr algn="ctr"/>
                      <a:r>
                        <a:rPr kumimoji="1" lang="en-US" altLang="ja-JP" sz="1200" b="1" dirty="0">
                          <a:latin typeface="Arial" panose="020B0604020202020204" pitchFamily="34" charset="0"/>
                          <a:ea typeface="+mj-ea"/>
                          <a:cs typeface="Arial" panose="020B0604020202020204" pitchFamily="34" charset="0"/>
                        </a:rPr>
                        <a:t>GENESIS</a:t>
                      </a:r>
                      <a:endParaRPr kumimoji="1" lang="ja-JP" altLang="en-US" sz="1200" b="1" dirty="0">
                        <a:latin typeface="Arial" panose="020B0604020202020204" pitchFamily="34" charset="0"/>
                        <a:ea typeface="+mj-ea"/>
                        <a:cs typeface="Arial" panose="020B0604020202020204" pitchFamily="34"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100" dirty="0">
                          <a:solidFill>
                            <a:schemeClr val="accent6">
                              <a:lumMod val="75000"/>
                            </a:schemeClr>
                          </a:solidFill>
                          <a:latin typeface="+mj-ea"/>
                          <a:ea typeface="+mj-ea"/>
                          <a:cs typeface="Times New Roman" panose="02020603050405020304" pitchFamily="18" charset="0"/>
                        </a:rPr>
                        <a:t>●</a:t>
                      </a: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kumimoji="1" lang="en-US" altLang="ja-JP" sz="1100" dirty="0">
                        <a:solidFill>
                          <a:schemeClr val="tx1"/>
                        </a:solidFill>
                        <a:latin typeface="+mj-ea"/>
                        <a:ea typeface="+mj-ea"/>
                        <a:cs typeface="Times New Roman" panose="02020603050405020304" pitchFamily="18" charset="0"/>
                      </a:endParaRPr>
                    </a:p>
                    <a:p>
                      <a:pPr algn="ctr"/>
                      <a:endParaRPr kumimoji="1" lang="ja-JP" altLang="en-US" sz="11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dirty="0">
                          <a:solidFill>
                            <a:schemeClr val="accent6">
                              <a:lumMod val="75000"/>
                            </a:schemeClr>
                          </a:solidFill>
                          <a:latin typeface="+mj-ea"/>
                          <a:ea typeface="+mj-ea"/>
                          <a:cs typeface="Times New Roman" panose="02020603050405020304" pitchFamily="18" charset="0"/>
                        </a:rPr>
                        <a:t>●</a:t>
                      </a:r>
                      <a:endParaRPr kumimoji="1" lang="en-US" altLang="ja-JP" sz="1100" b="1" dirty="0">
                        <a:solidFill>
                          <a:schemeClr val="accent6">
                            <a:lumMod val="75000"/>
                          </a:schemeClr>
                        </a:solidFill>
                        <a:latin typeface="+mj-ea"/>
                        <a:ea typeface="+mj-ea"/>
                        <a:cs typeface="Times New Roman" panose="02020603050405020304" pitchFamily="18" charset="0"/>
                      </a:endParaRPr>
                    </a:p>
                    <a:p>
                      <a:pPr algn="ctr"/>
                      <a:r>
                        <a:rPr kumimoji="1" lang="en-US" altLang="ja-JP" sz="1100" b="1" dirty="0">
                          <a:solidFill>
                            <a:schemeClr val="accent6">
                              <a:lumMod val="75000"/>
                            </a:schemeClr>
                          </a:solidFill>
                          <a:latin typeface="+mj-ea"/>
                          <a:ea typeface="+mj-ea"/>
                          <a:cs typeface="Times New Roman" panose="02020603050405020304" pitchFamily="18" charset="0"/>
                        </a:rPr>
                        <a:t>(G)</a:t>
                      </a: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dirty="0">
                          <a:solidFill>
                            <a:schemeClr val="accent6">
                              <a:lumMod val="75000"/>
                            </a:schemeClr>
                          </a:solidFill>
                          <a:latin typeface="+mj-ea"/>
                          <a:ea typeface="+mj-ea"/>
                          <a:cs typeface="Times New Roman" panose="02020603050405020304" pitchFamily="18" charset="0"/>
                        </a:rPr>
                        <a:t>●</a:t>
                      </a: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dirty="0">
                          <a:solidFill>
                            <a:schemeClr val="accent6">
                              <a:lumMod val="75000"/>
                            </a:schemeClr>
                          </a:solidFill>
                          <a:latin typeface="+mj-ea"/>
                          <a:ea typeface="+mj-ea"/>
                          <a:cs typeface="Times New Roman" panose="02020603050405020304" pitchFamily="18" charset="0"/>
                        </a:rPr>
                        <a:t>●</a:t>
                      </a: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dirty="0">
                          <a:solidFill>
                            <a:schemeClr val="tx1">
                              <a:lumMod val="65000"/>
                              <a:lumOff val="35000"/>
                            </a:schemeClr>
                          </a:solidFill>
                          <a:latin typeface="+mj-ea"/>
                          <a:ea typeface="+mj-ea"/>
                          <a:cs typeface="Times New Roman" panose="02020603050405020304" pitchFamily="18" charset="0"/>
                        </a:rPr>
                        <a:t>●</a:t>
                      </a:r>
                      <a:endParaRPr kumimoji="1" lang="en-US" altLang="ja-JP" sz="1100" b="1" dirty="0">
                        <a:solidFill>
                          <a:schemeClr val="tx1">
                            <a:lumMod val="65000"/>
                            <a:lumOff val="35000"/>
                          </a:schemeClr>
                        </a:solidFill>
                        <a:latin typeface="+mj-ea"/>
                        <a:ea typeface="+mj-ea"/>
                        <a:cs typeface="Times New Roman" panose="02020603050405020304" pitchFamily="18" charset="0"/>
                      </a:endParaRPr>
                    </a:p>
                    <a:p>
                      <a:pPr algn="ctr"/>
                      <a:r>
                        <a:rPr kumimoji="1" lang="en-US" altLang="ja-JP" sz="1100" b="1" dirty="0">
                          <a:solidFill>
                            <a:schemeClr val="tx1">
                              <a:lumMod val="65000"/>
                              <a:lumOff val="35000"/>
                            </a:schemeClr>
                          </a:solidFill>
                          <a:latin typeface="+mj-ea"/>
                          <a:ea typeface="+mj-ea"/>
                          <a:cs typeface="Times New Roman" panose="02020603050405020304" pitchFamily="18" charset="0"/>
                        </a:rPr>
                        <a:t>(+G)</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dirty="0">
                          <a:solidFill>
                            <a:schemeClr val="tx1">
                              <a:lumMod val="65000"/>
                              <a:lumOff val="35000"/>
                            </a:schemeClr>
                          </a:solidFill>
                          <a:latin typeface="+mj-ea"/>
                          <a:ea typeface="+mj-ea"/>
                          <a:cs typeface="Times New Roman" panose="02020603050405020304" pitchFamily="18" charset="0"/>
                        </a:rPr>
                        <a:t>●</a:t>
                      </a:r>
                      <a:endParaRPr kumimoji="1" lang="en-US" altLang="ja-JP"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dirty="0">
                          <a:solidFill>
                            <a:schemeClr val="accent6">
                              <a:lumMod val="75000"/>
                            </a:schemeClr>
                          </a:solidFill>
                          <a:latin typeface="+mj-ea"/>
                          <a:ea typeface="+mj-ea"/>
                          <a:cs typeface="Times New Roman" panose="02020603050405020304" pitchFamily="18" charset="0"/>
                        </a:rPr>
                        <a:t>●</a:t>
                      </a: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dirty="0">
                          <a:solidFill>
                            <a:schemeClr val="accent6">
                              <a:lumMod val="75000"/>
                            </a:schemeClr>
                          </a:solidFill>
                          <a:latin typeface="+mj-ea"/>
                          <a:ea typeface="+mj-ea"/>
                          <a:cs typeface="Times New Roman" panose="02020603050405020304" pitchFamily="18" charset="0"/>
                        </a:rPr>
                        <a:t>●</a:t>
                      </a:r>
                      <a:endParaRPr kumimoji="1" lang="en-US" altLang="ja-JP" sz="1100" b="1" dirty="0">
                        <a:solidFill>
                          <a:schemeClr val="accent6">
                            <a:lumMod val="75000"/>
                          </a:schemeClr>
                        </a:solidFill>
                        <a:latin typeface="+mj-ea"/>
                        <a:ea typeface="+mj-ea"/>
                        <a:cs typeface="Times New Roman" panose="02020603050405020304" pitchFamily="18" charset="0"/>
                      </a:endParaRPr>
                    </a:p>
                    <a:p>
                      <a:pPr algn="ctr"/>
                      <a:r>
                        <a:rPr kumimoji="1" lang="en-US" altLang="ja-JP" sz="1100" b="1" dirty="0">
                          <a:solidFill>
                            <a:schemeClr val="accent6">
                              <a:lumMod val="75000"/>
                            </a:schemeClr>
                          </a:solidFill>
                          <a:latin typeface="+mj-ea"/>
                          <a:ea typeface="+mj-ea"/>
                          <a:cs typeface="Times New Roman" panose="02020603050405020304" pitchFamily="18" charset="0"/>
                        </a:rPr>
                        <a:t>(+G)</a:t>
                      </a:r>
                      <a:endParaRPr kumimoji="1" lang="ja-JP" altLang="en-US" sz="1100" b="1"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dirty="0">
                          <a:solidFill>
                            <a:schemeClr val="tx1">
                              <a:lumMod val="65000"/>
                              <a:lumOff val="35000"/>
                            </a:schemeClr>
                          </a:solidFill>
                          <a:latin typeface="+mj-ea"/>
                          <a:ea typeface="+mj-ea"/>
                          <a:cs typeface="Times New Roman" panose="02020603050405020304" pitchFamily="18" charset="0"/>
                        </a:rPr>
                        <a:t>●</a:t>
                      </a:r>
                      <a:endParaRPr kumimoji="1" lang="en-US" altLang="ja-JP" sz="1100" b="1" dirty="0">
                        <a:solidFill>
                          <a:schemeClr val="tx1">
                            <a:lumMod val="65000"/>
                            <a:lumOff val="35000"/>
                          </a:schemeClr>
                        </a:solidFill>
                        <a:latin typeface="+mj-ea"/>
                        <a:ea typeface="+mj-ea"/>
                        <a:cs typeface="Times New Roman" panose="02020603050405020304" pitchFamily="18" charset="0"/>
                      </a:endParaRPr>
                    </a:p>
                    <a:p>
                      <a:pPr algn="ctr"/>
                      <a:r>
                        <a:rPr kumimoji="1" lang="en-US" altLang="ja-JP" sz="1100" b="1" dirty="0">
                          <a:solidFill>
                            <a:schemeClr val="tx1">
                              <a:lumMod val="65000"/>
                              <a:lumOff val="35000"/>
                            </a:schemeClr>
                          </a:solidFill>
                          <a:latin typeface="+mj-ea"/>
                          <a:ea typeface="+mj-ea"/>
                          <a:cs typeface="Times New Roman" panose="02020603050405020304" pitchFamily="18" charset="0"/>
                        </a:rPr>
                        <a:t>(+G)</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79276704"/>
                  </a:ext>
                </a:extLst>
              </a:tr>
              <a:tr h="426465">
                <a:tc>
                  <a:txBody>
                    <a:bodyPr/>
                    <a:lstStyle/>
                    <a:p>
                      <a:pPr algn="ctr"/>
                      <a:r>
                        <a:rPr kumimoji="1" lang="en-US" altLang="ja-JP" sz="1200" b="1" dirty="0">
                          <a:latin typeface="Arial" panose="020B0604020202020204" pitchFamily="34" charset="0"/>
                          <a:ea typeface="+mj-ea"/>
                          <a:cs typeface="Arial" panose="020B0604020202020204" pitchFamily="34" charset="0"/>
                        </a:rPr>
                        <a:t>HΦ</a:t>
                      </a:r>
                      <a:endParaRPr kumimoji="1" lang="ja-JP" altLang="en-US" sz="1200" b="1" dirty="0">
                        <a:latin typeface="Arial" panose="020B0604020202020204" pitchFamily="34" charset="0"/>
                        <a:ea typeface="+mj-ea"/>
                        <a:cs typeface="Arial" panose="020B0604020202020204" pitchFamily="34"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100" dirty="0">
                          <a:solidFill>
                            <a:schemeClr val="accent6">
                              <a:lumMod val="75000"/>
                            </a:schemeClr>
                          </a:solidFill>
                          <a:latin typeface="+mj-ea"/>
                          <a:ea typeface="+mj-ea"/>
                          <a:cs typeface="Times New Roman" panose="02020603050405020304" pitchFamily="18" charset="0"/>
                        </a:rPr>
                        <a:t>●</a:t>
                      </a: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en-US" altLang="ja-JP" sz="1100" dirty="0">
                        <a:solidFill>
                          <a:schemeClr val="tx1"/>
                        </a:solidFill>
                        <a:latin typeface="+mj-ea"/>
                        <a:ea typeface="+mj-ea"/>
                        <a:cs typeface="Times New Roman" panose="02020603050405020304" pitchFamily="18" charset="0"/>
                      </a:endParaRPr>
                    </a:p>
                    <a:p>
                      <a:pPr algn="ctr"/>
                      <a:endParaRPr kumimoji="1" lang="ja-JP" altLang="en-US" sz="11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rgbClr val="00B050"/>
                          </a:solidFill>
                          <a:latin typeface="+mj-ea"/>
                          <a:ea typeface="+mj-ea"/>
                          <a:cs typeface="Times New Roman" panose="02020603050405020304" pitchFamily="18" charset="0"/>
                        </a:rPr>
                        <a:t>●</a:t>
                      </a:r>
                      <a:endParaRPr kumimoji="1" lang="ja-JP" altLang="en-US" sz="1100" b="1" dirty="0">
                        <a:solidFill>
                          <a:srgbClr val="00B050"/>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b="1"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rgbClr val="6EAD75"/>
                          </a:solidFill>
                          <a:latin typeface="+mj-ea"/>
                          <a:ea typeface="+mj-ea"/>
                          <a:cs typeface="Times New Roman" panose="02020603050405020304" pitchFamily="18" charset="0"/>
                        </a:rPr>
                        <a:t>●</a:t>
                      </a:r>
                      <a:endParaRPr kumimoji="1" lang="ja-JP" altLang="en-US" sz="1100" b="1" dirty="0">
                        <a:solidFill>
                          <a:srgbClr val="6EAD75"/>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rgbClr val="00B050"/>
                          </a:solidFill>
                          <a:latin typeface="+mj-ea"/>
                          <a:ea typeface="+mj-ea"/>
                          <a:cs typeface="Times New Roman" panose="02020603050405020304" pitchFamily="18" charset="0"/>
                        </a:rPr>
                        <a:t>●</a:t>
                      </a:r>
                      <a:endParaRPr kumimoji="1" lang="ja-JP" altLang="en-US" sz="1100" b="1" dirty="0">
                        <a:solidFill>
                          <a:srgbClr val="00B050"/>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rgbClr val="00B050"/>
                          </a:solidFill>
                          <a:latin typeface="+mj-ea"/>
                          <a:ea typeface="+mj-ea"/>
                          <a:cs typeface="Times New Roman" panose="02020603050405020304" pitchFamily="18" charset="0"/>
                        </a:rPr>
                        <a:t>●</a:t>
                      </a:r>
                      <a:endParaRPr kumimoji="1" lang="ja-JP" altLang="en-US" sz="1100" b="1" dirty="0">
                        <a:solidFill>
                          <a:srgbClr val="00B050"/>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rgbClr val="00B050"/>
                          </a:solidFill>
                          <a:latin typeface="+mj-ea"/>
                          <a:ea typeface="+mj-ea"/>
                          <a:cs typeface="Times New Roman" panose="02020603050405020304" pitchFamily="18" charset="0"/>
                        </a:rPr>
                        <a:t>●</a:t>
                      </a:r>
                      <a:endParaRPr kumimoji="1" lang="ja-JP" altLang="en-US" sz="1100" b="1" dirty="0">
                        <a:solidFill>
                          <a:srgbClr val="00B050"/>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256240"/>
                  </a:ext>
                </a:extLst>
              </a:tr>
              <a:tr h="426465">
                <a:tc>
                  <a:txBody>
                    <a:bodyPr/>
                    <a:lstStyle/>
                    <a:p>
                      <a:pPr algn="ctr"/>
                      <a:r>
                        <a:rPr kumimoji="1" lang="en-US" altLang="ja-JP" sz="1200" b="1" dirty="0">
                          <a:latin typeface="Arial" panose="020B0604020202020204" pitchFamily="34" charset="0"/>
                          <a:ea typeface="+mj-ea"/>
                          <a:cs typeface="Arial" panose="020B0604020202020204" pitchFamily="34" charset="0"/>
                        </a:rPr>
                        <a:t>MODYLAS</a:t>
                      </a:r>
                      <a:endParaRPr kumimoji="1" lang="ja-JP" altLang="en-US" sz="1200" b="1" dirty="0">
                        <a:latin typeface="Arial" panose="020B0604020202020204" pitchFamily="34" charset="0"/>
                        <a:ea typeface="+mj-ea"/>
                        <a:cs typeface="Arial" panose="020B0604020202020204" pitchFamily="34"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100" dirty="0">
                          <a:solidFill>
                            <a:schemeClr val="accent6">
                              <a:lumMod val="75000"/>
                            </a:schemeClr>
                          </a:solidFill>
                          <a:latin typeface="+mj-ea"/>
                          <a:ea typeface="+mj-ea"/>
                          <a:cs typeface="Times New Roman" panose="02020603050405020304" pitchFamily="18" charset="0"/>
                        </a:rPr>
                        <a:t>●</a:t>
                      </a: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kumimoji="1" lang="en-US" altLang="ja-JP" sz="1100" dirty="0">
                        <a:solidFill>
                          <a:schemeClr val="tx1"/>
                        </a:solidFill>
                        <a:latin typeface="+mj-ea"/>
                        <a:ea typeface="+mj-ea"/>
                        <a:cs typeface="Times New Roman" panose="02020603050405020304" pitchFamily="18" charset="0"/>
                      </a:endParaRPr>
                    </a:p>
                    <a:p>
                      <a:pPr algn="ctr"/>
                      <a:endParaRPr kumimoji="1" lang="ja-JP" altLang="en-US" sz="11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b="1"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3317082"/>
                  </a:ext>
                </a:extLst>
              </a:tr>
              <a:tr h="426465">
                <a:tc>
                  <a:txBody>
                    <a:bodyPr/>
                    <a:lstStyle/>
                    <a:p>
                      <a:pPr algn="ctr"/>
                      <a:r>
                        <a:rPr kumimoji="1" lang="en-US" altLang="ja-JP" sz="1200" b="1" dirty="0" err="1">
                          <a:latin typeface="Arial" panose="020B0604020202020204" pitchFamily="34" charset="0"/>
                          <a:ea typeface="+mj-ea"/>
                          <a:cs typeface="Arial" panose="020B0604020202020204" pitchFamily="34" charset="0"/>
                        </a:rPr>
                        <a:t>NTChem</a:t>
                      </a:r>
                      <a:endParaRPr kumimoji="1" lang="ja-JP" altLang="en-US" sz="1200" b="1" dirty="0">
                        <a:latin typeface="Arial" panose="020B0604020202020204" pitchFamily="34" charset="0"/>
                        <a:ea typeface="+mj-ea"/>
                        <a:cs typeface="Arial" panose="020B0604020202020204" pitchFamily="34"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100" dirty="0">
                          <a:solidFill>
                            <a:schemeClr val="accent6">
                              <a:lumMod val="75000"/>
                            </a:schemeClr>
                          </a:solidFill>
                          <a:latin typeface="+mj-ea"/>
                          <a:ea typeface="+mj-ea"/>
                          <a:cs typeface="Times New Roman" panose="02020603050405020304" pitchFamily="18" charset="0"/>
                        </a:rPr>
                        <a:t>●</a:t>
                      </a: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en-US" altLang="ja-JP" sz="1100" dirty="0">
                        <a:solidFill>
                          <a:schemeClr val="tx1"/>
                        </a:solidFill>
                        <a:latin typeface="+mj-ea"/>
                        <a:ea typeface="+mj-ea"/>
                        <a:cs typeface="Times New Roman" panose="02020603050405020304" pitchFamily="18" charset="0"/>
                      </a:endParaRPr>
                    </a:p>
                    <a:p>
                      <a:pPr algn="ctr"/>
                      <a:endParaRPr kumimoji="1" lang="ja-JP" altLang="en-US" sz="11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8734423"/>
                  </a:ext>
                </a:extLst>
              </a:tr>
              <a:tr h="426465">
                <a:tc>
                  <a:txBody>
                    <a:bodyPr/>
                    <a:lstStyle/>
                    <a:p>
                      <a:pPr algn="ctr"/>
                      <a:r>
                        <a:rPr kumimoji="1" lang="en-US" altLang="ja-JP" sz="1200" b="1" dirty="0" err="1">
                          <a:latin typeface="Arial" panose="020B0604020202020204" pitchFamily="34" charset="0"/>
                          <a:ea typeface="+mj-ea"/>
                          <a:cs typeface="Arial" panose="020B0604020202020204" pitchFamily="34" charset="0"/>
                        </a:rPr>
                        <a:t>OpenMX</a:t>
                      </a:r>
                      <a:endParaRPr kumimoji="1" lang="ja-JP" altLang="en-US" sz="1200" b="1" dirty="0">
                        <a:latin typeface="Arial" panose="020B0604020202020204" pitchFamily="34" charset="0"/>
                        <a:ea typeface="+mj-ea"/>
                        <a:cs typeface="Arial" panose="020B0604020202020204" pitchFamily="34"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100" dirty="0">
                          <a:solidFill>
                            <a:schemeClr val="accent6">
                              <a:lumMod val="75000"/>
                            </a:schemeClr>
                          </a:solidFill>
                          <a:latin typeface="+mj-ea"/>
                          <a:ea typeface="+mj-ea"/>
                          <a:cs typeface="Times New Roman" panose="02020603050405020304" pitchFamily="18" charset="0"/>
                        </a:rPr>
                        <a:t>●</a:t>
                      </a: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kumimoji="1" lang="en-US" altLang="ja-JP" sz="1100" dirty="0">
                        <a:solidFill>
                          <a:schemeClr val="tx1"/>
                        </a:solidFill>
                        <a:latin typeface="+mj-ea"/>
                        <a:ea typeface="+mj-ea"/>
                        <a:cs typeface="Times New Roman" panose="02020603050405020304" pitchFamily="18" charset="0"/>
                      </a:endParaRPr>
                    </a:p>
                    <a:p>
                      <a:pPr algn="ctr"/>
                      <a:endParaRPr kumimoji="1" lang="ja-JP" altLang="en-US" sz="11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15934482"/>
                  </a:ext>
                </a:extLst>
              </a:tr>
              <a:tr h="426465">
                <a:tc>
                  <a:txBody>
                    <a:bodyPr/>
                    <a:lstStyle/>
                    <a:p>
                      <a:pPr algn="ctr"/>
                      <a:r>
                        <a:rPr kumimoji="1" lang="en-US" altLang="ja-JP" sz="1200" b="1" dirty="0">
                          <a:latin typeface="Arial" panose="020B0604020202020204" pitchFamily="34" charset="0"/>
                          <a:ea typeface="+mj-ea"/>
                          <a:cs typeface="Arial" panose="020B0604020202020204" pitchFamily="34" charset="0"/>
                        </a:rPr>
                        <a:t>PHASE/0</a:t>
                      </a:r>
                      <a:endParaRPr kumimoji="1" lang="ja-JP" altLang="en-US" sz="1200" b="1" dirty="0">
                        <a:latin typeface="Arial" panose="020B0604020202020204" pitchFamily="34" charset="0"/>
                        <a:ea typeface="+mj-ea"/>
                        <a:cs typeface="Arial" panose="020B0604020202020204" pitchFamily="34"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100" dirty="0">
                          <a:solidFill>
                            <a:schemeClr val="accent6">
                              <a:lumMod val="75000"/>
                            </a:schemeClr>
                          </a:solidFill>
                          <a:latin typeface="+mj-ea"/>
                          <a:ea typeface="+mj-ea"/>
                          <a:cs typeface="Times New Roman" panose="02020603050405020304" pitchFamily="18" charset="0"/>
                        </a:rPr>
                        <a:t>●</a:t>
                      </a: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en-US" altLang="ja-JP" sz="1100" dirty="0">
                        <a:solidFill>
                          <a:schemeClr val="tx1">
                            <a:lumMod val="65000"/>
                            <a:lumOff val="35000"/>
                          </a:schemeClr>
                        </a:solidFill>
                        <a:latin typeface="+mj-ea"/>
                        <a:ea typeface="+mj-ea"/>
                        <a:cs typeface="Times New Roman" panose="02020603050405020304" pitchFamily="18" charset="0"/>
                      </a:endParaRPr>
                    </a:p>
                    <a:p>
                      <a:pPr algn="ct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en-US" altLang="ja-JP" sz="1100" dirty="0">
                        <a:solidFill>
                          <a:schemeClr val="tx1"/>
                        </a:solidFill>
                        <a:latin typeface="+mj-ea"/>
                        <a:ea typeface="+mj-ea"/>
                        <a:cs typeface="Times New Roman" panose="02020603050405020304" pitchFamily="18" charset="0"/>
                      </a:endParaRPr>
                    </a:p>
                    <a:p>
                      <a:pPr algn="ctr"/>
                      <a:endParaRPr kumimoji="1" lang="ja-JP" altLang="en-US" sz="11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b="1"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b="1"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b="1"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solidFill>
                          <a:latin typeface="+mj-ea"/>
                          <a:ea typeface="+mj-ea"/>
                          <a:cs typeface="Times New Roman" panose="02020603050405020304" pitchFamily="18" charset="0"/>
                        </a:rPr>
                        <a:t>●</a:t>
                      </a:r>
                      <a:endParaRPr kumimoji="1" lang="ja-JP" altLang="en-US" sz="11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9624824"/>
                  </a:ext>
                </a:extLst>
              </a:tr>
              <a:tr h="426465">
                <a:tc>
                  <a:txBody>
                    <a:bodyPr/>
                    <a:lstStyle/>
                    <a:p>
                      <a:pPr algn="ctr"/>
                      <a:r>
                        <a:rPr kumimoji="1" lang="en-US" altLang="ja-JP" sz="1200" b="1" dirty="0">
                          <a:latin typeface="Arial" panose="020B0604020202020204" pitchFamily="34" charset="0"/>
                          <a:ea typeface="+mj-ea"/>
                          <a:cs typeface="Arial" panose="020B0604020202020204" pitchFamily="34" charset="0"/>
                        </a:rPr>
                        <a:t>SALMON</a:t>
                      </a:r>
                      <a:endParaRPr kumimoji="1" lang="ja-JP" altLang="en-US" sz="1200" b="1" dirty="0">
                        <a:latin typeface="Arial" panose="020B0604020202020204" pitchFamily="34" charset="0"/>
                        <a:ea typeface="+mj-ea"/>
                        <a:cs typeface="Arial" panose="020B0604020202020204" pitchFamily="34"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100" dirty="0">
                          <a:solidFill>
                            <a:schemeClr val="accent6">
                              <a:lumMod val="75000"/>
                            </a:schemeClr>
                          </a:solidFill>
                          <a:latin typeface="+mj-ea"/>
                          <a:ea typeface="+mj-ea"/>
                          <a:cs typeface="Times New Roman" panose="02020603050405020304" pitchFamily="18" charset="0"/>
                        </a:rPr>
                        <a:t>●</a:t>
                      </a: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kumimoji="1" lang="en-US" altLang="ja-JP" sz="1100" dirty="0">
                        <a:solidFill>
                          <a:schemeClr val="tx1"/>
                        </a:solidFill>
                        <a:latin typeface="+mj-ea"/>
                        <a:ea typeface="+mj-ea"/>
                        <a:cs typeface="Times New Roman" panose="02020603050405020304" pitchFamily="18" charset="0"/>
                      </a:endParaRPr>
                    </a:p>
                    <a:p>
                      <a:pPr algn="ctr"/>
                      <a:endParaRPr kumimoji="1" lang="ja-JP" altLang="en-US" sz="1100" b="1" dirty="0">
                        <a:solidFill>
                          <a:schemeClr val="tx1"/>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rgbClr val="00B050"/>
                          </a:solidFill>
                          <a:latin typeface="+mj-ea"/>
                          <a:ea typeface="+mj-ea"/>
                          <a:cs typeface="Times New Roman" panose="02020603050405020304" pitchFamily="18" charset="0"/>
                        </a:rPr>
                        <a:t>●</a:t>
                      </a:r>
                      <a:endParaRPr kumimoji="1" lang="ja-JP" altLang="en-US" sz="1100" b="1" dirty="0">
                        <a:solidFill>
                          <a:srgbClr val="00B050"/>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b="1"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rgbClr val="00B050"/>
                          </a:solidFill>
                          <a:latin typeface="+mj-ea"/>
                          <a:ea typeface="+mj-ea"/>
                          <a:cs typeface="Times New Roman" panose="02020603050405020304" pitchFamily="18" charset="0"/>
                        </a:rPr>
                        <a:t>●</a:t>
                      </a:r>
                      <a:endParaRPr kumimoji="1" lang="en-US" altLang="ja-JP" sz="1100" b="1" dirty="0">
                        <a:solidFill>
                          <a:srgbClr val="00B050"/>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rgbClr val="00B050"/>
                          </a:solidFill>
                          <a:latin typeface="+mj-ea"/>
                          <a:ea typeface="+mj-ea"/>
                          <a:cs typeface="Times New Roman" panose="02020603050405020304" pitchFamily="18" charset="0"/>
                        </a:rPr>
                        <a:t>●</a:t>
                      </a:r>
                      <a:endParaRPr kumimoji="1" lang="ja-JP" altLang="en-US" sz="1100" b="1" dirty="0">
                        <a:solidFill>
                          <a:srgbClr val="00B050"/>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rgbClr val="00B050"/>
                          </a:solidFill>
                          <a:latin typeface="+mj-ea"/>
                          <a:ea typeface="+mj-ea"/>
                          <a:cs typeface="Times New Roman" panose="02020603050405020304" pitchFamily="18" charset="0"/>
                        </a:rPr>
                        <a:t>●</a:t>
                      </a:r>
                      <a:endParaRPr kumimoji="1" lang="ja-JP" altLang="en-US" sz="1100" b="1" dirty="0">
                        <a:solidFill>
                          <a:srgbClr val="00B050"/>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100" b="1">
                          <a:solidFill>
                            <a:srgbClr val="00B050"/>
                          </a:solidFill>
                          <a:latin typeface="+mj-ea"/>
                          <a:ea typeface="+mj-ea"/>
                          <a:cs typeface="Times New Roman" panose="02020603050405020304" pitchFamily="18" charset="0"/>
                        </a:rPr>
                        <a:t>●</a:t>
                      </a:r>
                      <a:endParaRPr kumimoji="1" lang="ja-JP" altLang="en-US" sz="1100" b="1" dirty="0">
                        <a:solidFill>
                          <a:srgbClr val="00B050"/>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09395141"/>
                  </a:ext>
                </a:extLst>
              </a:tr>
              <a:tr h="419080">
                <a:tc>
                  <a:txBody>
                    <a:bodyPr/>
                    <a:lstStyle/>
                    <a:p>
                      <a:pPr algn="ctr"/>
                      <a:r>
                        <a:rPr kumimoji="1" lang="en-US" altLang="ja-JP" sz="1200" b="1" dirty="0">
                          <a:latin typeface="Arial" panose="020B0604020202020204" pitchFamily="34" charset="0"/>
                          <a:ea typeface="+mj-ea"/>
                          <a:cs typeface="Arial" panose="020B0604020202020204" pitchFamily="34" charset="0"/>
                        </a:rPr>
                        <a:t>SMASH</a:t>
                      </a:r>
                      <a:endParaRPr kumimoji="1" lang="ja-JP" altLang="en-US" sz="1200" b="1" dirty="0">
                        <a:latin typeface="Arial" panose="020B0604020202020204" pitchFamily="34" charset="0"/>
                        <a:ea typeface="+mj-ea"/>
                        <a:cs typeface="Arial" panose="020B0604020202020204" pitchFamily="34"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1100" dirty="0">
                          <a:solidFill>
                            <a:schemeClr val="accent6">
                              <a:lumMod val="75000"/>
                            </a:schemeClr>
                          </a:solidFill>
                          <a:latin typeface="+mj-ea"/>
                          <a:ea typeface="+mj-ea"/>
                          <a:cs typeface="Times New Roman" panose="02020603050405020304" pitchFamily="18" charset="0"/>
                        </a:rPr>
                        <a:t>●</a:t>
                      </a: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accent6">
                              <a:lumMod val="75000"/>
                            </a:schemeClr>
                          </a:solidFill>
                          <a:latin typeface="+mj-ea"/>
                          <a:ea typeface="+mj-ea"/>
                          <a:cs typeface="Times New Roman" panose="02020603050405020304" pitchFamily="18" charset="0"/>
                        </a:rPr>
                        <a:t>●</a:t>
                      </a:r>
                      <a:endParaRPr kumimoji="1" lang="ja-JP" altLang="en-US" sz="1100" b="1" dirty="0">
                        <a:solidFill>
                          <a:schemeClr val="accent6">
                            <a:lumMod val="7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en-US" altLang="ja-JP"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100" b="1">
                          <a:solidFill>
                            <a:schemeClr val="tx1">
                              <a:lumMod val="65000"/>
                              <a:lumOff val="35000"/>
                            </a:schemeClr>
                          </a:solidFill>
                          <a:latin typeface="+mj-ea"/>
                          <a:ea typeface="+mj-ea"/>
                          <a:cs typeface="Times New Roman" panose="02020603050405020304" pitchFamily="18" charset="0"/>
                        </a:rPr>
                        <a:t>●</a:t>
                      </a:r>
                      <a:endParaRPr kumimoji="1" lang="ja-JP" altLang="en-US" sz="1100" b="1" dirty="0">
                        <a:solidFill>
                          <a:schemeClr val="tx1">
                            <a:lumMod val="65000"/>
                            <a:lumOff val="35000"/>
                          </a:schemeClr>
                        </a:solidFill>
                        <a:latin typeface="+mj-ea"/>
                        <a:ea typeface="+mj-ea"/>
                        <a:cs typeface="Times New Roman" panose="02020603050405020304" pitchFamily="18" charset="0"/>
                      </a:endParaRPr>
                    </a:p>
                  </a:txBody>
                  <a:tcPr marL="91280" marR="91280" marT="45640" marB="456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5758946"/>
                  </a:ext>
                </a:extLst>
              </a:tr>
            </a:tbl>
          </a:graphicData>
        </a:graphic>
      </p:graphicFrame>
      <p:sp>
        <p:nvSpPr>
          <p:cNvPr id="9" name="テキスト ボックス 8">
            <a:extLst>
              <a:ext uri="{FF2B5EF4-FFF2-40B4-BE49-F238E27FC236}">
                <a16:creationId xmlns:a16="http://schemas.microsoft.com/office/drawing/2014/main" id="{BB40E1E9-0BF7-654E-BD8D-65557A066B7B}"/>
              </a:ext>
            </a:extLst>
          </p:cNvPr>
          <p:cNvSpPr txBox="1"/>
          <p:nvPr/>
        </p:nvSpPr>
        <p:spPr>
          <a:xfrm>
            <a:off x="7342642" y="6173809"/>
            <a:ext cx="1620957" cy="307777"/>
          </a:xfrm>
          <a:prstGeom prst="rect">
            <a:avLst/>
          </a:prstGeom>
          <a:noFill/>
        </p:spPr>
        <p:txBody>
          <a:bodyPr wrap="none" rtlCol="0">
            <a:spAutoFit/>
          </a:bodyPr>
          <a:lstStyle/>
          <a:p>
            <a:r>
              <a:rPr lang="ja-JP" altLang="en-US" sz="1400" dirty="0">
                <a:latin typeface="Times New Roman" panose="02020603050405020304" pitchFamily="18" charset="0"/>
                <a:cs typeface="Times New Roman" panose="02020603050405020304" pitchFamily="18" charset="0"/>
              </a:rPr>
              <a:t>（</a:t>
            </a:r>
            <a:r>
              <a:rPr lang="en-US" altLang="ja-JP" sz="1400" dirty="0">
                <a:latin typeface="Times New Roman" panose="02020603050405020304" pitchFamily="18" charset="0"/>
                <a:cs typeface="Times New Roman" panose="02020603050405020304" pitchFamily="18" charset="0"/>
              </a:rPr>
              <a:t>2019</a:t>
            </a:r>
            <a:r>
              <a:rPr lang="ja-JP" altLang="en-US" sz="1400" dirty="0">
                <a:latin typeface="Times New Roman" panose="02020603050405020304" pitchFamily="18" charset="0"/>
                <a:cs typeface="Times New Roman" panose="02020603050405020304" pitchFamily="18" charset="0"/>
              </a:rPr>
              <a:t>年</a:t>
            </a:r>
            <a:r>
              <a:rPr lang="en-US" altLang="ja-JP" sz="1400" dirty="0">
                <a:latin typeface="Times New Roman" panose="02020603050405020304" pitchFamily="18" charset="0"/>
                <a:cs typeface="Times New Roman" panose="02020603050405020304" pitchFamily="18" charset="0"/>
              </a:rPr>
              <a:t>10</a:t>
            </a:r>
            <a:r>
              <a:rPr lang="ja-JP" altLang="en-US" sz="1400" dirty="0">
                <a:latin typeface="Times New Roman" panose="02020603050405020304" pitchFamily="18" charset="0"/>
                <a:cs typeface="Times New Roman" panose="02020603050405020304" pitchFamily="18" charset="0"/>
              </a:rPr>
              <a:t>月現在）</a:t>
            </a:r>
            <a:endParaRPr kumimoji="1" lang="ja-JP" altLang="en-US" sz="1400" dirty="0">
              <a:latin typeface="Times New Roman" panose="02020603050405020304" pitchFamily="18" charset="0"/>
              <a:cs typeface="Times New Roman" panose="02020603050405020304" pitchFamily="18" charset="0"/>
            </a:endParaRPr>
          </a:p>
        </p:txBody>
      </p:sp>
      <p:sp>
        <p:nvSpPr>
          <p:cNvPr id="11" name="スライド番号プレースホルダー 3">
            <a:extLst>
              <a:ext uri="{FF2B5EF4-FFF2-40B4-BE49-F238E27FC236}">
                <a16:creationId xmlns:a16="http://schemas.microsoft.com/office/drawing/2014/main" id="{71121741-E6C5-3443-A3E8-C7EE819578E9}"/>
              </a:ext>
            </a:extLst>
          </p:cNvPr>
          <p:cNvSpPr txBox="1">
            <a:spLocks/>
          </p:cNvSpPr>
          <p:nvPr/>
        </p:nvSpPr>
        <p:spPr>
          <a:xfrm>
            <a:off x="8605362" y="6462670"/>
            <a:ext cx="485482" cy="365125"/>
          </a:xfrm>
          <a:prstGeom prst="rect">
            <a:avLst/>
          </a:prstGeom>
        </p:spPr>
        <p:txBody>
          <a:bodyPr vert="horz" lIns="91440" tIns="45720" rIns="91440" bIns="45720" rtlCol="0" anchor="ctr"/>
          <a:lstStyle>
            <a:defPPr>
              <a:defRPr lang="ja-JP"/>
            </a:defPPr>
            <a:lvl1pPr marL="0" algn="r" defTabSz="457200" rtl="0" eaLnBrk="1" latinLnBrk="0" hangingPunct="1">
              <a:defRPr kumimoji="1" sz="1200" b="0" i="0" kern="1200">
                <a:solidFill>
                  <a:schemeClr val="tx1">
                    <a:tint val="75000"/>
                  </a:schemeClr>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fld id="{A9A08756-25FB-4CE3-ADFE-C9F8F83C35C4}" type="slidenum">
              <a:rPr lang="ja-JP" altLang="en-US" sz="1800" smtClean="0">
                <a:solidFill>
                  <a:prstClr val="black">
                    <a:tint val="75000"/>
                  </a:prstClr>
                </a:solidFill>
                <a:latin typeface="+mn-ea"/>
                <a:cs typeface="Meiryo UI" panose="020B0604030504040204" pitchFamily="50" charset="-128"/>
              </a:rPr>
              <a:pPr/>
              <a:t>74</a:t>
            </a:fld>
            <a:endParaRPr lang="ja-JP" altLang="en-US" sz="1800" dirty="0">
              <a:solidFill>
                <a:prstClr val="black">
                  <a:tint val="75000"/>
                </a:prstClr>
              </a:solidFill>
              <a:latin typeface="+mn-ea"/>
              <a:cs typeface="Meiryo UI" panose="020B0604030504040204" pitchFamily="50" charset="-128"/>
            </a:endParaRPr>
          </a:p>
        </p:txBody>
      </p:sp>
      <p:grpSp>
        <p:nvGrpSpPr>
          <p:cNvPr id="5" name="グループ化 4">
            <a:extLst>
              <a:ext uri="{FF2B5EF4-FFF2-40B4-BE49-F238E27FC236}">
                <a16:creationId xmlns:a16="http://schemas.microsoft.com/office/drawing/2014/main" id="{2BE6F8BD-6377-BF40-9D7B-6EFF56D17084}"/>
              </a:ext>
            </a:extLst>
          </p:cNvPr>
          <p:cNvGrpSpPr/>
          <p:nvPr/>
        </p:nvGrpSpPr>
        <p:grpSpPr>
          <a:xfrm>
            <a:off x="147475" y="1484464"/>
            <a:ext cx="8880628" cy="5354246"/>
            <a:chOff x="147475" y="1484464"/>
            <a:chExt cx="8880628" cy="5354246"/>
          </a:xfrm>
        </p:grpSpPr>
        <p:sp>
          <p:nvSpPr>
            <p:cNvPr id="12" name="正方形/長方形 11">
              <a:extLst>
                <a:ext uri="{FF2B5EF4-FFF2-40B4-BE49-F238E27FC236}">
                  <a16:creationId xmlns:a16="http://schemas.microsoft.com/office/drawing/2014/main" id="{7046CD20-4E66-7044-831D-C9B961AA061B}"/>
                </a:ext>
              </a:extLst>
            </p:cNvPr>
            <p:cNvSpPr/>
            <p:nvPr/>
          </p:nvSpPr>
          <p:spPr>
            <a:xfrm>
              <a:off x="147475" y="1484464"/>
              <a:ext cx="8874000" cy="456979"/>
            </a:xfrm>
            <a:prstGeom prst="rect">
              <a:avLst/>
            </a:prstGeom>
            <a:solidFill>
              <a:srgbClr val="FFFF00">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90FFE14-0CE6-D541-AE5B-65A15A7B5DC9}"/>
                </a:ext>
              </a:extLst>
            </p:cNvPr>
            <p:cNvSpPr/>
            <p:nvPr/>
          </p:nvSpPr>
          <p:spPr>
            <a:xfrm>
              <a:off x="154103" y="2816308"/>
              <a:ext cx="8874000" cy="3395607"/>
            </a:xfrm>
            <a:prstGeom prst="rect">
              <a:avLst/>
            </a:prstGeom>
            <a:solidFill>
              <a:srgbClr val="FFFF00">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ED770F2D-8DEA-6D4C-B1FE-A502515162F5}"/>
                </a:ext>
              </a:extLst>
            </p:cNvPr>
            <p:cNvSpPr/>
            <p:nvPr/>
          </p:nvSpPr>
          <p:spPr>
            <a:xfrm>
              <a:off x="5620406" y="6501444"/>
              <a:ext cx="1458310" cy="307023"/>
            </a:xfrm>
            <a:prstGeom prst="rect">
              <a:avLst/>
            </a:prstGeom>
            <a:solidFill>
              <a:srgbClr val="FFFF00">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11056A4-5AF2-5A44-B02D-E6138315E606}"/>
                </a:ext>
              </a:extLst>
            </p:cNvPr>
            <p:cNvSpPr txBox="1"/>
            <p:nvPr/>
          </p:nvSpPr>
          <p:spPr>
            <a:xfrm>
              <a:off x="5949451" y="6500156"/>
              <a:ext cx="800219" cy="338554"/>
            </a:xfrm>
            <a:prstGeom prst="rect">
              <a:avLst/>
            </a:prstGeom>
            <a:noFill/>
          </p:spPr>
          <p:txBody>
            <a:bodyPr wrap="none" rtlCol="0">
              <a:spAutoFit/>
            </a:bodyPr>
            <a:lstStyle/>
            <a:p>
              <a:r>
                <a:rPr kumimoji="1" lang="ja-JP" altLang="en-US" sz="1600"/>
                <a:t>材料系</a:t>
              </a:r>
            </a:p>
          </p:txBody>
        </p:sp>
      </p:grpSp>
    </p:spTree>
    <p:extLst>
      <p:ext uri="{BB962C8B-B14F-4D97-AF65-F5344CB8AC3E}">
        <p14:creationId xmlns:p14="http://schemas.microsoft.com/office/powerpoint/2010/main" val="3920828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ja-JP" altLang="en-US" sz="6000" b="1" dirty="0">
                <a:solidFill>
                  <a:schemeClr val="accent1"/>
                </a:solidFill>
              </a:rPr>
              <a:t>付録</a:t>
            </a:r>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75</a:t>
            </a:fld>
            <a:endParaRPr kumimoji="1" lang="ja-JP" altLang="en-US"/>
          </a:p>
        </p:txBody>
      </p:sp>
    </p:spTree>
    <p:extLst>
      <p:ext uri="{BB962C8B-B14F-4D97-AF65-F5344CB8AC3E}">
        <p14:creationId xmlns:p14="http://schemas.microsoft.com/office/powerpoint/2010/main" val="7233713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8079"/>
            <a:ext cx="8686800" cy="755902"/>
          </a:xfrm>
        </p:spPr>
        <p:txBody>
          <a:bodyPr>
            <a:noAutofit/>
          </a:bodyPr>
          <a:lstStyle/>
          <a:p>
            <a:pPr marL="0" indent="0"/>
            <a:r>
              <a:rPr lang="ja-JP" altLang="en-US" sz="2800" b="1" dirty="0">
                <a:solidFill>
                  <a:srgbClr val="1F497D"/>
                </a:solidFill>
              </a:rPr>
              <a:t>材料</a:t>
            </a:r>
            <a:r>
              <a:rPr lang="ja-JP" altLang="en-US" sz="2800" b="1">
                <a:solidFill>
                  <a:srgbClr val="1F497D"/>
                </a:solidFill>
              </a:rPr>
              <a:t>系シミュレーションの情報収集</a:t>
            </a:r>
            <a:endParaRPr lang="ja-JP" altLang="en-US" sz="2800" b="1" dirty="0">
              <a:solidFill>
                <a:srgbClr val="1F497D"/>
              </a:solidFill>
            </a:endParaRPr>
          </a:p>
        </p:txBody>
      </p:sp>
      <p:sp>
        <p:nvSpPr>
          <p:cNvPr id="16" name="テキスト ボックス 15"/>
          <p:cNvSpPr txBox="1"/>
          <p:nvPr/>
        </p:nvSpPr>
        <p:spPr>
          <a:xfrm>
            <a:off x="105971" y="796145"/>
            <a:ext cx="4934983" cy="707886"/>
          </a:xfrm>
          <a:prstGeom prst="rect">
            <a:avLst/>
          </a:prstGeom>
          <a:noFill/>
        </p:spPr>
        <p:txBody>
          <a:bodyPr wrap="square" rtlCol="0">
            <a:spAutoFit/>
          </a:bodyPr>
          <a:lstStyle/>
          <a:p>
            <a:r>
              <a:rPr lang="ja-JP" altLang="en-US" sz="2000" dirty="0">
                <a:solidFill>
                  <a:srgbClr val="00B050"/>
                </a:solidFill>
              </a:rPr>
              <a:t>物質科学シミュレーションのポータルサイト</a:t>
            </a:r>
            <a:br>
              <a:rPr lang="en-US" altLang="ja-JP" sz="2000" dirty="0">
                <a:solidFill>
                  <a:srgbClr val="00B050"/>
                </a:solidFill>
              </a:rPr>
            </a:br>
            <a:r>
              <a:rPr lang="en-US" altLang="ja-JP" sz="2000" dirty="0" err="1">
                <a:solidFill>
                  <a:srgbClr val="00B050"/>
                </a:solidFill>
              </a:rPr>
              <a:t>MateriApps</a:t>
            </a:r>
            <a:r>
              <a:rPr lang="ja-JP" altLang="en-US" sz="2000" dirty="0"/>
              <a:t>　</a:t>
            </a:r>
            <a:r>
              <a:rPr lang="en-US" altLang="ja-JP" sz="2000" dirty="0">
                <a:solidFill>
                  <a:srgbClr val="0000FF"/>
                </a:solidFill>
              </a:rPr>
              <a:t>https://</a:t>
            </a:r>
            <a:r>
              <a:rPr lang="en-US" altLang="ja-JP" sz="2000" dirty="0" err="1">
                <a:solidFill>
                  <a:srgbClr val="0000FF"/>
                </a:solidFill>
              </a:rPr>
              <a:t>ma.issp.u-tokyo.ac.jp</a:t>
            </a:r>
            <a:r>
              <a:rPr lang="en-US" altLang="ja-JP" sz="2000" dirty="0">
                <a:solidFill>
                  <a:srgbClr val="0000FF"/>
                </a:solidFill>
              </a:rPr>
              <a:t>/</a:t>
            </a:r>
            <a:endParaRPr kumimoji="1" lang="ja-JP" altLang="en-US" sz="2000" dirty="0">
              <a:solidFill>
                <a:srgbClr val="0000FF"/>
              </a:solidFill>
            </a:endParaRPr>
          </a:p>
        </p:txBody>
      </p:sp>
      <p:sp>
        <p:nvSpPr>
          <p:cNvPr id="19" name="正方形/長方形 18"/>
          <p:cNvSpPr/>
          <p:nvPr/>
        </p:nvSpPr>
        <p:spPr>
          <a:xfrm>
            <a:off x="4621696" y="1538364"/>
            <a:ext cx="4522304" cy="5355312"/>
          </a:xfrm>
          <a:prstGeom prst="rect">
            <a:avLst/>
          </a:prstGeom>
        </p:spPr>
        <p:txBody>
          <a:bodyPr wrap="square">
            <a:spAutoFit/>
          </a:bodyPr>
          <a:lstStyle/>
          <a:p>
            <a:pPr marL="285750" indent="-285750">
              <a:buFont typeface="Arial"/>
              <a:buChar char="•"/>
            </a:pPr>
            <a:r>
              <a:rPr lang="en-US" altLang="ja-JP" sz="2000" dirty="0">
                <a:solidFill>
                  <a:srgbClr val="FF0000"/>
                </a:solidFill>
                <a:latin typeface="MS PGothic" panose="020B0600070205080204" pitchFamily="34" charset="-128"/>
                <a:ea typeface="MS PGothic" panose="020B0600070205080204" pitchFamily="34" charset="-128"/>
              </a:rPr>
              <a:t>200</a:t>
            </a:r>
            <a:r>
              <a:rPr lang="ja-JP" altLang="en-US" sz="2000" dirty="0">
                <a:solidFill>
                  <a:srgbClr val="FF0000"/>
                </a:solidFill>
                <a:latin typeface="MS PGothic" panose="020B0600070205080204" pitchFamily="34" charset="-128"/>
                <a:ea typeface="MS PGothic" panose="020B0600070205080204" pitchFamily="34" charset="-128"/>
              </a:rPr>
              <a:t>の物質科学アプリケーションやツールを紹介</a:t>
            </a:r>
            <a:endParaRPr lang="en-US" altLang="ja-JP" sz="2000" dirty="0">
              <a:latin typeface="MS PGothic" panose="020B0600070205080204" pitchFamily="34" charset="-128"/>
              <a:ea typeface="MS PGothic" panose="020B0600070205080204" pitchFamily="34" charset="-128"/>
            </a:endParaRPr>
          </a:p>
          <a:p>
            <a:pPr marL="285750" indent="-285750">
              <a:buFont typeface="Arial"/>
              <a:buChar char="•"/>
            </a:pPr>
            <a:r>
              <a:rPr lang="ja-JP" altLang="en-US" sz="2000" dirty="0">
                <a:latin typeface="MS PGothic" panose="020B0600070205080204" pitchFamily="34" charset="-128"/>
                <a:ea typeface="MS PGothic" panose="020B0600070205080204" pitchFamily="34" charset="-128"/>
              </a:rPr>
              <a:t>「やりたいこと」から</a:t>
            </a:r>
            <a:r>
              <a:rPr lang="ja-JP" altLang="en-US" sz="2000">
                <a:latin typeface="MS PGothic" panose="020B0600070205080204" pitchFamily="34" charset="-128"/>
                <a:ea typeface="MS PGothic" panose="020B0600070205080204" pitchFamily="34" charset="-128"/>
              </a:rPr>
              <a:t>アプリケーションを検索</a:t>
            </a:r>
            <a:br>
              <a:rPr lang="en-US" altLang="ja-JP" sz="2000" dirty="0">
                <a:latin typeface="MS PGothic" panose="020B0600070205080204" pitchFamily="34" charset="-128"/>
                <a:ea typeface="MS PGothic" panose="020B0600070205080204" pitchFamily="34" charset="-128"/>
              </a:rPr>
            </a:br>
            <a:r>
              <a:rPr lang="ja-JP" altLang="en-US">
                <a:latin typeface="MS PGothic" panose="020B0600070205080204" pitchFamily="34" charset="-128"/>
                <a:ea typeface="MS PGothic" panose="020B0600070205080204" pitchFamily="34" charset="-128"/>
              </a:rPr>
              <a:t>検索</a:t>
            </a:r>
            <a:r>
              <a:rPr lang="ja-JP" altLang="en-US" dirty="0">
                <a:latin typeface="MS PGothic" panose="020B0600070205080204" pitchFamily="34" charset="-128"/>
                <a:ea typeface="MS PGothic" panose="020B0600070205080204" pitchFamily="34" charset="-128"/>
              </a:rPr>
              <a:t>タグ：「特徴」「対象」「手法・</a:t>
            </a:r>
            <a:r>
              <a:rPr lang="ja-JP" altLang="en-US">
                <a:latin typeface="MS PGothic" panose="020B0600070205080204" pitchFamily="34" charset="-128"/>
                <a:ea typeface="MS PGothic" panose="020B0600070205080204" pitchFamily="34" charset="-128"/>
              </a:rPr>
              <a:t>アルゴリズム」など</a:t>
            </a:r>
            <a:endParaRPr lang="en-US" altLang="ja-JP" dirty="0">
              <a:latin typeface="MS PGothic" panose="020B0600070205080204" pitchFamily="34" charset="-128"/>
              <a:ea typeface="MS PGothic" panose="020B0600070205080204" pitchFamily="34" charset="-128"/>
            </a:endParaRPr>
          </a:p>
          <a:p>
            <a:pPr marL="285750" indent="-285750">
              <a:buFont typeface="Arial"/>
              <a:buChar char="•"/>
            </a:pPr>
            <a:r>
              <a:rPr lang="ja-JP" altLang="en-US" sz="2000" dirty="0">
                <a:latin typeface="MS PGothic" panose="020B0600070205080204" pitchFamily="34" charset="-128"/>
                <a:ea typeface="MS PGothic" panose="020B0600070205080204" pitchFamily="34" charset="-128"/>
              </a:rPr>
              <a:t>開発者の声を利用者</a:t>
            </a:r>
            <a:r>
              <a:rPr lang="ja-JP" altLang="en-US" sz="2000">
                <a:latin typeface="MS PGothic" panose="020B0600070205080204" pitchFamily="34" charset="-128"/>
                <a:ea typeface="MS PGothic" panose="020B0600070205080204" pitchFamily="34" charset="-128"/>
              </a:rPr>
              <a:t>に届ける</a:t>
            </a:r>
            <a:br>
              <a:rPr lang="en-US" altLang="ja-JP" sz="2000" dirty="0">
                <a:latin typeface="MS PGothic" panose="020B0600070205080204" pitchFamily="34" charset="-128"/>
                <a:ea typeface="MS PGothic" panose="020B0600070205080204" pitchFamily="34" charset="-128"/>
              </a:rPr>
            </a:br>
            <a:r>
              <a:rPr lang="ja-JP" altLang="en-US">
                <a:latin typeface="MS PGothic" panose="020B0600070205080204" pitchFamily="34" charset="-128"/>
                <a:ea typeface="MS PGothic" panose="020B0600070205080204" pitchFamily="34" charset="-128"/>
              </a:rPr>
              <a:t>アプリ</a:t>
            </a:r>
            <a:r>
              <a:rPr lang="ja-JP" altLang="en-US" dirty="0">
                <a:latin typeface="MS PGothic" panose="020B0600070205080204" pitchFamily="34" charset="-128"/>
                <a:ea typeface="MS PGothic" panose="020B0600070205080204" pitchFamily="34" charset="-128"/>
              </a:rPr>
              <a:t>紹介、開発者ページ、アプリの魅力・将来性・応用性</a:t>
            </a:r>
            <a:endParaRPr lang="en-US" altLang="ja-JP" dirty="0">
              <a:latin typeface="MS PGothic" panose="020B0600070205080204" pitchFamily="34" charset="-128"/>
              <a:ea typeface="MS PGothic" panose="020B0600070205080204" pitchFamily="34" charset="-128"/>
            </a:endParaRPr>
          </a:p>
          <a:p>
            <a:pPr marL="285750" indent="-285750">
              <a:buFont typeface="Arial"/>
              <a:buChar char="•"/>
            </a:pPr>
            <a:r>
              <a:rPr lang="ja-JP" altLang="en-US" sz="2000" dirty="0">
                <a:latin typeface="MS PGothic" panose="020B0600070205080204" pitchFamily="34" charset="-128"/>
                <a:ea typeface="MS PGothic" panose="020B0600070205080204" pitchFamily="34" charset="-128"/>
              </a:rPr>
              <a:t>フォーラム</a:t>
            </a:r>
            <a:r>
              <a:rPr lang="en-US" altLang="ja-JP" sz="2000" dirty="0">
                <a:latin typeface="MS PGothic" panose="020B0600070205080204" pitchFamily="34" charset="-128"/>
                <a:ea typeface="MS PGothic" panose="020B0600070205080204" pitchFamily="34" charset="-128"/>
              </a:rPr>
              <a:t>(</a:t>
            </a:r>
            <a:r>
              <a:rPr lang="ja-JP" altLang="en-US" sz="2000" dirty="0">
                <a:latin typeface="MS PGothic" panose="020B0600070205080204" pitchFamily="34" charset="-128"/>
                <a:ea typeface="MS PGothic" panose="020B0600070205080204" pitchFamily="34" charset="-128"/>
              </a:rPr>
              <a:t>掲示板</a:t>
            </a:r>
            <a:r>
              <a:rPr lang="en-US" altLang="ja-JP" sz="2000" dirty="0">
                <a:latin typeface="MS PGothic" panose="020B0600070205080204" pitchFamily="34" charset="-128"/>
                <a:ea typeface="MS PGothic" panose="020B0600070205080204" pitchFamily="34" charset="-128"/>
              </a:rPr>
              <a:t>)</a:t>
            </a:r>
            <a:r>
              <a:rPr lang="ja-JP" altLang="en-US" sz="2000" dirty="0">
                <a:latin typeface="MS PGothic" panose="020B0600070205080204" pitchFamily="34" charset="-128"/>
                <a:ea typeface="MS PGothic" panose="020B0600070205080204" pitchFamily="34" charset="-128"/>
              </a:rPr>
              <a:t>を利用した意見交換</a:t>
            </a:r>
            <a:endParaRPr lang="en-US" altLang="ja-JP" sz="2000" dirty="0">
              <a:latin typeface="MS PGothic" panose="020B0600070205080204" pitchFamily="34" charset="-128"/>
              <a:ea typeface="MS PGothic" panose="020B0600070205080204" pitchFamily="34" charset="-128"/>
            </a:endParaRPr>
          </a:p>
          <a:p>
            <a:pPr marL="285750" indent="-285750">
              <a:buFont typeface="Arial"/>
              <a:buChar char="•"/>
            </a:pPr>
            <a:r>
              <a:rPr lang="ja-JP" altLang="en-US" sz="2000" dirty="0">
                <a:latin typeface="MS PGothic" panose="020B0600070205080204" pitchFamily="34" charset="-128"/>
                <a:ea typeface="MS PGothic" panose="020B0600070205080204" pitchFamily="34" charset="-128"/>
              </a:rPr>
              <a:t>講習会情報・</a:t>
            </a:r>
            <a:r>
              <a:rPr lang="en-US" altLang="ja-JP" sz="2000" dirty="0">
                <a:latin typeface="MS PGothic" panose="020B0600070205080204" pitchFamily="34" charset="-128"/>
                <a:ea typeface="MS PGothic" panose="020B0600070205080204" pitchFamily="34" charset="-128"/>
              </a:rPr>
              <a:t>web</a:t>
            </a:r>
            <a:r>
              <a:rPr lang="ja-JP" altLang="en-US" sz="2000" dirty="0">
                <a:latin typeface="MS PGothic" panose="020B0600070205080204" pitchFamily="34" charset="-128"/>
                <a:ea typeface="MS PGothic" panose="020B0600070205080204" pitchFamily="34" charset="-128"/>
              </a:rPr>
              <a:t>講習会・更新情報</a:t>
            </a:r>
            <a:endParaRPr lang="en-US" altLang="ja-JP" sz="2000" dirty="0">
              <a:latin typeface="MS PGothic" panose="020B0600070205080204" pitchFamily="34" charset="-128"/>
              <a:ea typeface="MS PGothic" panose="020B0600070205080204" pitchFamily="34" charset="-128"/>
            </a:endParaRPr>
          </a:p>
          <a:p>
            <a:pPr marL="285750" indent="-285750">
              <a:buFont typeface="Arial"/>
              <a:buChar char="•"/>
            </a:pPr>
            <a:r>
              <a:rPr lang="ja-JP" altLang="en-US" sz="2000">
                <a:solidFill>
                  <a:srgbClr val="7030A0"/>
                </a:solidFill>
                <a:latin typeface="MS PGothic" panose="020B0600070205080204" pitchFamily="34" charset="-128"/>
                <a:ea typeface="MS PGothic" panose="020B0600070205080204" pitchFamily="34" charset="-128"/>
              </a:rPr>
              <a:t>アクセス数</a:t>
            </a:r>
            <a:br>
              <a:rPr lang="en-US" altLang="ja-JP" sz="2000" dirty="0">
                <a:solidFill>
                  <a:srgbClr val="7030A0"/>
                </a:solidFill>
                <a:latin typeface="MS PGothic" panose="020B0600070205080204" pitchFamily="34" charset="-128"/>
                <a:ea typeface="MS PGothic" panose="020B0600070205080204" pitchFamily="34" charset="-128"/>
              </a:rPr>
            </a:br>
            <a:r>
              <a:rPr lang="en-US" altLang="ja-JP" dirty="0">
                <a:solidFill>
                  <a:srgbClr val="7030A0"/>
                </a:solidFill>
                <a:latin typeface="MS PGothic" panose="020B0600070205080204" pitchFamily="34" charset="-128"/>
                <a:ea typeface="MS PGothic" panose="020B0600070205080204" pitchFamily="34" charset="-128"/>
              </a:rPr>
              <a:t>2018</a:t>
            </a:r>
            <a:r>
              <a:rPr lang="ja-JP" altLang="en-US">
                <a:solidFill>
                  <a:srgbClr val="7030A0"/>
                </a:solidFill>
                <a:latin typeface="MS PGothic" panose="020B0600070205080204" pitchFamily="34" charset="-128"/>
                <a:ea typeface="MS PGothic" panose="020B0600070205080204" pitchFamily="34" charset="-128"/>
              </a:rPr>
              <a:t>年度：</a:t>
            </a:r>
            <a:r>
              <a:rPr lang="en-US" altLang="ja-JP" dirty="0">
                <a:solidFill>
                  <a:srgbClr val="7030A0"/>
                </a:solidFill>
                <a:latin typeface="MS PGothic" panose="020B0600070205080204" pitchFamily="34" charset="-128"/>
                <a:ea typeface="MS PGothic" panose="020B0600070205080204" pitchFamily="34" charset="-128"/>
              </a:rPr>
              <a:t>2116 </a:t>
            </a:r>
            <a:r>
              <a:rPr lang="ja-JP" altLang="en-US">
                <a:solidFill>
                  <a:srgbClr val="7030A0"/>
                </a:solidFill>
                <a:latin typeface="MS PGothic" panose="020B0600070205080204" pitchFamily="34" charset="-128"/>
                <a:ea typeface="MS PGothic" panose="020B0600070205080204" pitchFamily="34" charset="-128"/>
              </a:rPr>
              <a:t>ユーザ</a:t>
            </a:r>
            <a:r>
              <a:rPr lang="en-US" altLang="ja-JP" dirty="0">
                <a:solidFill>
                  <a:srgbClr val="7030A0"/>
                </a:solidFill>
                <a:latin typeface="MS PGothic" panose="020B0600070205080204" pitchFamily="34" charset="-128"/>
                <a:ea typeface="MS PGothic" panose="020B0600070205080204" pitchFamily="34" charset="-128"/>
              </a:rPr>
              <a:t>/</a:t>
            </a:r>
            <a:r>
              <a:rPr lang="ja-JP" altLang="en-US">
                <a:solidFill>
                  <a:srgbClr val="7030A0"/>
                </a:solidFill>
                <a:latin typeface="MS PGothic" panose="020B0600070205080204" pitchFamily="34" charset="-128"/>
                <a:ea typeface="MS PGothic" panose="020B0600070205080204" pitchFamily="34" charset="-128"/>
              </a:rPr>
              <a:t>月、</a:t>
            </a:r>
            <a:r>
              <a:rPr lang="en-US" altLang="ja-JP" dirty="0">
                <a:solidFill>
                  <a:srgbClr val="7030A0"/>
                </a:solidFill>
                <a:latin typeface="MS PGothic" panose="020B0600070205080204" pitchFamily="34" charset="-128"/>
                <a:ea typeface="MS PGothic" panose="020B0600070205080204" pitchFamily="34" charset="-128"/>
              </a:rPr>
              <a:t>11267 PV/</a:t>
            </a:r>
            <a:r>
              <a:rPr lang="ja-JP" altLang="en-US">
                <a:solidFill>
                  <a:srgbClr val="7030A0"/>
                </a:solidFill>
                <a:latin typeface="MS PGothic" panose="020B0600070205080204" pitchFamily="34" charset="-128"/>
                <a:ea typeface="MS PGothic" panose="020B0600070205080204" pitchFamily="34" charset="-128"/>
              </a:rPr>
              <a:t>月</a:t>
            </a:r>
            <a:br>
              <a:rPr lang="en-US" altLang="ja-JP" dirty="0">
                <a:solidFill>
                  <a:srgbClr val="7030A0"/>
                </a:solidFill>
                <a:latin typeface="MS PGothic" panose="020B0600070205080204" pitchFamily="34" charset="-128"/>
                <a:ea typeface="MS PGothic" panose="020B0600070205080204" pitchFamily="34" charset="-128"/>
              </a:rPr>
            </a:br>
            <a:r>
              <a:rPr lang="en-US" altLang="ja-JP" dirty="0">
                <a:solidFill>
                  <a:srgbClr val="7030A0"/>
                </a:solidFill>
                <a:latin typeface="MS PGothic" panose="020B0600070205080204" pitchFamily="34" charset="-128"/>
                <a:ea typeface="MS PGothic" panose="020B0600070205080204" pitchFamily="34" charset="-128"/>
              </a:rPr>
              <a:t>2019</a:t>
            </a:r>
            <a:r>
              <a:rPr lang="ja-JP" altLang="en-US">
                <a:solidFill>
                  <a:srgbClr val="7030A0"/>
                </a:solidFill>
                <a:latin typeface="MS PGothic" panose="020B0600070205080204" pitchFamily="34" charset="-128"/>
                <a:ea typeface="MS PGothic" panose="020B0600070205080204" pitchFamily="34" charset="-128"/>
              </a:rPr>
              <a:t>上期</a:t>
            </a:r>
            <a:r>
              <a:rPr lang="en-US" altLang="ja-JP" dirty="0">
                <a:solidFill>
                  <a:srgbClr val="7030A0"/>
                </a:solidFill>
                <a:latin typeface="MS PGothic" panose="020B0600070205080204" pitchFamily="34" charset="-128"/>
                <a:ea typeface="MS PGothic" panose="020B0600070205080204" pitchFamily="34" charset="-128"/>
              </a:rPr>
              <a:t>(4-9</a:t>
            </a:r>
            <a:r>
              <a:rPr lang="ja-JP" altLang="en-US">
                <a:solidFill>
                  <a:srgbClr val="7030A0"/>
                </a:solidFill>
                <a:latin typeface="MS PGothic" panose="020B0600070205080204" pitchFamily="34" charset="-128"/>
                <a:ea typeface="MS PGothic" panose="020B0600070205080204" pitchFamily="34" charset="-128"/>
              </a:rPr>
              <a:t>月</a:t>
            </a:r>
            <a:r>
              <a:rPr lang="en-US" altLang="ja-JP" dirty="0">
                <a:solidFill>
                  <a:srgbClr val="7030A0"/>
                </a:solidFill>
                <a:latin typeface="MS PGothic" panose="020B0600070205080204" pitchFamily="34" charset="-128"/>
                <a:ea typeface="MS PGothic" panose="020B0600070205080204" pitchFamily="34" charset="-128"/>
              </a:rPr>
              <a:t>)</a:t>
            </a:r>
            <a:r>
              <a:rPr lang="ja-JP" altLang="en-US">
                <a:solidFill>
                  <a:srgbClr val="7030A0"/>
                </a:solidFill>
                <a:latin typeface="MS PGothic" panose="020B0600070205080204" pitchFamily="34" charset="-128"/>
                <a:ea typeface="MS PGothic" panose="020B0600070205080204" pitchFamily="34" charset="-128"/>
              </a:rPr>
              <a:t>：</a:t>
            </a:r>
            <a:r>
              <a:rPr lang="en-US" altLang="ja-JP" dirty="0">
                <a:solidFill>
                  <a:srgbClr val="7030A0"/>
                </a:solidFill>
                <a:latin typeface="MS PGothic" panose="020B0600070205080204" pitchFamily="34" charset="-128"/>
                <a:ea typeface="MS PGothic" panose="020B0600070205080204" pitchFamily="34" charset="-128"/>
              </a:rPr>
              <a:t>4380 </a:t>
            </a:r>
            <a:r>
              <a:rPr lang="ja-JP" altLang="en-US">
                <a:solidFill>
                  <a:srgbClr val="7030A0"/>
                </a:solidFill>
                <a:latin typeface="MS PGothic" panose="020B0600070205080204" pitchFamily="34" charset="-128"/>
                <a:ea typeface="MS PGothic" panose="020B0600070205080204" pitchFamily="34" charset="-128"/>
              </a:rPr>
              <a:t>ユーザ</a:t>
            </a:r>
            <a:r>
              <a:rPr lang="en-US" altLang="ja-JP" dirty="0">
                <a:solidFill>
                  <a:srgbClr val="7030A0"/>
                </a:solidFill>
                <a:latin typeface="MS PGothic" panose="020B0600070205080204" pitchFamily="34" charset="-128"/>
                <a:ea typeface="MS PGothic" panose="020B0600070205080204" pitchFamily="34" charset="-128"/>
              </a:rPr>
              <a:t>/</a:t>
            </a:r>
            <a:r>
              <a:rPr lang="ja-JP" altLang="en-US">
                <a:solidFill>
                  <a:srgbClr val="7030A0"/>
                </a:solidFill>
                <a:latin typeface="MS PGothic" panose="020B0600070205080204" pitchFamily="34" charset="-128"/>
                <a:ea typeface="MS PGothic" panose="020B0600070205080204" pitchFamily="34" charset="-128"/>
              </a:rPr>
              <a:t>月、</a:t>
            </a:r>
            <a:r>
              <a:rPr lang="en-US" altLang="ja-JP" dirty="0">
                <a:solidFill>
                  <a:srgbClr val="7030A0"/>
                </a:solidFill>
                <a:latin typeface="MS PGothic" panose="020B0600070205080204" pitchFamily="34" charset="-128"/>
                <a:ea typeface="MS PGothic" panose="020B0600070205080204" pitchFamily="34" charset="-128"/>
              </a:rPr>
              <a:t>16534 PV/</a:t>
            </a:r>
            <a:r>
              <a:rPr lang="ja-JP" altLang="en-US">
                <a:solidFill>
                  <a:srgbClr val="7030A0"/>
                </a:solidFill>
                <a:latin typeface="MS PGothic" panose="020B0600070205080204" pitchFamily="34" charset="-128"/>
                <a:ea typeface="MS PGothic" panose="020B0600070205080204" pitchFamily="34" charset="-128"/>
              </a:rPr>
              <a:t>月</a:t>
            </a:r>
            <a:endParaRPr lang="en-US" altLang="ja-JP" dirty="0">
              <a:solidFill>
                <a:srgbClr val="7030A0"/>
              </a:solidFill>
              <a:latin typeface="MS PGothic" panose="020B0600070205080204" pitchFamily="34" charset="-128"/>
              <a:ea typeface="MS PGothic" panose="020B0600070205080204" pitchFamily="34" charset="-128"/>
            </a:endParaRPr>
          </a:p>
          <a:p>
            <a:pPr marL="285750" indent="-285750">
              <a:buFont typeface="Arial"/>
              <a:buChar char="•"/>
            </a:pPr>
            <a:r>
              <a:rPr lang="ja-JP" altLang="en-US" sz="2000">
                <a:solidFill>
                  <a:srgbClr val="FF0000"/>
                </a:solidFill>
                <a:latin typeface="MS PGothic" panose="020B0600070205080204" pitchFamily="34" charset="-128"/>
                <a:ea typeface="MS PGothic" panose="020B0600070205080204" pitchFamily="34" charset="-128"/>
              </a:rPr>
              <a:t>アプリコンシェルジュ</a:t>
            </a:r>
            <a:br>
              <a:rPr lang="en-US" altLang="ja-JP" sz="2000" dirty="0">
                <a:solidFill>
                  <a:srgbClr val="FF0000"/>
                </a:solidFill>
                <a:latin typeface="MS PGothic" panose="020B0600070205080204" pitchFamily="34" charset="-128"/>
                <a:ea typeface="MS PGothic" panose="020B0600070205080204" pitchFamily="34" charset="-128"/>
              </a:rPr>
            </a:br>
            <a:r>
              <a:rPr lang="ja-JP" altLang="en-US">
                <a:solidFill>
                  <a:schemeClr val="accent1"/>
                </a:solidFill>
                <a:latin typeface="MS PGothic" panose="020B0600070205080204" pitchFamily="34" charset="-128"/>
                <a:ea typeface="MS PGothic" panose="020B0600070205080204" pitchFamily="34" charset="-128"/>
              </a:rPr>
              <a:t>利用者から計算物質科学やアプリに関する質問・要望に</a:t>
            </a:r>
            <a:r>
              <a:rPr lang="en-US" altLang="ja-JP" dirty="0" err="1">
                <a:solidFill>
                  <a:schemeClr val="accent1"/>
                </a:solidFill>
                <a:latin typeface="MS PGothic" panose="020B0600070205080204" pitchFamily="34" charset="-128"/>
                <a:ea typeface="MS PGothic" panose="020B0600070205080204" pitchFamily="34" charset="-128"/>
              </a:rPr>
              <a:t>MateriApps</a:t>
            </a:r>
            <a:r>
              <a:rPr lang="ja-JP" altLang="en-US">
                <a:solidFill>
                  <a:schemeClr val="accent1"/>
                </a:solidFill>
                <a:latin typeface="MS PGothic" panose="020B0600070205080204" pitchFamily="34" charset="-128"/>
                <a:ea typeface="MS PGothic" panose="020B0600070205080204" pitchFamily="34" charset="-128"/>
              </a:rPr>
              <a:t>開発チームが解答</a:t>
            </a:r>
          </a:p>
          <a:p>
            <a:pPr marL="285750" indent="-285750">
              <a:buFont typeface="Arial"/>
              <a:buChar char="•"/>
            </a:pPr>
            <a:r>
              <a:rPr lang="ja-JP" altLang="en-US" sz="2000">
                <a:latin typeface="MS PGothic" panose="020B0600070205080204" pitchFamily="34" charset="-128"/>
                <a:ea typeface="MS PGothic" panose="020B0600070205080204" pitchFamily="34" charset="-128"/>
              </a:rPr>
              <a:t>レビュー</a:t>
            </a:r>
            <a:endParaRPr lang="ja-JP" altLang="en-US" sz="2000" dirty="0">
              <a:latin typeface="MS PGothic" panose="020B0600070205080204" pitchFamily="34" charset="-128"/>
              <a:ea typeface="MS PGothic" panose="020B0600070205080204" pitchFamily="34" charset="-128"/>
            </a:endParaRPr>
          </a:p>
        </p:txBody>
      </p:sp>
      <p:sp>
        <p:nvSpPr>
          <p:cNvPr id="3" name="スライド番号プレースホルダー 2">
            <a:extLst>
              <a:ext uri="{FF2B5EF4-FFF2-40B4-BE49-F238E27FC236}">
                <a16:creationId xmlns:a16="http://schemas.microsoft.com/office/drawing/2014/main" id="{EFD48EB3-CEC9-8643-A42B-EA6DB26E64A6}"/>
              </a:ext>
            </a:extLst>
          </p:cNvPr>
          <p:cNvSpPr>
            <a:spLocks noGrp="1"/>
          </p:cNvSpPr>
          <p:nvPr>
            <p:ph type="sldNum" sz="quarter" idx="12"/>
          </p:nvPr>
        </p:nvSpPr>
        <p:spPr/>
        <p:txBody>
          <a:bodyPr/>
          <a:lstStyle/>
          <a:p>
            <a:fld id="{B72F81EC-3365-A244-BE16-25FE1979F5BC}" type="slidenum">
              <a:rPr kumimoji="1" lang="ja-JP" altLang="en-US" smtClean="0"/>
              <a:t>76</a:t>
            </a:fld>
            <a:endParaRPr kumimoji="1" lang="ja-JP" altLang="en-US"/>
          </a:p>
        </p:txBody>
      </p:sp>
      <p:pic>
        <p:nvPicPr>
          <p:cNvPr id="5" name="図 4">
            <a:extLst>
              <a:ext uri="{FF2B5EF4-FFF2-40B4-BE49-F238E27FC236}">
                <a16:creationId xmlns:a16="http://schemas.microsoft.com/office/drawing/2014/main" id="{F6C0FF6F-A189-BD44-A797-304DA71278A8}"/>
              </a:ext>
            </a:extLst>
          </p:cNvPr>
          <p:cNvPicPr>
            <a:picLocks noChangeAspect="1"/>
          </p:cNvPicPr>
          <p:nvPr/>
        </p:nvPicPr>
        <p:blipFill rotWithShape="1">
          <a:blip r:embed="rId3"/>
          <a:srcRect l="1968" r="2068"/>
          <a:stretch/>
        </p:blipFill>
        <p:spPr>
          <a:xfrm>
            <a:off x="100160" y="1618574"/>
            <a:ext cx="4521536" cy="4178300"/>
          </a:xfrm>
          <a:prstGeom prst="rect">
            <a:avLst/>
          </a:prstGeom>
        </p:spPr>
      </p:pic>
      <p:pic>
        <p:nvPicPr>
          <p:cNvPr id="6" name="図 5">
            <a:extLst>
              <a:ext uri="{FF2B5EF4-FFF2-40B4-BE49-F238E27FC236}">
                <a16:creationId xmlns:a16="http://schemas.microsoft.com/office/drawing/2014/main" id="{7DDA4BFA-AB6F-DB41-86BA-BE58AD1A4291}"/>
              </a:ext>
            </a:extLst>
          </p:cNvPr>
          <p:cNvPicPr>
            <a:picLocks noChangeAspect="1"/>
          </p:cNvPicPr>
          <p:nvPr/>
        </p:nvPicPr>
        <p:blipFill>
          <a:blip r:embed="rId4"/>
          <a:stretch>
            <a:fillRect/>
          </a:stretch>
        </p:blipFill>
        <p:spPr>
          <a:xfrm>
            <a:off x="4837872" y="601104"/>
            <a:ext cx="937260" cy="937260"/>
          </a:xfrm>
          <a:prstGeom prst="rect">
            <a:avLst/>
          </a:prstGeom>
        </p:spPr>
      </p:pic>
    </p:spTree>
    <p:extLst>
      <p:ext uri="{BB962C8B-B14F-4D97-AF65-F5344CB8AC3E}">
        <p14:creationId xmlns:p14="http://schemas.microsoft.com/office/powerpoint/2010/main" val="13066813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1546" y="31877"/>
            <a:ext cx="8999302" cy="7235827"/>
          </a:xfrm>
          <a:prstGeom prst="rect">
            <a:avLst/>
          </a:prstGeom>
          <a:noFill/>
        </p:spPr>
        <p:txBody>
          <a:bodyPr wrap="square" rtlCol="0">
            <a:spAutoFit/>
          </a:bodyPr>
          <a:lstStyle/>
          <a:p>
            <a:pPr>
              <a:lnSpc>
                <a:spcPct val="110000"/>
              </a:lnSpc>
            </a:pPr>
            <a:r>
              <a:rPr lang="ja-JP" altLang="en-US" sz="2600" b="1" dirty="0">
                <a:solidFill>
                  <a:schemeClr val="accent1"/>
                </a:solidFill>
                <a:latin typeface="+mj-ea"/>
                <a:ea typeface="+mj-ea"/>
              </a:rPr>
              <a:t>（１）</a:t>
            </a:r>
            <a:r>
              <a:rPr lang="en-US" altLang="ja-JP" sz="2600" b="1" dirty="0">
                <a:solidFill>
                  <a:schemeClr val="accent1"/>
                </a:solidFill>
                <a:latin typeface="+mj-ea"/>
                <a:ea typeface="+mj-ea"/>
              </a:rPr>
              <a:t>Windows</a:t>
            </a:r>
            <a:r>
              <a:rPr lang="ja-JP" altLang="en-US" sz="2600" b="1" dirty="0">
                <a:solidFill>
                  <a:schemeClr val="accent1"/>
                </a:solidFill>
                <a:latin typeface="+mj-ea"/>
                <a:ea typeface="+mj-ea"/>
              </a:rPr>
              <a:t>での利用（バイナリが配布されている）</a:t>
            </a:r>
          </a:p>
          <a:p>
            <a:pPr marL="342900" indent="-342900">
              <a:lnSpc>
                <a:spcPct val="110000"/>
              </a:lnSpc>
              <a:buFont typeface="Wingdings" charset="2"/>
              <a:buChar char="l"/>
            </a:pPr>
            <a:r>
              <a:rPr lang="en-US" altLang="ja-JP" sz="2200" dirty="0"/>
              <a:t>LAMMPS-ICMS Windows Installer Repository</a:t>
            </a:r>
            <a:br>
              <a:rPr lang="en-US" altLang="ja-JP" sz="2200" dirty="0"/>
            </a:br>
            <a:r>
              <a:rPr lang="en-US" altLang="ja-JP" sz="2200" dirty="0">
                <a:solidFill>
                  <a:srgbClr val="0000FF"/>
                </a:solidFill>
              </a:rPr>
              <a:t>http://</a:t>
            </a:r>
            <a:r>
              <a:rPr lang="en-US" altLang="ja-JP" sz="2200" dirty="0" err="1">
                <a:solidFill>
                  <a:srgbClr val="0000FF"/>
                </a:solidFill>
              </a:rPr>
              <a:t>rpm.lammps.org</a:t>
            </a:r>
            <a:r>
              <a:rPr lang="en-US" altLang="ja-JP" sz="2200" dirty="0">
                <a:solidFill>
                  <a:srgbClr val="0000FF"/>
                </a:solidFill>
              </a:rPr>
              <a:t>/</a:t>
            </a:r>
            <a:r>
              <a:rPr lang="en-US" altLang="ja-JP" sz="2200" dirty="0" err="1">
                <a:solidFill>
                  <a:srgbClr val="0000FF"/>
                </a:solidFill>
              </a:rPr>
              <a:t>windows.html</a:t>
            </a:r>
            <a:br>
              <a:rPr lang="en-US" altLang="ja-JP" sz="2200" dirty="0">
                <a:solidFill>
                  <a:srgbClr val="0000FF"/>
                </a:solidFill>
              </a:rPr>
            </a:br>
            <a:r>
              <a:rPr lang="ja-JP" altLang="en-US" sz="2200" dirty="0"/>
              <a:t>例）</a:t>
            </a:r>
            <a:r>
              <a:rPr lang="en-US" altLang="ja-JP" sz="2200" dirty="0"/>
              <a:t> </a:t>
            </a:r>
            <a:r>
              <a:rPr lang="ja-JP" altLang="en-US" sz="2200" dirty="0"/>
              <a:t>バイナリファイル名（</a:t>
            </a:r>
            <a:r>
              <a:rPr lang="en-US" altLang="ja-JP" sz="2200" dirty="0"/>
              <a:t>32</a:t>
            </a:r>
            <a:r>
              <a:rPr lang="ja-JP" altLang="en-US" sz="2200" dirty="0"/>
              <a:t>ビット）：</a:t>
            </a:r>
            <a:r>
              <a:rPr lang="en-US" altLang="ja-JP" sz="2200" dirty="0">
                <a:solidFill>
                  <a:srgbClr val="FF0000"/>
                </a:solidFill>
              </a:rPr>
              <a:t>lammps-32bit-latest.exe</a:t>
            </a:r>
            <a:br>
              <a:rPr lang="en-US" altLang="ja-JP" sz="2200" dirty="0">
                <a:solidFill>
                  <a:srgbClr val="FF0000"/>
                </a:solidFill>
              </a:rPr>
            </a:br>
            <a:r>
              <a:rPr lang="ja-JP" altLang="en-US" sz="2200" dirty="0">
                <a:solidFill>
                  <a:srgbClr val="000000"/>
                </a:solidFill>
              </a:rPr>
              <a:t>（注）</a:t>
            </a:r>
            <a:r>
              <a:rPr lang="en-US" altLang="ja-JP" sz="2200" dirty="0">
                <a:solidFill>
                  <a:srgbClr val="000000"/>
                </a:solidFill>
              </a:rPr>
              <a:t>64</a:t>
            </a:r>
            <a:r>
              <a:rPr lang="ja-JP" altLang="en-US" sz="2200" dirty="0">
                <a:solidFill>
                  <a:srgbClr val="000000"/>
                </a:solidFill>
              </a:rPr>
              <a:t>ビット版のバイナリもある</a:t>
            </a:r>
            <a:br>
              <a:rPr lang="en-US" altLang="ja-JP" sz="2200" dirty="0">
                <a:solidFill>
                  <a:srgbClr val="000000"/>
                </a:solidFill>
              </a:rPr>
            </a:br>
            <a:r>
              <a:rPr lang="en-US" altLang="ja-JP" sz="2200" dirty="0"/>
              <a:t>Cygwin</a:t>
            </a:r>
            <a:r>
              <a:rPr lang="ja-JP" altLang="en-US" sz="2200" dirty="0"/>
              <a:t>（</a:t>
            </a:r>
            <a:r>
              <a:rPr lang="en-US" altLang="ja-JP" sz="2200" dirty="0"/>
              <a:t>https://</a:t>
            </a:r>
            <a:r>
              <a:rPr lang="en-US" altLang="ja-JP" sz="2200" dirty="0" err="1"/>
              <a:t>www.cygwin.com</a:t>
            </a:r>
            <a:r>
              <a:rPr lang="en-US" altLang="ja-JP" sz="2200" dirty="0"/>
              <a:t>/</a:t>
            </a:r>
            <a:r>
              <a:rPr lang="ja-JP" altLang="en-US" sz="2200" dirty="0"/>
              <a:t>）を用いて実行</a:t>
            </a:r>
            <a:br>
              <a:rPr lang="en-US" altLang="ja-JP" sz="2200" dirty="0"/>
            </a:br>
            <a:r>
              <a:rPr lang="ja-JP" altLang="en-US" sz="2200" dirty="0"/>
              <a:t>（</a:t>
            </a:r>
            <a:r>
              <a:rPr lang="en-US" altLang="ja-JP" sz="2200" dirty="0"/>
              <a:t>MPI</a:t>
            </a:r>
            <a:r>
              <a:rPr lang="ja-JP" altLang="en-US" sz="2200" dirty="0"/>
              <a:t>を用いるときは、</a:t>
            </a:r>
            <a:r>
              <a:rPr lang="en-US" altLang="ja-JP" dirty="0">
                <a:solidFill>
                  <a:srgbClr val="0000FF"/>
                </a:solidFill>
              </a:rPr>
              <a:t>http://</a:t>
            </a:r>
            <a:r>
              <a:rPr lang="en-US" altLang="ja-JP" dirty="0" err="1">
                <a:solidFill>
                  <a:srgbClr val="0000FF"/>
                </a:solidFill>
              </a:rPr>
              <a:t>www.mpich.org</a:t>
            </a:r>
            <a:r>
              <a:rPr lang="en-US" altLang="ja-JP" dirty="0">
                <a:solidFill>
                  <a:srgbClr val="0000FF"/>
                </a:solidFill>
              </a:rPr>
              <a:t>/static/</a:t>
            </a:r>
            <a:r>
              <a:rPr lang="en-US" altLang="ja-JP" dirty="0" err="1">
                <a:solidFill>
                  <a:srgbClr val="0000FF"/>
                </a:solidFill>
              </a:rPr>
              <a:t>tarballs</a:t>
            </a:r>
            <a:r>
              <a:rPr lang="en-US" altLang="ja-JP" dirty="0">
                <a:solidFill>
                  <a:srgbClr val="0000FF"/>
                </a:solidFill>
              </a:rPr>
              <a:t>/1.4.1p1/mpich2-1.4.1p1-win-ia32.msi</a:t>
            </a:r>
            <a:r>
              <a:rPr lang="en-US" altLang="en-US" dirty="0"/>
              <a:t> </a:t>
            </a:r>
            <a:r>
              <a:rPr lang="ja-JP" altLang="en-US" sz="2200" dirty="0"/>
              <a:t>をインストール）</a:t>
            </a:r>
            <a:br>
              <a:rPr lang="en-US" altLang="ja-JP" sz="2200" dirty="0"/>
            </a:br>
            <a:br>
              <a:rPr lang="en-US" altLang="ja-JP" sz="2200" dirty="0"/>
            </a:br>
            <a:r>
              <a:rPr lang="ja-JP" altLang="en-US" sz="2200" u="sng" dirty="0"/>
              <a:t>実行例（個人の環境によって異なる可能性あり）</a:t>
            </a:r>
            <a:endParaRPr lang="en-US" altLang="ja-JP" sz="2200" u="sng" dirty="0"/>
          </a:p>
          <a:p>
            <a:pPr marL="800100" lvl="1" indent="-342900">
              <a:lnSpc>
                <a:spcPct val="110000"/>
              </a:lnSpc>
              <a:buSzPct val="90000"/>
              <a:buFont typeface="Arial"/>
              <a:buChar char="•"/>
            </a:pPr>
            <a:r>
              <a:rPr lang="en-US" altLang="ja-JP" sz="2200" dirty="0">
                <a:solidFill>
                  <a:srgbClr val="FF0000"/>
                </a:solidFill>
              </a:rPr>
              <a:t>lammps-32bit-latest.exe </a:t>
            </a:r>
            <a:r>
              <a:rPr lang="ja-JP" altLang="en-US" sz="2200" dirty="0"/>
              <a:t>をダウンロードして実行（インストール）</a:t>
            </a:r>
            <a:endParaRPr lang="en-US" altLang="ja-JP" sz="2200" dirty="0"/>
          </a:p>
          <a:p>
            <a:pPr marL="800100" lvl="1" indent="-342900">
              <a:lnSpc>
                <a:spcPct val="110000"/>
              </a:lnSpc>
              <a:buSzPct val="90000"/>
              <a:buFont typeface="Arial"/>
              <a:buChar char="•"/>
            </a:pPr>
            <a:r>
              <a:rPr lang="en-US" altLang="ja-JP" sz="2200" dirty="0"/>
              <a:t>Cygwin </a:t>
            </a:r>
            <a:r>
              <a:rPr lang="ja-JP" altLang="en-US" sz="2200" dirty="0"/>
              <a:t>を起動</a:t>
            </a:r>
            <a:br>
              <a:rPr lang="en-US" altLang="ja-JP" sz="2200" dirty="0"/>
            </a:br>
            <a:r>
              <a:rPr lang="ja-JP" altLang="en-US" sz="2200" dirty="0"/>
              <a:t>サンプルのあるディレクトリ</a:t>
            </a:r>
            <a:r>
              <a:rPr lang="en-US" altLang="ja-JP" sz="2200" dirty="0"/>
              <a:t> </a:t>
            </a:r>
            <a:r>
              <a:rPr lang="ja-JP" altLang="en-US" sz="2200" dirty="0"/>
              <a:t>（デフォルトのままインストールした場合）</a:t>
            </a:r>
            <a:br>
              <a:rPr lang="en-US" altLang="ja-JP" sz="2200" dirty="0"/>
            </a:br>
            <a:r>
              <a:rPr lang="en-US" altLang="ja-JP" sz="2200" dirty="0">
                <a:solidFill>
                  <a:srgbClr val="0000FF"/>
                </a:solidFill>
              </a:rPr>
              <a:t>/</a:t>
            </a:r>
            <a:r>
              <a:rPr lang="en-US" altLang="ja-JP" sz="2200" dirty="0" err="1">
                <a:solidFill>
                  <a:srgbClr val="0000FF"/>
                </a:solidFill>
              </a:rPr>
              <a:t>cygdrive</a:t>
            </a:r>
            <a:r>
              <a:rPr lang="en-US" altLang="ja-JP" sz="2200" dirty="0">
                <a:solidFill>
                  <a:srgbClr val="0000FF"/>
                </a:solidFill>
              </a:rPr>
              <a:t>/c/Program\ Files/LAMMPS\ 32-bit\ 20160124/Examples</a:t>
            </a:r>
            <a:br>
              <a:rPr lang="en-US" altLang="ja-JP" sz="2200" dirty="0"/>
            </a:br>
            <a:r>
              <a:rPr lang="ja-JP" altLang="en-US" sz="2200" dirty="0"/>
              <a:t>実行ファイルのあるディレクトリ</a:t>
            </a:r>
            <a:br>
              <a:rPr lang="en-US" altLang="ja-JP" sz="2200" dirty="0"/>
            </a:br>
            <a:r>
              <a:rPr lang="en-US" altLang="ja-JP" sz="2200" dirty="0">
                <a:solidFill>
                  <a:srgbClr val="0000FF"/>
                </a:solidFill>
              </a:rPr>
              <a:t>/</a:t>
            </a:r>
            <a:r>
              <a:rPr lang="en-US" altLang="ja-JP" sz="2200" dirty="0" err="1">
                <a:solidFill>
                  <a:srgbClr val="0000FF"/>
                </a:solidFill>
              </a:rPr>
              <a:t>cygdrive</a:t>
            </a:r>
            <a:r>
              <a:rPr lang="en-US" altLang="ja-JP" sz="2200" dirty="0">
                <a:solidFill>
                  <a:srgbClr val="0000FF"/>
                </a:solidFill>
              </a:rPr>
              <a:t>/c/Program\ Files/LAMMPS\ 32-bit\ 20160124/</a:t>
            </a:r>
            <a:r>
              <a:rPr lang="ja-JP" altLang="ja-JP" sz="2200" dirty="0">
                <a:solidFill>
                  <a:srgbClr val="0000FF"/>
                </a:solidFill>
              </a:rPr>
              <a:t>b</a:t>
            </a:r>
            <a:r>
              <a:rPr lang="en-US" altLang="ja-JP" sz="2200" dirty="0">
                <a:solidFill>
                  <a:srgbClr val="0000FF"/>
                </a:solidFill>
              </a:rPr>
              <a:t>in</a:t>
            </a:r>
            <a:br>
              <a:rPr lang="en-US" altLang="ja-JP" sz="2200" dirty="0">
                <a:solidFill>
                  <a:srgbClr val="0000FF"/>
                </a:solidFill>
              </a:rPr>
            </a:br>
            <a:r>
              <a:rPr lang="en-US" altLang="ja-JP" sz="2200" b="1" dirty="0"/>
              <a:t>$ </a:t>
            </a:r>
            <a:r>
              <a:rPr lang="en-US" altLang="ja-JP" sz="2200" b="1" dirty="0" err="1"/>
              <a:t>lmp_serial.exe</a:t>
            </a:r>
            <a:r>
              <a:rPr lang="en-US" altLang="ja-JP" sz="2200" b="1" dirty="0"/>
              <a:t> &lt; </a:t>
            </a:r>
            <a:r>
              <a:rPr lang="ja-JP" altLang="en-US" sz="2200" b="1" dirty="0"/>
              <a:t>（</a:t>
            </a:r>
            <a:r>
              <a:rPr lang="en-US" altLang="ja-JP" sz="2200" b="1" dirty="0"/>
              <a:t>input file</a:t>
            </a:r>
            <a:r>
              <a:rPr lang="ja-JP" altLang="en-US" sz="2200" b="1" dirty="0"/>
              <a:t>）</a:t>
            </a:r>
            <a:r>
              <a:rPr lang="en-US" altLang="ja-JP" sz="2200" b="1" dirty="0"/>
              <a:t>   </a:t>
            </a:r>
            <a:r>
              <a:rPr lang="en-US" altLang="ja-JP" sz="2200" dirty="0">
                <a:sym typeface="Wingdings"/>
              </a:rPr>
              <a:t> </a:t>
            </a:r>
            <a:r>
              <a:rPr lang="ja-JP" altLang="en-US" sz="2200" dirty="0"/>
              <a:t>シリアルで実行</a:t>
            </a:r>
            <a:br>
              <a:rPr lang="en-US" altLang="ja-JP" sz="2200" dirty="0"/>
            </a:br>
            <a:r>
              <a:rPr lang="en-US" altLang="ja-JP" sz="2200" b="1" dirty="0"/>
              <a:t>$ </a:t>
            </a:r>
            <a:r>
              <a:rPr lang="en-US" altLang="ja-JP" sz="2200" b="1" dirty="0" err="1"/>
              <a:t>lmp_mpi.exe</a:t>
            </a:r>
            <a:r>
              <a:rPr lang="en-US" altLang="ja-JP" sz="2200" b="1" dirty="0"/>
              <a:t> &lt; </a:t>
            </a:r>
            <a:r>
              <a:rPr lang="ja-JP" altLang="en-US" sz="2200" b="1" dirty="0"/>
              <a:t>（</a:t>
            </a:r>
            <a:r>
              <a:rPr lang="en-US" altLang="ja-JP" sz="2200" b="1" dirty="0"/>
              <a:t>input file</a:t>
            </a:r>
            <a:r>
              <a:rPr lang="ja-JP" altLang="en-US" sz="2200" b="1" dirty="0"/>
              <a:t>）</a:t>
            </a:r>
            <a:r>
              <a:rPr lang="en-US" altLang="ja-JP" sz="2200" b="1" dirty="0"/>
              <a:t>     </a:t>
            </a:r>
            <a:r>
              <a:rPr lang="en-US" altLang="ja-JP" sz="2200" dirty="0">
                <a:sym typeface="Wingdings"/>
              </a:rPr>
              <a:t> </a:t>
            </a:r>
            <a:r>
              <a:rPr lang="en-US" altLang="en-US" sz="2200" dirty="0">
                <a:sym typeface="Wingdings"/>
              </a:rPr>
              <a:t>MPI</a:t>
            </a:r>
            <a:r>
              <a:rPr lang="ja-JP" altLang="en-US" sz="2200" dirty="0"/>
              <a:t>で実行</a:t>
            </a:r>
            <a:endParaRPr lang="en-US" altLang="ja-JP" sz="2200" dirty="0"/>
          </a:p>
          <a:p>
            <a:pPr marL="800100" lvl="1" indent="-342900">
              <a:lnSpc>
                <a:spcPct val="110000"/>
              </a:lnSpc>
              <a:buSzPct val="90000"/>
              <a:buFont typeface="Arial"/>
              <a:buChar char="•"/>
            </a:pPr>
            <a:endParaRPr lang="en-US" altLang="ja-JP" sz="2200"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77</a:t>
            </a:fld>
            <a:endParaRPr kumimoji="1" lang="ja-JP" altLang="en-US"/>
          </a:p>
        </p:txBody>
      </p:sp>
    </p:spTree>
    <p:extLst>
      <p:ext uri="{BB962C8B-B14F-4D97-AF65-F5344CB8AC3E}">
        <p14:creationId xmlns:p14="http://schemas.microsoft.com/office/powerpoint/2010/main" val="981445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53257" y="31877"/>
            <a:ext cx="8836347" cy="5029582"/>
          </a:xfrm>
          <a:prstGeom prst="rect">
            <a:avLst/>
          </a:prstGeom>
          <a:noFill/>
        </p:spPr>
        <p:txBody>
          <a:bodyPr wrap="square" rtlCol="0">
            <a:spAutoFit/>
          </a:bodyPr>
          <a:lstStyle/>
          <a:p>
            <a:pPr>
              <a:lnSpc>
                <a:spcPct val="110000"/>
              </a:lnSpc>
            </a:pPr>
            <a:r>
              <a:rPr lang="ja-JP" altLang="en-US" sz="2600" b="1" dirty="0">
                <a:solidFill>
                  <a:schemeClr val="accent1"/>
                </a:solidFill>
                <a:latin typeface="+mj-ea"/>
                <a:ea typeface="+mj-ea"/>
              </a:rPr>
              <a:t>（２）</a:t>
            </a:r>
            <a:r>
              <a:rPr lang="ja-JP" altLang="ja-JP" sz="2600" b="1" dirty="0">
                <a:solidFill>
                  <a:schemeClr val="accent1"/>
                </a:solidFill>
                <a:latin typeface="+mj-ea"/>
                <a:ea typeface="+mj-ea"/>
              </a:rPr>
              <a:t>L</a:t>
            </a:r>
            <a:r>
              <a:rPr lang="en-US" altLang="ja-JP" sz="2600" b="1" dirty="0" err="1">
                <a:solidFill>
                  <a:schemeClr val="accent1"/>
                </a:solidFill>
                <a:latin typeface="+mj-ea"/>
                <a:ea typeface="+mj-ea"/>
              </a:rPr>
              <a:t>inux</a:t>
            </a:r>
            <a:r>
              <a:rPr lang="ja-JP" altLang="en-US" sz="2600" b="1" dirty="0">
                <a:solidFill>
                  <a:schemeClr val="accent1"/>
                </a:solidFill>
                <a:latin typeface="+mj-ea"/>
                <a:ea typeface="+mj-ea"/>
              </a:rPr>
              <a:t>での利用</a:t>
            </a:r>
            <a:endParaRPr lang="en-US" altLang="ja-JP" sz="2600" b="1" dirty="0">
              <a:solidFill>
                <a:schemeClr val="accent1"/>
              </a:solidFill>
              <a:latin typeface="+mj-ea"/>
              <a:ea typeface="+mj-ea"/>
            </a:endParaRPr>
          </a:p>
          <a:p>
            <a:pPr marL="342900" indent="-342900">
              <a:lnSpc>
                <a:spcPct val="110000"/>
              </a:lnSpc>
              <a:buFont typeface="Wingdings" charset="2"/>
              <a:buChar char="l"/>
            </a:pPr>
            <a:r>
              <a:rPr lang="ja-JP" altLang="en-US" sz="2400" dirty="0">
                <a:latin typeface="+mn-ea"/>
                <a:cs typeface="MS PMincho" charset="-128"/>
              </a:rPr>
              <a:t>ソースをコンパイル</a:t>
            </a:r>
            <a:br>
              <a:rPr lang="en-US" altLang="ja-JP" sz="2400" b="1" dirty="0">
                <a:solidFill>
                  <a:schemeClr val="accent1"/>
                </a:solidFill>
                <a:latin typeface="+mn-ea"/>
                <a:cs typeface="MS PMincho" charset="-128"/>
              </a:rPr>
            </a:br>
            <a:r>
              <a:rPr lang="ja-JP" altLang="en-US" sz="2200" u="sng" dirty="0">
                <a:latin typeface="+mn-ea"/>
                <a:cs typeface="MS PMincho" charset="-128"/>
              </a:rPr>
              <a:t>実行例（個人の環境によって異なる可能性あり）</a:t>
            </a:r>
            <a:br>
              <a:rPr lang="en-US" altLang="ja-JP" sz="2200" b="1" dirty="0">
                <a:solidFill>
                  <a:schemeClr val="accent1"/>
                </a:solidFill>
                <a:latin typeface="+mn-ea"/>
                <a:cs typeface="MS PMincho" charset="-128"/>
              </a:rPr>
            </a:br>
            <a:r>
              <a:rPr lang="ja-JP" altLang="en-US" sz="2200" dirty="0">
                <a:solidFill>
                  <a:srgbClr val="000000"/>
                </a:solidFill>
                <a:latin typeface="+mn-ea"/>
                <a:cs typeface="MS PMincho" charset="-128"/>
              </a:rPr>
              <a:t>ターミナルを起動</a:t>
            </a:r>
            <a:br>
              <a:rPr lang="en-US" altLang="ja-JP" sz="2200" dirty="0">
                <a:solidFill>
                  <a:srgbClr val="000000"/>
                </a:solidFill>
                <a:latin typeface="+mn-ea"/>
                <a:cs typeface="MS PMincho" charset="-128"/>
              </a:rPr>
            </a:br>
            <a:r>
              <a:rPr lang="ja-JP" altLang="en-US" sz="2200" dirty="0">
                <a:solidFill>
                  <a:srgbClr val="000000"/>
                </a:solidFill>
                <a:latin typeface="+mn-ea"/>
                <a:cs typeface="MS PMincho" charset="-128"/>
              </a:rPr>
              <a:t>ソース（</a:t>
            </a:r>
            <a:r>
              <a:rPr lang="en-US" altLang="ja-JP" sz="2200" dirty="0" err="1">
                <a:solidFill>
                  <a:srgbClr val="FF0000"/>
                </a:solidFill>
                <a:latin typeface="+mn-ea"/>
                <a:cs typeface="MS PMincho" charset="-128"/>
              </a:rPr>
              <a:t>lammps-stable.tar.gz</a:t>
            </a:r>
            <a:r>
              <a:rPr lang="ja-JP" altLang="en-US" sz="2200" dirty="0">
                <a:solidFill>
                  <a:srgbClr val="000000"/>
                </a:solidFill>
                <a:latin typeface="+mn-ea"/>
                <a:cs typeface="MS PMincho" charset="-128"/>
              </a:rPr>
              <a:t>）を解凍</a:t>
            </a:r>
            <a:r>
              <a:rPr lang="en-US" altLang="ja-JP" sz="2200" dirty="0">
                <a:solidFill>
                  <a:srgbClr val="000000"/>
                </a:solidFill>
                <a:latin typeface="+mn-ea"/>
                <a:cs typeface="MS PMincho" charset="-128"/>
              </a:rPr>
              <a:t> </a:t>
            </a:r>
            <a:br>
              <a:rPr lang="en-US" altLang="ja-JP" sz="2200" dirty="0">
                <a:solidFill>
                  <a:srgbClr val="000000"/>
                </a:solidFill>
                <a:latin typeface="+mn-ea"/>
                <a:cs typeface="MS PMincho" charset="-128"/>
              </a:rPr>
            </a:br>
            <a:r>
              <a:rPr lang="en-US" altLang="ja-JP" sz="2200" dirty="0">
                <a:solidFill>
                  <a:srgbClr val="000000"/>
                </a:solidFill>
                <a:latin typeface="+mn-ea"/>
                <a:cs typeface="MS PMincho" charset="-128"/>
                <a:sym typeface="Wingdings"/>
              </a:rPr>
              <a:t> </a:t>
            </a:r>
            <a:r>
              <a:rPr lang="ja-JP" altLang="en-US" sz="2200" dirty="0">
                <a:solidFill>
                  <a:srgbClr val="000000"/>
                </a:solidFill>
                <a:latin typeface="+mn-ea"/>
                <a:cs typeface="MS PMincho" charset="-128"/>
                <a:sym typeface="Wingdings"/>
              </a:rPr>
              <a:t>ディレクトリ</a:t>
            </a:r>
            <a:r>
              <a:rPr lang="en-US" altLang="ja-JP" sz="2200" dirty="0">
                <a:solidFill>
                  <a:srgbClr val="000000"/>
                </a:solidFill>
                <a:latin typeface="+mn-ea"/>
                <a:cs typeface="MS PMincho" charset="-128"/>
                <a:sym typeface="Wingdings"/>
              </a:rPr>
              <a:t> </a:t>
            </a:r>
            <a:r>
              <a:rPr lang="en-US" altLang="ja-JP" sz="2200" dirty="0">
                <a:solidFill>
                  <a:srgbClr val="0000FF"/>
                </a:solidFill>
                <a:latin typeface="+mn-ea"/>
                <a:cs typeface="MS PMincho" charset="-128"/>
                <a:sym typeface="Wingdings"/>
              </a:rPr>
              <a:t>lammps-11Aug17</a:t>
            </a:r>
            <a:r>
              <a:rPr lang="en-US" altLang="ja-JP" sz="2200" dirty="0">
                <a:solidFill>
                  <a:srgbClr val="0000FF"/>
                </a:solidFill>
                <a:latin typeface="+mn-ea"/>
                <a:cs typeface="MS PMincho" charset="-128"/>
              </a:rPr>
              <a:t> </a:t>
            </a:r>
            <a:r>
              <a:rPr lang="ja-JP" altLang="en-US" sz="2200" dirty="0">
                <a:solidFill>
                  <a:srgbClr val="000000"/>
                </a:solidFill>
                <a:latin typeface="+mn-ea"/>
                <a:cs typeface="MS PMincho" charset="-128"/>
              </a:rPr>
              <a:t>を作る　（</a:t>
            </a:r>
            <a:r>
              <a:rPr lang="en-US" altLang="ja-JP" sz="2200" u="sng" dirty="0">
                <a:solidFill>
                  <a:srgbClr val="000000"/>
                </a:solidFill>
                <a:latin typeface="+mn-ea"/>
                <a:cs typeface="MS PMincho" charset="-128"/>
              </a:rPr>
              <a:t>11Aug17</a:t>
            </a:r>
            <a:r>
              <a:rPr lang="ja-JP" altLang="en-US" sz="2200" u="sng" dirty="0">
                <a:solidFill>
                  <a:srgbClr val="000000"/>
                </a:solidFill>
                <a:latin typeface="+mn-ea"/>
                <a:cs typeface="MS PMincho" charset="-128"/>
              </a:rPr>
              <a:t>版の場合</a:t>
            </a:r>
            <a:r>
              <a:rPr lang="ja-JP" altLang="en-US" sz="2200" dirty="0">
                <a:solidFill>
                  <a:srgbClr val="000000"/>
                </a:solidFill>
                <a:latin typeface="+mn-ea"/>
                <a:cs typeface="MS PMincho" charset="-128"/>
              </a:rPr>
              <a:t>）</a:t>
            </a:r>
            <a:br>
              <a:rPr lang="en-US" altLang="ja-JP" sz="2200" dirty="0">
                <a:solidFill>
                  <a:srgbClr val="000000"/>
                </a:solidFill>
                <a:latin typeface="+mn-ea"/>
                <a:cs typeface="MS PMincho" charset="-128"/>
              </a:rPr>
            </a:br>
            <a:r>
              <a:rPr lang="en-US" altLang="ja-JP" sz="2200" dirty="0">
                <a:solidFill>
                  <a:srgbClr val="000000"/>
                </a:solidFill>
                <a:cs typeface="MS PMincho" charset="-128"/>
              </a:rPr>
              <a:t>$ tar </a:t>
            </a:r>
            <a:r>
              <a:rPr lang="en-US" altLang="ja-JP" sz="2200" dirty="0" err="1">
                <a:solidFill>
                  <a:srgbClr val="000000"/>
                </a:solidFill>
                <a:cs typeface="MS PMincho" charset="-128"/>
              </a:rPr>
              <a:t>z</a:t>
            </a:r>
            <a:r>
              <a:rPr lang="en-US" altLang="ja-JP" sz="2200" dirty="0" err="1">
                <a:solidFill>
                  <a:srgbClr val="FF0000"/>
                </a:solidFill>
                <a:cs typeface="MS PMincho" charset="-128"/>
              </a:rPr>
              <a:t>x</a:t>
            </a:r>
            <a:r>
              <a:rPr lang="en-US" altLang="ja-JP" sz="2200" dirty="0" err="1">
                <a:solidFill>
                  <a:srgbClr val="000000"/>
                </a:solidFill>
                <a:cs typeface="MS PMincho" charset="-128"/>
              </a:rPr>
              <a:t>vf</a:t>
            </a:r>
            <a:r>
              <a:rPr lang="en-US" altLang="ja-JP" sz="2200" dirty="0">
                <a:solidFill>
                  <a:srgbClr val="000000"/>
                </a:solidFill>
                <a:cs typeface="MS PMincho" charset="-128"/>
              </a:rPr>
              <a:t> </a:t>
            </a:r>
            <a:r>
              <a:rPr lang="en-US" altLang="ja-JP" sz="2200" dirty="0" err="1">
                <a:solidFill>
                  <a:srgbClr val="000000"/>
                </a:solidFill>
                <a:cs typeface="MS PMincho" charset="-128"/>
              </a:rPr>
              <a:t>lammps-stable.tar.gz</a:t>
            </a:r>
            <a:br>
              <a:rPr lang="en-US" altLang="ja-JP" sz="2200" dirty="0">
                <a:solidFill>
                  <a:srgbClr val="000000"/>
                </a:solidFill>
                <a:cs typeface="MS PMincho" charset="-128"/>
              </a:rPr>
            </a:br>
            <a:br>
              <a:rPr lang="en-US" altLang="ja-JP" sz="2200" dirty="0">
                <a:solidFill>
                  <a:srgbClr val="000000"/>
                </a:solidFill>
                <a:latin typeface="+mn-ea"/>
                <a:cs typeface="MS PMincho" charset="-128"/>
              </a:rPr>
            </a:br>
            <a:r>
              <a:rPr lang="ja-JP" altLang="en-US" sz="2200" dirty="0">
                <a:solidFill>
                  <a:srgbClr val="000000"/>
                </a:solidFill>
                <a:latin typeface="+mn-ea"/>
                <a:cs typeface="MS PMincho" charset="-128"/>
              </a:rPr>
              <a:t>必要に（利用したい機能に）応じてパッケージの追加</a:t>
            </a:r>
            <a:br>
              <a:rPr lang="en-US" altLang="ja-JP" sz="2200" dirty="0">
                <a:solidFill>
                  <a:srgbClr val="000000"/>
                </a:solidFill>
                <a:latin typeface="+mn-ea"/>
                <a:cs typeface="MS PMincho" charset="-128"/>
              </a:rPr>
            </a:br>
            <a:r>
              <a:rPr lang="en-US" altLang="ja-JP" sz="2200" dirty="0">
                <a:solidFill>
                  <a:srgbClr val="0000FF"/>
                </a:solidFill>
                <a:latin typeface="+mn-ea"/>
                <a:cs typeface="MS PMincho" charset="-128"/>
              </a:rPr>
              <a:t>http://</a:t>
            </a:r>
            <a:r>
              <a:rPr lang="en-US" altLang="ja-JP" sz="2200" dirty="0" err="1">
                <a:solidFill>
                  <a:srgbClr val="0000FF"/>
                </a:solidFill>
                <a:latin typeface="+mn-ea"/>
                <a:cs typeface="MS PMincho" charset="-128"/>
              </a:rPr>
              <a:t>lammps.sandia.gov</a:t>
            </a:r>
            <a:r>
              <a:rPr lang="en-US" altLang="ja-JP" sz="2200" dirty="0">
                <a:solidFill>
                  <a:srgbClr val="0000FF"/>
                </a:solidFill>
                <a:latin typeface="+mn-ea"/>
                <a:cs typeface="MS PMincho" charset="-128"/>
              </a:rPr>
              <a:t>/doc/</a:t>
            </a:r>
            <a:r>
              <a:rPr lang="en-US" altLang="ja-JP" sz="2200" dirty="0" err="1">
                <a:solidFill>
                  <a:srgbClr val="0000FF"/>
                </a:solidFill>
                <a:latin typeface="+mn-ea"/>
                <a:cs typeface="MS PMincho" charset="-128"/>
              </a:rPr>
              <a:t>Section_packages.html</a:t>
            </a:r>
            <a:br>
              <a:rPr lang="en-US" altLang="ja-JP" sz="2200" dirty="0">
                <a:solidFill>
                  <a:srgbClr val="000000"/>
                </a:solidFill>
                <a:latin typeface="+mn-ea"/>
                <a:cs typeface="MS PMincho" charset="-128"/>
              </a:rPr>
            </a:br>
            <a:r>
              <a:rPr lang="en-US" altLang="ja-JP" sz="2200" dirty="0">
                <a:solidFill>
                  <a:srgbClr val="000000"/>
                </a:solidFill>
                <a:cs typeface="MS PMincho" charset="-128"/>
              </a:rPr>
              <a:t>$ cd</a:t>
            </a:r>
            <a:r>
              <a:rPr lang="ja-JP" altLang="en-US" sz="2200" dirty="0">
                <a:solidFill>
                  <a:srgbClr val="000000"/>
                </a:solidFill>
                <a:cs typeface="MS PMincho" charset="-128"/>
              </a:rPr>
              <a:t> </a:t>
            </a:r>
            <a:r>
              <a:rPr lang="en-US" altLang="ja-JP" sz="2200" dirty="0">
                <a:solidFill>
                  <a:srgbClr val="000000"/>
                </a:solidFill>
                <a:cs typeface="MS PMincho" charset="-128"/>
              </a:rPr>
              <a:t>lammps-11Aug17/</a:t>
            </a:r>
            <a:r>
              <a:rPr lang="en-US" altLang="ja-JP" sz="2200" dirty="0" err="1">
                <a:solidFill>
                  <a:srgbClr val="000000"/>
                </a:solidFill>
                <a:cs typeface="MS PMincho" charset="-128"/>
              </a:rPr>
              <a:t>src</a:t>
            </a:r>
            <a:br>
              <a:rPr lang="en-US" altLang="ja-JP" sz="2200" dirty="0">
                <a:solidFill>
                  <a:srgbClr val="000000"/>
                </a:solidFill>
                <a:cs typeface="MS PMincho" charset="-128"/>
              </a:rPr>
            </a:br>
            <a:r>
              <a:rPr lang="en-US" altLang="ja-JP" sz="2200" dirty="0">
                <a:solidFill>
                  <a:srgbClr val="000000"/>
                </a:solidFill>
                <a:cs typeface="MS PMincho" charset="-128"/>
              </a:rPr>
              <a:t>$</a:t>
            </a:r>
            <a:r>
              <a:rPr lang="ja-JP" altLang="en-US" sz="2200" dirty="0">
                <a:solidFill>
                  <a:srgbClr val="000000"/>
                </a:solidFill>
                <a:cs typeface="MS PMincho" charset="-128"/>
              </a:rPr>
              <a:t> </a:t>
            </a:r>
            <a:r>
              <a:rPr lang="en-US" altLang="ja-JP" sz="2200" dirty="0">
                <a:solidFill>
                  <a:srgbClr val="000000"/>
                </a:solidFill>
                <a:cs typeface="MS PMincho" charset="-128"/>
              </a:rPr>
              <a:t>make</a:t>
            </a:r>
            <a:r>
              <a:rPr lang="ja-JP" altLang="en-US" sz="2200" dirty="0">
                <a:solidFill>
                  <a:srgbClr val="000000"/>
                </a:solidFill>
                <a:cs typeface="MS PMincho" charset="-128"/>
              </a:rPr>
              <a:t> </a:t>
            </a:r>
            <a:r>
              <a:rPr lang="en-US" altLang="ja-JP" sz="2200" dirty="0">
                <a:solidFill>
                  <a:srgbClr val="000000"/>
                </a:solidFill>
                <a:cs typeface="MS PMincho" charset="-128"/>
              </a:rPr>
              <a:t>package-status</a:t>
            </a:r>
            <a:r>
              <a:rPr lang="ja-JP" altLang="en-US" sz="2200" dirty="0">
                <a:solidFill>
                  <a:srgbClr val="000000"/>
                </a:solidFill>
                <a:cs typeface="MS PMincho" charset="-128"/>
              </a:rPr>
              <a:t>       </a:t>
            </a:r>
            <a:r>
              <a:rPr lang="ja-JP" altLang="en-US" sz="2200" dirty="0">
                <a:solidFill>
                  <a:srgbClr val="000000"/>
                </a:solidFill>
                <a:cs typeface="MS PMincho" charset="-128"/>
                <a:sym typeface="Wingdings"/>
              </a:rPr>
              <a:t></a:t>
            </a:r>
            <a:r>
              <a:rPr lang="ja-JP" altLang="en-US" sz="2200" dirty="0">
                <a:solidFill>
                  <a:srgbClr val="000000"/>
                </a:solidFill>
                <a:cs typeface="MS PMincho" charset="-128"/>
              </a:rPr>
              <a:t> パッケージの一覧の表示</a:t>
            </a:r>
            <a:br>
              <a:rPr lang="en-US" altLang="ja-JP" sz="2200" dirty="0">
                <a:solidFill>
                  <a:srgbClr val="000000"/>
                </a:solidFill>
                <a:cs typeface="MS PMincho" charset="-128"/>
              </a:rPr>
            </a:br>
            <a:r>
              <a:rPr lang="en-US" altLang="ja-JP" sz="2200" dirty="0">
                <a:solidFill>
                  <a:srgbClr val="000000"/>
                </a:solidFill>
                <a:cs typeface="MS PMincho" charset="-128"/>
              </a:rPr>
              <a:t>$ make yes-</a:t>
            </a:r>
            <a:r>
              <a:rPr lang="ja-JP" altLang="ja-JP" sz="2200" dirty="0">
                <a:solidFill>
                  <a:srgbClr val="000000"/>
                </a:solidFill>
                <a:cs typeface="MS PMincho" charset="-128"/>
              </a:rPr>
              <a:t>c</a:t>
            </a:r>
            <a:r>
              <a:rPr lang="en-US" altLang="ja-JP" sz="2200" dirty="0" err="1">
                <a:solidFill>
                  <a:srgbClr val="000000"/>
                </a:solidFill>
                <a:cs typeface="MS PMincho" charset="-128"/>
              </a:rPr>
              <a:t>olloid</a:t>
            </a:r>
            <a:r>
              <a:rPr lang="ja-JP" altLang="en-US" sz="2200" dirty="0">
                <a:solidFill>
                  <a:srgbClr val="000000"/>
                </a:solidFill>
                <a:cs typeface="MS PMincho" charset="-128"/>
              </a:rPr>
              <a:t> </a:t>
            </a:r>
            <a:r>
              <a:rPr lang="en-US" altLang="ja-JP" sz="2200" dirty="0">
                <a:solidFill>
                  <a:srgbClr val="000000"/>
                </a:solidFill>
                <a:cs typeface="MS PMincho" charset="-128"/>
              </a:rPr>
              <a:t>     </a:t>
            </a:r>
            <a:r>
              <a:rPr lang="ja-JP" altLang="en-US" sz="2200" dirty="0">
                <a:solidFill>
                  <a:srgbClr val="000000"/>
                </a:solidFill>
                <a:cs typeface="MS PMincho" charset="-128"/>
              </a:rPr>
              <a:t>　　 </a:t>
            </a:r>
            <a:r>
              <a:rPr lang="ja-JP" altLang="ja-JP" sz="2200" dirty="0">
                <a:solidFill>
                  <a:srgbClr val="000000"/>
                </a:solidFill>
                <a:ea typeface="MS Gothic" charset="-128"/>
                <a:cs typeface="MS Gothic" charset="-128"/>
              </a:rPr>
              <a:t>:</a:t>
            </a:r>
            <a:r>
              <a:rPr lang="ja-JP" altLang="en-US" sz="2200" dirty="0">
                <a:solidFill>
                  <a:srgbClr val="000000"/>
                </a:solidFill>
                <a:ea typeface="MS Gothic" charset="-128"/>
                <a:cs typeface="MS Gothic" charset="-128"/>
              </a:rPr>
              <a:t>（例）</a:t>
            </a:r>
            <a:r>
              <a:rPr lang="en-US" altLang="ja-JP" sz="2200" dirty="0">
                <a:solidFill>
                  <a:srgbClr val="000000"/>
                </a:solidFill>
                <a:ea typeface="MS Gothic" charset="-128"/>
                <a:cs typeface="MS Gothic" charset="-128"/>
              </a:rPr>
              <a:t>COLLOID</a:t>
            </a:r>
            <a:r>
              <a:rPr lang="ja-JP" altLang="en-US" sz="2200" dirty="0">
                <a:solidFill>
                  <a:srgbClr val="000000"/>
                </a:solidFill>
                <a:ea typeface="MS Gothic" charset="-128"/>
                <a:cs typeface="MS Gothic" charset="-128"/>
              </a:rPr>
              <a:t>パッケージ</a:t>
            </a:r>
            <a:r>
              <a:rPr lang="en-US" altLang="en-US" sz="2200" dirty="0">
                <a:solidFill>
                  <a:srgbClr val="000000"/>
                </a:solidFill>
                <a:ea typeface="MS Gothic" charset="-128"/>
                <a:cs typeface="MS Gothic" charset="-128"/>
              </a:rPr>
              <a:t> </a:t>
            </a:r>
            <a:r>
              <a:rPr lang="ja-JP" altLang="en-US" sz="2200" dirty="0">
                <a:solidFill>
                  <a:srgbClr val="000000"/>
                </a:solidFill>
                <a:ea typeface="MS Gothic" charset="-128"/>
                <a:cs typeface="MS Gothic" charset="-128"/>
              </a:rPr>
              <a:t>を追加</a:t>
            </a:r>
          </a:p>
        </p:txBody>
      </p:sp>
      <p:sp>
        <p:nvSpPr>
          <p:cNvPr id="3" name="テキスト ボックス 2"/>
          <p:cNvSpPr txBox="1"/>
          <p:nvPr/>
        </p:nvSpPr>
        <p:spPr>
          <a:xfrm>
            <a:off x="283807" y="5242253"/>
            <a:ext cx="3861390" cy="1576329"/>
          </a:xfrm>
          <a:prstGeom prst="rect">
            <a:avLst/>
          </a:prstGeom>
          <a:noFill/>
          <a:ln w="19050">
            <a:solidFill>
              <a:schemeClr val="tx1"/>
            </a:solidFill>
          </a:ln>
        </p:spPr>
        <p:txBody>
          <a:bodyPr wrap="square" rtlCol="0">
            <a:spAutoFit/>
          </a:bodyPr>
          <a:lstStyle/>
          <a:p>
            <a:pPr marL="342900" indent="-342900">
              <a:lnSpc>
                <a:spcPct val="110000"/>
              </a:lnSpc>
              <a:buFont typeface="Arial"/>
              <a:buChar char="•"/>
            </a:pPr>
            <a:r>
              <a:rPr lang="ja-JP" altLang="en-US" sz="2200" dirty="0"/>
              <a:t>シリアルで実行</a:t>
            </a:r>
            <a:br>
              <a:rPr lang="en-US" altLang="ja-JP" sz="2200" dirty="0"/>
            </a:br>
            <a:r>
              <a:rPr lang="en-US" altLang="ja-JP" sz="2200" dirty="0">
                <a:solidFill>
                  <a:srgbClr val="000000"/>
                </a:solidFill>
              </a:rPr>
              <a:t>$ cd</a:t>
            </a:r>
            <a:r>
              <a:rPr lang="ja-JP" altLang="en-US" sz="2200" dirty="0">
                <a:solidFill>
                  <a:srgbClr val="000000"/>
                </a:solidFill>
              </a:rPr>
              <a:t> </a:t>
            </a:r>
            <a:r>
              <a:rPr lang="en-US" altLang="ja-JP" sz="2200" dirty="0">
                <a:solidFill>
                  <a:srgbClr val="000000"/>
                </a:solidFill>
              </a:rPr>
              <a:t>./lammps-7Dec15/</a:t>
            </a:r>
            <a:r>
              <a:rPr lang="en-US" altLang="ja-JP" sz="2200" dirty="0" err="1">
                <a:solidFill>
                  <a:srgbClr val="000000"/>
                </a:solidFill>
              </a:rPr>
              <a:t>src</a:t>
            </a:r>
            <a:br>
              <a:rPr lang="en-US" altLang="ja-JP" sz="2200" dirty="0"/>
            </a:br>
            <a:r>
              <a:rPr lang="en-US" altLang="ja-JP" sz="2200" dirty="0"/>
              <a:t>$ make serial</a:t>
            </a:r>
            <a:br>
              <a:rPr lang="en-US" altLang="ja-JP" sz="2200" dirty="0"/>
            </a:br>
            <a:r>
              <a:rPr lang="en-US" altLang="ja-JP" sz="2200" b="1" dirty="0"/>
              <a:t>$ ./</a:t>
            </a:r>
            <a:r>
              <a:rPr lang="en-US" altLang="ja-JP" sz="2200" b="1" dirty="0" err="1"/>
              <a:t>lmp_serial</a:t>
            </a:r>
            <a:r>
              <a:rPr lang="en-US" altLang="ja-JP" sz="2200" b="1" dirty="0"/>
              <a:t> &lt; </a:t>
            </a:r>
            <a:r>
              <a:rPr lang="ja-JP" altLang="en-US" sz="2200" b="1" dirty="0"/>
              <a:t>（</a:t>
            </a:r>
            <a:r>
              <a:rPr lang="en-US" altLang="ja-JP" sz="2200" b="1" dirty="0"/>
              <a:t>input file</a:t>
            </a:r>
            <a:r>
              <a:rPr lang="ja-JP" altLang="en-US" sz="2200" b="1" dirty="0"/>
              <a:t>）</a:t>
            </a:r>
            <a:r>
              <a:rPr lang="en-US" altLang="ja-JP" sz="2200" b="1" dirty="0"/>
              <a:t> </a:t>
            </a:r>
            <a:endParaRPr lang="en-US" altLang="ja-JP" sz="2200" dirty="0"/>
          </a:p>
        </p:txBody>
      </p:sp>
      <p:sp>
        <p:nvSpPr>
          <p:cNvPr id="5" name="テキスト ボックス 4"/>
          <p:cNvSpPr txBox="1"/>
          <p:nvPr/>
        </p:nvSpPr>
        <p:spPr>
          <a:xfrm>
            <a:off x="4377662" y="5242253"/>
            <a:ext cx="4628552" cy="1576329"/>
          </a:xfrm>
          <a:prstGeom prst="rect">
            <a:avLst/>
          </a:prstGeom>
          <a:noFill/>
          <a:ln w="19050">
            <a:solidFill>
              <a:schemeClr val="tx1"/>
            </a:solidFill>
          </a:ln>
        </p:spPr>
        <p:txBody>
          <a:bodyPr wrap="square" rtlCol="0">
            <a:spAutoFit/>
          </a:bodyPr>
          <a:lstStyle/>
          <a:p>
            <a:pPr marL="342900" indent="-342900">
              <a:lnSpc>
                <a:spcPct val="110000"/>
              </a:lnSpc>
              <a:buFont typeface="Arial"/>
              <a:buChar char="•"/>
            </a:pPr>
            <a:r>
              <a:rPr lang="ja-JP" altLang="en-US" sz="2200" dirty="0"/>
              <a:t>M</a:t>
            </a:r>
            <a:r>
              <a:rPr lang="en-US" altLang="ja-JP" sz="2200" dirty="0"/>
              <a:t>PI</a:t>
            </a:r>
            <a:r>
              <a:rPr lang="ja-JP" altLang="en-US" sz="2200" dirty="0"/>
              <a:t>で実行（</a:t>
            </a:r>
            <a:r>
              <a:rPr lang="en-US" altLang="ja-JP" sz="2200" dirty="0" err="1">
                <a:solidFill>
                  <a:srgbClr val="FF0000"/>
                </a:solidFill>
              </a:rPr>
              <a:t>OpenMPI</a:t>
            </a:r>
            <a:r>
              <a:rPr lang="ja-JP" altLang="en-US" sz="2200" dirty="0">
                <a:solidFill>
                  <a:srgbClr val="FF0000"/>
                </a:solidFill>
              </a:rPr>
              <a:t>などが必要</a:t>
            </a:r>
            <a:r>
              <a:rPr lang="ja-JP" altLang="en-US" sz="2200" dirty="0"/>
              <a:t>）</a:t>
            </a:r>
            <a:br>
              <a:rPr lang="en-US" altLang="ja-JP" sz="2200" dirty="0"/>
            </a:br>
            <a:r>
              <a:rPr lang="en-US" altLang="ja-JP" sz="2200" dirty="0">
                <a:solidFill>
                  <a:srgbClr val="000000"/>
                </a:solidFill>
              </a:rPr>
              <a:t>$ cd</a:t>
            </a:r>
            <a:r>
              <a:rPr lang="ja-JP" altLang="en-US" sz="2200" dirty="0">
                <a:solidFill>
                  <a:srgbClr val="000000"/>
                </a:solidFill>
              </a:rPr>
              <a:t> </a:t>
            </a:r>
            <a:r>
              <a:rPr lang="en-US" altLang="ja-JP" sz="2200" dirty="0">
                <a:solidFill>
                  <a:srgbClr val="000000"/>
                </a:solidFill>
              </a:rPr>
              <a:t>./lammps-7Dec15/</a:t>
            </a:r>
            <a:r>
              <a:rPr lang="en-US" altLang="ja-JP" sz="2200" dirty="0" err="1">
                <a:solidFill>
                  <a:srgbClr val="000000"/>
                </a:solidFill>
              </a:rPr>
              <a:t>src</a:t>
            </a:r>
            <a:br>
              <a:rPr lang="en-US" altLang="ja-JP" sz="2200" dirty="0"/>
            </a:br>
            <a:r>
              <a:rPr lang="en-US" altLang="ja-JP" sz="2200" dirty="0"/>
              <a:t>$ make </a:t>
            </a:r>
            <a:r>
              <a:rPr lang="ja-JP" altLang="ja-JP" sz="2200" dirty="0"/>
              <a:t>m</a:t>
            </a:r>
            <a:r>
              <a:rPr lang="en-US" altLang="ja-JP" sz="2200" dirty="0"/>
              <a:t>pi</a:t>
            </a:r>
            <a:br>
              <a:rPr lang="en-US" altLang="ja-JP" sz="2200" dirty="0"/>
            </a:br>
            <a:r>
              <a:rPr lang="en-US" altLang="ja-JP" sz="2200" b="1" dirty="0"/>
              <a:t>$ ./</a:t>
            </a:r>
            <a:r>
              <a:rPr lang="en-US" altLang="ja-JP" sz="2200" b="1" dirty="0" err="1"/>
              <a:t>lmp_mpi</a:t>
            </a:r>
            <a:r>
              <a:rPr lang="en-US" altLang="ja-JP" sz="2200" b="1" dirty="0"/>
              <a:t> &lt; </a:t>
            </a:r>
            <a:r>
              <a:rPr lang="ja-JP" altLang="en-US" sz="2200" b="1" dirty="0"/>
              <a:t>（</a:t>
            </a:r>
            <a:r>
              <a:rPr lang="en-US" altLang="ja-JP" sz="2200" b="1" dirty="0"/>
              <a:t>input file</a:t>
            </a:r>
            <a:r>
              <a:rPr lang="ja-JP" altLang="en-US" sz="2200" b="1" dirty="0"/>
              <a:t>）</a:t>
            </a:r>
            <a:r>
              <a:rPr lang="en-US" altLang="ja-JP" sz="2200" b="1" dirty="0"/>
              <a:t> </a:t>
            </a:r>
            <a:endParaRPr lang="en-US" altLang="ja-JP" sz="2200" dirty="0"/>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78</a:t>
            </a:fld>
            <a:endParaRPr kumimoji="1" lang="ja-JP" altLang="en-US"/>
          </a:p>
        </p:txBody>
      </p:sp>
    </p:spTree>
    <p:extLst>
      <p:ext uri="{BB962C8B-B14F-4D97-AF65-F5344CB8AC3E}">
        <p14:creationId xmlns:p14="http://schemas.microsoft.com/office/powerpoint/2010/main" val="15688332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444" y="31877"/>
            <a:ext cx="9161428" cy="6485366"/>
          </a:xfrm>
          <a:prstGeom prst="rect">
            <a:avLst/>
          </a:prstGeom>
          <a:noFill/>
        </p:spPr>
        <p:txBody>
          <a:bodyPr wrap="square" rtlCol="0">
            <a:spAutoFit/>
          </a:bodyPr>
          <a:lstStyle/>
          <a:p>
            <a:pPr>
              <a:lnSpc>
                <a:spcPct val="110000"/>
              </a:lnSpc>
            </a:pPr>
            <a:r>
              <a:rPr lang="ja-JP" altLang="en-US" sz="2600" b="1" dirty="0">
                <a:solidFill>
                  <a:schemeClr val="accent1"/>
                </a:solidFill>
                <a:latin typeface="+mj-ea"/>
                <a:ea typeface="+mj-ea"/>
              </a:rPr>
              <a:t>（３）</a:t>
            </a:r>
            <a:r>
              <a:rPr lang="ja-JP" altLang="ja-JP" sz="2600" b="1" dirty="0">
                <a:solidFill>
                  <a:schemeClr val="accent1"/>
                </a:solidFill>
                <a:latin typeface="+mj-ea"/>
                <a:ea typeface="+mj-ea"/>
              </a:rPr>
              <a:t>M</a:t>
            </a:r>
            <a:r>
              <a:rPr lang="en-US" altLang="ja-JP" sz="2600" b="1" dirty="0">
                <a:solidFill>
                  <a:schemeClr val="accent1"/>
                </a:solidFill>
                <a:latin typeface="+mj-ea"/>
                <a:ea typeface="+mj-ea"/>
              </a:rPr>
              <a:t>ac</a:t>
            </a:r>
            <a:r>
              <a:rPr lang="ja-JP" altLang="en-US" sz="2600" b="1" dirty="0">
                <a:solidFill>
                  <a:schemeClr val="accent1"/>
                </a:solidFill>
                <a:latin typeface="+mj-ea"/>
                <a:ea typeface="+mj-ea"/>
              </a:rPr>
              <a:t>での利用（ソースをコンパイル：</a:t>
            </a:r>
            <a:r>
              <a:rPr lang="ja-JP" altLang="en-US" sz="2600" b="1" dirty="0">
                <a:solidFill>
                  <a:srgbClr val="FF0000"/>
                </a:solidFill>
                <a:latin typeface="+mj-ea"/>
                <a:ea typeface="+mj-ea"/>
              </a:rPr>
              <a:t>コンパイラが必要</a:t>
            </a:r>
            <a:r>
              <a:rPr lang="ja-JP" altLang="en-US" sz="2600" b="1" dirty="0">
                <a:solidFill>
                  <a:schemeClr val="accent1"/>
                </a:solidFill>
                <a:latin typeface="+mj-ea"/>
                <a:ea typeface="+mj-ea"/>
              </a:rPr>
              <a:t>）</a:t>
            </a:r>
            <a:endParaRPr lang="en-US" altLang="ja-JP" sz="2600" b="1" dirty="0">
              <a:solidFill>
                <a:schemeClr val="accent1"/>
              </a:solidFill>
              <a:latin typeface="+mj-ea"/>
              <a:ea typeface="+mj-ea"/>
            </a:endParaRPr>
          </a:p>
          <a:p>
            <a:pPr>
              <a:lnSpc>
                <a:spcPct val="110000"/>
              </a:lnSpc>
            </a:pPr>
            <a:r>
              <a:rPr lang="en-US" altLang="ja-JP" sz="2200" u="sng" dirty="0"/>
              <a:t>OS</a:t>
            </a:r>
            <a:r>
              <a:rPr lang="ja-JP" altLang="en-US" sz="2200" u="sng" dirty="0"/>
              <a:t> </a:t>
            </a:r>
            <a:r>
              <a:rPr lang="en-US" altLang="ja-JP" sz="2200" u="sng" dirty="0"/>
              <a:t>X</a:t>
            </a:r>
            <a:r>
              <a:rPr lang="ja-JP" altLang="en-US" sz="2200" u="sng" dirty="0"/>
              <a:t> </a:t>
            </a:r>
            <a:r>
              <a:rPr lang="en-US" altLang="ja-JP" sz="2200" u="sng" dirty="0"/>
              <a:t>El</a:t>
            </a:r>
            <a:r>
              <a:rPr lang="ja-JP" altLang="en-US" sz="2200" u="sng" dirty="0"/>
              <a:t> </a:t>
            </a:r>
            <a:r>
              <a:rPr lang="en-US" altLang="ja-JP" sz="2200" u="sng" dirty="0"/>
              <a:t>Capitan</a:t>
            </a:r>
            <a:r>
              <a:rPr lang="ja-JP" altLang="en-US" sz="2200" u="sng" dirty="0"/>
              <a:t> での実行例（個人の環境によって異なる可能性あり）</a:t>
            </a:r>
            <a:br>
              <a:rPr lang="en-US" altLang="ja-JP" sz="2200" dirty="0">
                <a:solidFill>
                  <a:srgbClr val="000000"/>
                </a:solidFill>
              </a:rPr>
            </a:br>
            <a:r>
              <a:rPr lang="ja-JP" altLang="en-US" sz="2200" dirty="0">
                <a:solidFill>
                  <a:srgbClr val="000000"/>
                </a:solidFill>
              </a:rPr>
              <a:t>ターミナルを起動</a:t>
            </a:r>
            <a:br>
              <a:rPr lang="en-US" altLang="ja-JP" sz="2200" dirty="0">
                <a:solidFill>
                  <a:srgbClr val="000000"/>
                </a:solidFill>
              </a:rPr>
            </a:br>
            <a:r>
              <a:rPr lang="ja-JP" altLang="en-US" sz="2200" dirty="0">
                <a:solidFill>
                  <a:srgbClr val="000000"/>
                </a:solidFill>
              </a:rPr>
              <a:t>ソース（</a:t>
            </a:r>
            <a:r>
              <a:rPr lang="en-US" altLang="ja-JP" sz="2200" dirty="0" err="1">
                <a:solidFill>
                  <a:srgbClr val="FF0000"/>
                </a:solidFill>
              </a:rPr>
              <a:t>lammps-stable.tar.gz</a:t>
            </a:r>
            <a:r>
              <a:rPr lang="ja-JP" altLang="en-US" sz="2200" dirty="0">
                <a:solidFill>
                  <a:srgbClr val="000000"/>
                </a:solidFill>
              </a:rPr>
              <a:t>）を解凍</a:t>
            </a:r>
            <a:r>
              <a:rPr lang="en-US" altLang="ja-JP" sz="2200" dirty="0">
                <a:solidFill>
                  <a:srgbClr val="000000"/>
                </a:solidFill>
              </a:rPr>
              <a:t> </a:t>
            </a:r>
            <a:r>
              <a:rPr lang="en-US" altLang="ja-JP" sz="2200" dirty="0">
                <a:solidFill>
                  <a:srgbClr val="000000"/>
                </a:solidFill>
                <a:sym typeface="Wingdings"/>
              </a:rPr>
              <a:t> </a:t>
            </a:r>
            <a:r>
              <a:rPr lang="ja-JP" altLang="en-US" sz="2200" dirty="0">
                <a:solidFill>
                  <a:srgbClr val="000000"/>
                </a:solidFill>
                <a:sym typeface="Wingdings"/>
              </a:rPr>
              <a:t>ディレクトリ</a:t>
            </a:r>
            <a:r>
              <a:rPr lang="en-US" altLang="ja-JP" sz="2200" dirty="0">
                <a:solidFill>
                  <a:srgbClr val="000000"/>
                </a:solidFill>
                <a:sym typeface="Wingdings"/>
              </a:rPr>
              <a:t> </a:t>
            </a:r>
            <a:r>
              <a:rPr lang="en-US" altLang="ja-JP" sz="2200" dirty="0">
                <a:solidFill>
                  <a:srgbClr val="0000FF"/>
                </a:solidFill>
              </a:rPr>
              <a:t>lammps-11Aug17 </a:t>
            </a:r>
            <a:r>
              <a:rPr lang="ja-JP" altLang="en-US" sz="2200" dirty="0">
                <a:solidFill>
                  <a:srgbClr val="000000"/>
                </a:solidFill>
              </a:rPr>
              <a:t>を作る</a:t>
            </a:r>
            <a:br>
              <a:rPr lang="en-US" altLang="ja-JP" sz="2200" dirty="0">
                <a:solidFill>
                  <a:srgbClr val="000000"/>
                </a:solidFill>
              </a:rPr>
            </a:br>
            <a:endParaRPr lang="en-US" altLang="ja-JP" sz="2200" dirty="0">
              <a:solidFill>
                <a:srgbClr val="000000"/>
              </a:solidFill>
            </a:endParaRPr>
          </a:p>
          <a:p>
            <a:pPr marL="342900" indent="-342900">
              <a:lnSpc>
                <a:spcPct val="110000"/>
              </a:lnSpc>
              <a:buFont typeface="Wingdings" charset="2"/>
              <a:buChar char="l"/>
            </a:pPr>
            <a:r>
              <a:rPr lang="ja-JP" altLang="en-US" sz="2200" dirty="0"/>
              <a:t>シリアルでコンパイル</a:t>
            </a:r>
            <a:br>
              <a:rPr lang="en-US" altLang="ja-JP" sz="2200" dirty="0">
                <a:solidFill>
                  <a:srgbClr val="000000"/>
                </a:solidFill>
              </a:rPr>
            </a:br>
            <a:r>
              <a:rPr lang="en-US" altLang="ja-JP" sz="2200" dirty="0">
                <a:solidFill>
                  <a:srgbClr val="000000"/>
                </a:solidFill>
              </a:rPr>
              <a:t>$ cd</a:t>
            </a:r>
            <a:r>
              <a:rPr lang="ja-JP" altLang="en-US" sz="2200" dirty="0">
                <a:solidFill>
                  <a:srgbClr val="000000"/>
                </a:solidFill>
              </a:rPr>
              <a:t> </a:t>
            </a:r>
            <a:r>
              <a:rPr lang="en-US" altLang="ja-JP" sz="2200" dirty="0">
                <a:solidFill>
                  <a:srgbClr val="000000"/>
                </a:solidFill>
              </a:rPr>
              <a:t>lammps-11Aug17/</a:t>
            </a:r>
            <a:r>
              <a:rPr lang="en-US" altLang="ja-JP" sz="2200" dirty="0" err="1">
                <a:solidFill>
                  <a:srgbClr val="000000"/>
                </a:solidFill>
              </a:rPr>
              <a:t>src</a:t>
            </a:r>
            <a:br>
              <a:rPr lang="en-US" altLang="ja-JP" sz="2200" dirty="0"/>
            </a:br>
            <a:r>
              <a:rPr lang="en-US" altLang="ja-JP" sz="2200" dirty="0"/>
              <a:t>$ make serial</a:t>
            </a:r>
            <a:br>
              <a:rPr lang="en-US" altLang="ja-JP" sz="2200" dirty="0"/>
            </a:br>
            <a:r>
              <a:rPr lang="en-US" altLang="ja-JP" sz="2200" b="1" dirty="0"/>
              <a:t>$ </a:t>
            </a:r>
            <a:r>
              <a:rPr lang="en-US" altLang="ja-JP" sz="2200" b="1" dirty="0" err="1"/>
              <a:t>lmp_serial</a:t>
            </a:r>
            <a:r>
              <a:rPr lang="en-US" altLang="ja-JP" sz="2200" b="1" dirty="0"/>
              <a:t> &lt; </a:t>
            </a:r>
            <a:r>
              <a:rPr lang="ja-JP" altLang="en-US" sz="2200" b="1" dirty="0"/>
              <a:t>（</a:t>
            </a:r>
            <a:r>
              <a:rPr lang="en-US" altLang="ja-JP" sz="2200" b="1" dirty="0"/>
              <a:t>input file</a:t>
            </a:r>
            <a:r>
              <a:rPr lang="ja-JP" altLang="en-US" sz="2200" b="1" dirty="0"/>
              <a:t>）</a:t>
            </a:r>
            <a:br>
              <a:rPr lang="en-US" altLang="ja-JP" sz="2200" b="1" dirty="0"/>
            </a:br>
            <a:endParaRPr lang="en-US" altLang="ja-JP" sz="2200" b="1" dirty="0"/>
          </a:p>
          <a:p>
            <a:pPr marL="342900" indent="-342900">
              <a:lnSpc>
                <a:spcPct val="110000"/>
              </a:lnSpc>
              <a:buFont typeface="Wingdings" charset="2"/>
              <a:buChar char="l"/>
            </a:pPr>
            <a:r>
              <a:rPr lang="en-US" altLang="ja-JP" sz="2200" dirty="0"/>
              <a:t>MPI</a:t>
            </a:r>
            <a:r>
              <a:rPr lang="ja-JP" altLang="en-US" sz="2200" dirty="0"/>
              <a:t>でコンパイル（</a:t>
            </a:r>
            <a:r>
              <a:rPr lang="en-US" altLang="ja-JP" sz="2200" dirty="0" err="1">
                <a:solidFill>
                  <a:srgbClr val="FF0000"/>
                </a:solidFill>
              </a:rPr>
              <a:t>OpenMPI</a:t>
            </a:r>
            <a:r>
              <a:rPr lang="ja-JP" altLang="en-US" sz="2200" dirty="0">
                <a:solidFill>
                  <a:srgbClr val="FF0000"/>
                </a:solidFill>
              </a:rPr>
              <a:t>などが必要</a:t>
            </a:r>
            <a:r>
              <a:rPr lang="ja-JP" altLang="en-US" sz="2200" dirty="0"/>
              <a:t>）</a:t>
            </a:r>
            <a:br>
              <a:rPr lang="en-US" altLang="ja-JP" sz="2200" dirty="0"/>
            </a:br>
            <a:r>
              <a:rPr lang="en-US" altLang="ja-JP" sz="2200" dirty="0">
                <a:solidFill>
                  <a:srgbClr val="000000"/>
                </a:solidFill>
              </a:rPr>
              <a:t>$ cd</a:t>
            </a:r>
            <a:r>
              <a:rPr lang="ja-JP" altLang="en-US" sz="2200" dirty="0">
                <a:solidFill>
                  <a:srgbClr val="000000"/>
                </a:solidFill>
              </a:rPr>
              <a:t> </a:t>
            </a:r>
            <a:r>
              <a:rPr lang="en-US" altLang="ja-JP" sz="2200" dirty="0">
                <a:solidFill>
                  <a:srgbClr val="000000"/>
                </a:solidFill>
              </a:rPr>
              <a:t>lammps-11Aug17/</a:t>
            </a:r>
            <a:r>
              <a:rPr lang="en-US" altLang="ja-JP" sz="2200" dirty="0" err="1">
                <a:solidFill>
                  <a:srgbClr val="000000"/>
                </a:solidFill>
              </a:rPr>
              <a:t>src</a:t>
            </a:r>
            <a:br>
              <a:rPr lang="en-US" altLang="ja-JP" sz="2200" dirty="0"/>
            </a:br>
            <a:r>
              <a:rPr lang="en-US" altLang="ja-JP" sz="2200" dirty="0"/>
              <a:t>$ make </a:t>
            </a:r>
            <a:r>
              <a:rPr lang="en-US" altLang="ja-JP" sz="2200" dirty="0" err="1"/>
              <a:t>mpi</a:t>
            </a:r>
            <a:br>
              <a:rPr lang="en-US" altLang="ja-JP" sz="2200" dirty="0"/>
            </a:br>
            <a:r>
              <a:rPr lang="en-US" altLang="ja-JP" sz="2200" b="1" dirty="0"/>
              <a:t>$ </a:t>
            </a:r>
            <a:r>
              <a:rPr lang="en-US" altLang="ja-JP" sz="2200" b="1" dirty="0" err="1"/>
              <a:t>lmp_mpi</a:t>
            </a:r>
            <a:r>
              <a:rPr lang="en-US" altLang="ja-JP" sz="2200" b="1" dirty="0"/>
              <a:t> &lt; </a:t>
            </a:r>
            <a:r>
              <a:rPr lang="ja-JP" altLang="en-US" sz="2200" b="1" dirty="0"/>
              <a:t>（</a:t>
            </a:r>
            <a:r>
              <a:rPr lang="en-US" altLang="ja-JP" sz="2200" b="1" dirty="0"/>
              <a:t>input file</a:t>
            </a:r>
            <a:r>
              <a:rPr lang="ja-JP" altLang="en-US" sz="2200" b="1" dirty="0"/>
              <a:t>）</a:t>
            </a:r>
            <a:r>
              <a:rPr lang="en-US" altLang="ja-JP" sz="2200" b="1" dirty="0"/>
              <a:t> </a:t>
            </a:r>
            <a:br>
              <a:rPr lang="en-US" altLang="ja-JP" sz="2200" dirty="0"/>
            </a:br>
            <a:endParaRPr lang="en-US" altLang="ja-JP" sz="2200" dirty="0"/>
          </a:p>
          <a:p>
            <a:pPr>
              <a:lnSpc>
                <a:spcPct val="110000"/>
              </a:lnSpc>
            </a:pPr>
            <a:r>
              <a:rPr lang="ja-JP" altLang="en-US" sz="2200" dirty="0"/>
              <a:t>（注）</a:t>
            </a:r>
            <a:r>
              <a:rPr lang="en-US" altLang="ja-JP" sz="2200" dirty="0"/>
              <a:t>Mac</a:t>
            </a:r>
            <a:r>
              <a:rPr lang="ja-JP" altLang="en-US" sz="2200" dirty="0"/>
              <a:t>用の</a:t>
            </a:r>
            <a:r>
              <a:rPr lang="en-US" altLang="ja-JP" sz="2200" dirty="0" err="1"/>
              <a:t>makefile</a:t>
            </a:r>
            <a:r>
              <a:rPr lang="ja-JP" altLang="en-US" sz="2200" dirty="0"/>
              <a:t>：</a:t>
            </a:r>
            <a:r>
              <a:rPr lang="en-US" altLang="ja-JP" sz="2200" dirty="0"/>
              <a:t>lammps-11Aug17/</a:t>
            </a:r>
            <a:r>
              <a:rPr lang="en-US" altLang="ja-JP" sz="2200" dirty="0" err="1"/>
              <a:t>src</a:t>
            </a:r>
            <a:r>
              <a:rPr lang="en-US" altLang="ja-JP" sz="2200" dirty="0"/>
              <a:t>/MAKE/MACHINES/</a:t>
            </a:r>
            <a:r>
              <a:rPr lang="en-US" altLang="ja-JP" sz="2200" dirty="0" err="1"/>
              <a:t>Makefile.mac</a:t>
            </a:r>
            <a:br>
              <a:rPr lang="en-US" altLang="ja-JP" sz="2200" dirty="0"/>
            </a:br>
            <a:r>
              <a:rPr lang="en-US" altLang="ja-JP" sz="2200" dirty="0"/>
              <a:t>　</a:t>
            </a:r>
            <a:r>
              <a:rPr lang="ja-JP" altLang="en-US" sz="2200" dirty="0"/>
              <a:t>　　もある。</a:t>
            </a:r>
            <a:endParaRPr lang="en-US" altLang="ja-JP" sz="2200"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79</a:t>
            </a:fld>
            <a:endParaRPr kumimoji="1" lang="ja-JP" altLang="en-US"/>
          </a:p>
        </p:txBody>
      </p:sp>
    </p:spTree>
    <p:extLst>
      <p:ext uri="{BB962C8B-B14F-4D97-AF65-F5344CB8AC3E}">
        <p14:creationId xmlns:p14="http://schemas.microsoft.com/office/powerpoint/2010/main" val="188061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defTabSz="321440" hangingPunct="0">
              <a:defRPr sz="1200">
                <a:latin typeface="Helvetica"/>
                <a:ea typeface="Helvetica"/>
                <a:cs typeface="Helvetica"/>
                <a:sym typeface="Helvetica"/>
              </a:defRPr>
            </a:pPr>
            <a:endParaRPr kumimoji="0" sz="800" kern="0">
              <a:solidFill>
                <a:srgbClr val="000000"/>
              </a:solidFill>
              <a:latin typeface="Helvetica"/>
              <a:ea typeface="Helvetica"/>
              <a:cs typeface="Helvetica"/>
              <a:sym typeface="Helvetica"/>
            </a:endParaRPr>
          </a:p>
        </p:txBody>
      </p:sp>
      <p:sp>
        <p:nvSpPr>
          <p:cNvPr id="153" name="Shape 153"/>
          <p:cNvSpPr>
            <a:spLocks noGrp="1"/>
          </p:cNvSpPr>
          <p:nvPr>
            <p:ph type="title"/>
          </p:nvPr>
        </p:nvSpPr>
        <p:spPr>
          <a:prstGeom prst="rect">
            <a:avLst/>
          </a:prstGeom>
        </p:spPr>
        <p:txBody>
          <a:bodyPr/>
          <a:lstStyle/>
          <a:p>
            <a:r>
              <a:rPr dirty="0">
                <a:solidFill>
                  <a:srgbClr val="0000FF"/>
                </a:solidFill>
              </a:rPr>
              <a:t>MateriApps LIVE! へのログイン</a:t>
            </a:r>
          </a:p>
        </p:txBody>
      </p:sp>
      <p:sp>
        <p:nvSpPr>
          <p:cNvPr id="154" name="Shape 154"/>
          <p:cNvSpPr>
            <a:spLocks noGrp="1"/>
          </p:cNvSpPr>
          <p:nvPr>
            <p:ph type="body" idx="1"/>
          </p:nvPr>
        </p:nvSpPr>
        <p:spPr>
          <a:prstGeom prst="rect">
            <a:avLst/>
          </a:prstGeom>
        </p:spPr>
        <p:txBody>
          <a:bodyPr/>
          <a:lstStyle/>
          <a:p>
            <a:pPr>
              <a:spcBef>
                <a:spcPts val="703"/>
              </a:spcBef>
            </a:pPr>
            <a:r>
              <a:rPr dirty="0"/>
              <a:t>しばらすると</a:t>
            </a:r>
            <a:r>
              <a:rPr lang="ja-JP" altLang="en-US" dirty="0">
                <a:solidFill>
                  <a:schemeClr val="tx1"/>
                </a:solidFill>
              </a:rPr>
              <a:t>下の</a:t>
            </a:r>
            <a:r>
              <a:rPr lang="ja-JP" altLang="en-US">
                <a:solidFill>
                  <a:schemeClr val="tx1"/>
                </a:solidFill>
              </a:rPr>
              <a:t>画面のような</a:t>
            </a:r>
            <a:r>
              <a:rPr dirty="0" err="1"/>
              <a:t>ログイン画面が表示される</a:t>
            </a:r>
            <a:endParaRPr dirty="0"/>
          </a:p>
          <a:p>
            <a:pPr>
              <a:spcBef>
                <a:spcPts val="703"/>
              </a:spcBef>
            </a:pPr>
            <a:r>
              <a:rPr dirty="0"/>
              <a:t>下記の情報を使ってログイン</a:t>
            </a:r>
          </a:p>
          <a:p>
            <a:pPr lvl="1">
              <a:spcBef>
                <a:spcPts val="703"/>
              </a:spcBef>
            </a:pPr>
            <a:r>
              <a:rPr dirty="0"/>
              <a:t>ユーザ名(login): </a:t>
            </a:r>
            <a:r>
              <a:rPr i="1" dirty="0">
                <a:solidFill>
                  <a:srgbClr val="FF2600"/>
                </a:solidFill>
              </a:rPr>
              <a:t>user</a:t>
            </a:r>
          </a:p>
          <a:p>
            <a:pPr lvl="1">
              <a:spcBef>
                <a:spcPts val="703"/>
              </a:spcBef>
            </a:pPr>
            <a:r>
              <a:rPr dirty="0"/>
              <a:t>パスワード(password): </a:t>
            </a:r>
            <a:r>
              <a:rPr i="1" dirty="0">
                <a:solidFill>
                  <a:srgbClr val="FF2600"/>
                </a:solidFill>
              </a:rPr>
              <a:t>live</a:t>
            </a:r>
            <a:endParaRPr dirty="0">
              <a:solidFill>
                <a:srgbClr val="FF2600"/>
              </a:solidFill>
            </a:endParaRPr>
          </a:p>
        </p:txBody>
      </p:sp>
      <p:sp>
        <p:nvSpPr>
          <p:cNvPr id="155" name="Shape 155"/>
          <p:cNvSpPr/>
          <p:nvPr/>
        </p:nvSpPr>
        <p:spPr>
          <a:xfrm>
            <a:off x="-2769" y="6437394"/>
            <a:ext cx="3992299" cy="287571"/>
          </a:xfrm>
          <a:prstGeom prst="rect">
            <a:avLst/>
          </a:prstGeom>
          <a:ln w="12700">
            <a:miter lim="400000"/>
          </a:ln>
          <a:extLst>
            <a:ext uri="{C572A759-6A51-4108-AA02-DFA0A04FC94B}">
              <ma14:wrappingTextBoxFlag xmlns="" xmlns:ma14="http://schemas.microsoft.com/office/mac/drawingml/2011/main"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algn="ctr" defTabSz="410730" hangingPunct="0"/>
            <a:r>
              <a:rPr kumimoji="0" kern="0">
                <a:solidFill>
                  <a:srgbClr val="000000"/>
                </a:solidFill>
              </a:rPr>
              <a:t>MateriApps, 2013-2017. All rights reserved.</a:t>
            </a:r>
          </a:p>
        </p:txBody>
      </p:sp>
      <p:pic>
        <p:nvPicPr>
          <p:cNvPr id="156" name="cmsi-logo-green.pdf"/>
          <p:cNvPicPr>
            <a:picLocks noChangeAspect="1"/>
          </p:cNvPicPr>
          <p:nvPr/>
        </p:nvPicPr>
        <p:blipFill>
          <a:blip r:embed="rId2">
            <a:extLst/>
          </a:blip>
          <a:stretch>
            <a:fillRect/>
          </a:stretch>
        </p:blipFill>
        <p:spPr>
          <a:xfrm>
            <a:off x="7722206" y="292889"/>
            <a:ext cx="1036826" cy="342910"/>
          </a:xfrm>
          <a:prstGeom prst="rect">
            <a:avLst/>
          </a:prstGeom>
          <a:ln w="12700">
            <a:miter lim="400000"/>
          </a:ln>
        </p:spPr>
      </p:pic>
      <p:sp>
        <p:nvSpPr>
          <p:cNvPr id="2" name="スライド番号プレースホルダー 1"/>
          <p:cNvSpPr>
            <a:spLocks noGrp="1"/>
          </p:cNvSpPr>
          <p:nvPr>
            <p:ph type="sldNum" sz="quarter" idx="2"/>
          </p:nvPr>
        </p:nvSpPr>
        <p:spPr/>
        <p:txBody>
          <a:bodyPr/>
          <a:lstStyle/>
          <a:p>
            <a:fld id="{86CB4B4D-7CA3-9044-876B-883B54F8677D}" type="slidenum">
              <a:rPr lang="uk-UA" smtClean="0"/>
              <a:pPr/>
              <a:t>8</a:t>
            </a:fld>
            <a:endParaRPr lang="uk-UA"/>
          </a:p>
        </p:txBody>
      </p:sp>
      <p:sp>
        <p:nvSpPr>
          <p:cNvPr id="9" name="正方形/長方形 8"/>
          <p:cNvSpPr/>
          <p:nvPr/>
        </p:nvSpPr>
        <p:spPr>
          <a:xfrm>
            <a:off x="650240" y="2075021"/>
            <a:ext cx="2899114" cy="647859"/>
          </a:xfrm>
          <a:prstGeom prst="rect">
            <a:avLst/>
          </a:prstGeom>
          <a:noFill/>
          <a:ln w="25400" cap="flat">
            <a:solidFill>
              <a:srgbClr val="0000FF"/>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3400" b="0" i="0" u="none" strike="noStrike" cap="none" spc="0" normalizeH="0" baseline="0">
              <a:ln>
                <a:noFill/>
              </a:ln>
              <a:solidFill>
                <a:srgbClr val="000000"/>
              </a:solidFill>
              <a:effectLst/>
              <a:uFillTx/>
              <a:latin typeface="+mn-lt"/>
              <a:ea typeface="+mn-ea"/>
              <a:cs typeface="+mn-cs"/>
              <a:sym typeface="Helvetica Neue Light"/>
            </a:endParaRPr>
          </a:p>
        </p:txBody>
      </p:sp>
      <p:pic>
        <p:nvPicPr>
          <p:cNvPr id="11" name="図 10" descr="スクリーンショット 2018-11-21 4.19.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392" y="1780381"/>
            <a:ext cx="5201920" cy="3870960"/>
          </a:xfrm>
          <a:prstGeom prst="rect">
            <a:avLst/>
          </a:prstGeom>
        </p:spPr>
      </p:pic>
      <p:sp>
        <p:nvSpPr>
          <p:cNvPr id="20" name="正方形/長方形 19"/>
          <p:cNvSpPr/>
          <p:nvPr/>
        </p:nvSpPr>
        <p:spPr>
          <a:xfrm>
            <a:off x="6566206" y="3724971"/>
            <a:ext cx="464514" cy="218989"/>
          </a:xfrm>
          <a:prstGeom prst="rect">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3400" b="0" i="0" u="none" strike="noStrike" cap="none" spc="0" normalizeH="0" baseline="0">
              <a:ln>
                <a:noFill/>
              </a:ln>
              <a:solidFill>
                <a:srgbClr val="000000"/>
              </a:solidFill>
              <a:effectLst/>
              <a:uFillTx/>
              <a:latin typeface="+mn-lt"/>
              <a:ea typeface="+mn-ea"/>
              <a:cs typeface="+mn-cs"/>
              <a:sym typeface="Helvetica Neue Light"/>
            </a:endParaRP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349"/>
            <a:ext cx="8229600" cy="836710"/>
          </a:xfrm>
        </p:spPr>
        <p:txBody>
          <a:bodyPr>
            <a:normAutofit/>
          </a:bodyPr>
          <a:lstStyle/>
          <a:p>
            <a:r>
              <a:rPr lang="en-US" altLang="en-US" dirty="0" err="1">
                <a:solidFill>
                  <a:srgbClr val="1F497D"/>
                </a:solidFill>
              </a:rPr>
              <a:t>LAMMPS</a:t>
            </a:r>
            <a:r>
              <a:rPr lang="en-US" altLang="en-US" sz="4000" b="1" dirty="0" err="1">
                <a:solidFill>
                  <a:srgbClr val="1F497D"/>
                </a:solidFill>
              </a:rPr>
              <a:t>のGUI</a:t>
            </a:r>
            <a:r>
              <a:rPr lang="ja-JP" altLang="en-US" sz="4000" b="1">
                <a:solidFill>
                  <a:srgbClr val="1F497D"/>
                </a:solidFill>
              </a:rPr>
              <a:t>アプリ（１）</a:t>
            </a:r>
            <a:endParaRPr kumimoji="1" lang="ja-JP" altLang="en-US" sz="4000" b="1" dirty="0">
              <a:solidFill>
                <a:srgbClr val="1F497D"/>
              </a:solidFill>
            </a:endParaRPr>
          </a:p>
        </p:txBody>
      </p:sp>
      <p:sp>
        <p:nvSpPr>
          <p:cNvPr id="4" name="スライド番号プレースホルダー 3"/>
          <p:cNvSpPr>
            <a:spLocks noGrp="1"/>
          </p:cNvSpPr>
          <p:nvPr>
            <p:ph type="sldNum" sz="quarter" idx="12"/>
          </p:nvPr>
        </p:nvSpPr>
        <p:spPr>
          <a:xfrm>
            <a:off x="6553200" y="6169295"/>
            <a:ext cx="2133600" cy="365125"/>
          </a:xfrm>
        </p:spPr>
        <p:txBody>
          <a:bodyPr/>
          <a:lstStyle/>
          <a:p>
            <a:fld id="{B72F81EC-3365-A244-BE16-25FE1979F5BC}" type="slidenum">
              <a:rPr kumimoji="1" lang="ja-JP" altLang="en-US" smtClean="0"/>
              <a:t>80</a:t>
            </a:fld>
            <a:endParaRPr kumimoji="1" lang="ja-JP" altLang="en-US"/>
          </a:p>
        </p:txBody>
      </p:sp>
      <p:sp>
        <p:nvSpPr>
          <p:cNvPr id="7" name="コンテンツ プレースホルダー 2"/>
          <p:cNvSpPr>
            <a:spLocks noGrp="1"/>
          </p:cNvSpPr>
          <p:nvPr>
            <p:ph idx="1"/>
          </p:nvPr>
        </p:nvSpPr>
        <p:spPr>
          <a:xfrm>
            <a:off x="70339" y="589258"/>
            <a:ext cx="9003322" cy="4552585"/>
          </a:xfrm>
        </p:spPr>
        <p:txBody>
          <a:bodyPr>
            <a:normAutofit/>
          </a:bodyPr>
          <a:lstStyle/>
          <a:p>
            <a:r>
              <a:rPr lang="en-US" altLang="ja-JP" sz="2800" dirty="0" err="1"/>
              <a:t>Winmostar</a:t>
            </a:r>
            <a:r>
              <a:rPr lang="ja-JP" altLang="ja-JP" sz="2800" dirty="0"/>
              <a:t>　</a:t>
            </a:r>
            <a:r>
              <a:rPr lang="en-US" altLang="ja-JP" sz="2400" dirty="0">
                <a:solidFill>
                  <a:srgbClr val="0000FF"/>
                </a:solidFill>
              </a:rPr>
              <a:t>https://winmostar.com/</a:t>
            </a:r>
          </a:p>
          <a:p>
            <a:pPr lvl="1"/>
            <a:r>
              <a:rPr lang="ja-JP" altLang="en-US" sz="2200" dirty="0"/>
              <a:t>株式会社クロスアビリティが開発・販売</a:t>
            </a:r>
            <a:endParaRPr lang="en-US" altLang="ja-JP" sz="2200" dirty="0"/>
          </a:p>
          <a:p>
            <a:pPr lvl="1"/>
            <a:r>
              <a:rPr lang="ja-JP" altLang="en-US" sz="2200" dirty="0"/>
              <a:t>企業ユースで</a:t>
            </a:r>
            <a:r>
              <a:rPr lang="en-US" altLang="ja-JP" sz="2200" dirty="0"/>
              <a:t>15</a:t>
            </a:r>
            <a:r>
              <a:rPr lang="ja-JP" altLang="en-US" sz="2200" dirty="0"/>
              <a:t>万円より（トライアル版あり）</a:t>
            </a:r>
          </a:p>
          <a:p>
            <a:pPr lvl="1"/>
            <a:r>
              <a:rPr lang="ja-JP" altLang="en-US" sz="2200" dirty="0"/>
              <a:t>サポート、講習会（関東・関西）、個別カスタマイズあり</a:t>
            </a:r>
            <a:endParaRPr lang="en-US" altLang="ja-JP" sz="2200" dirty="0"/>
          </a:p>
          <a:p>
            <a:pPr lvl="1"/>
            <a:r>
              <a:rPr lang="ja-JP" altLang="en-US" sz="2200" dirty="0"/>
              <a:t>平均</a:t>
            </a:r>
            <a:r>
              <a:rPr lang="en-US" altLang="ja-JP" sz="2200" dirty="0"/>
              <a:t>20</a:t>
            </a:r>
            <a:r>
              <a:rPr lang="ja-JP" altLang="en-US" sz="2200" dirty="0"/>
              <a:t>ダウンロード</a:t>
            </a:r>
            <a:r>
              <a:rPr lang="en-US" altLang="ja-JP" sz="2200" dirty="0"/>
              <a:t>/</a:t>
            </a:r>
            <a:r>
              <a:rPr lang="ja-JP" altLang="en-US" sz="2200" dirty="0"/>
              <a:t>日</a:t>
            </a:r>
            <a:endParaRPr lang="en-US" altLang="ja-JP" sz="2200" dirty="0"/>
          </a:p>
          <a:p>
            <a:pPr lvl="1"/>
            <a:r>
              <a:rPr lang="ja-JP" altLang="en-US" sz="2000" dirty="0"/>
              <a:t>国内外にシングルライセンス</a:t>
            </a:r>
            <a:r>
              <a:rPr lang="en-US" altLang="ja-JP" sz="2000" dirty="0"/>
              <a:t>775</a:t>
            </a:r>
            <a:r>
              <a:rPr lang="ja-JP" altLang="en-US" sz="2000" dirty="0"/>
              <a:t>ユーザ、機関ライセンス</a:t>
            </a:r>
            <a:r>
              <a:rPr lang="en-US" altLang="ja-JP" sz="2000" dirty="0"/>
              <a:t>48</a:t>
            </a:r>
            <a:r>
              <a:rPr lang="ja-JP" altLang="en-US" sz="2000" dirty="0"/>
              <a:t>契約</a:t>
            </a:r>
            <a:endParaRPr lang="en-US" altLang="ja-JP" sz="2200" dirty="0"/>
          </a:p>
          <a:p>
            <a:pPr lvl="1"/>
            <a:r>
              <a:rPr lang="ja-JP" altLang="en-US" sz="2200"/>
              <a:t>古典</a:t>
            </a:r>
            <a:r>
              <a:rPr lang="en-US" altLang="ja-JP" sz="2200" dirty="0"/>
              <a:t>MD</a:t>
            </a:r>
            <a:r>
              <a:rPr lang="ja-JP" altLang="en-US" sz="2200"/>
              <a:t>：</a:t>
            </a:r>
            <a:r>
              <a:rPr lang="en-US" altLang="ja-JP" sz="2200" dirty="0"/>
              <a:t>LAMMPS,</a:t>
            </a:r>
            <a:r>
              <a:rPr lang="ja-JP" altLang="en-US" sz="2200"/>
              <a:t> </a:t>
            </a:r>
            <a:r>
              <a:rPr lang="en-US" altLang="ja-JP" sz="2200" dirty="0"/>
              <a:t> </a:t>
            </a:r>
            <a:r>
              <a:rPr lang="en-US" altLang="ja-JP" sz="2200" dirty="0" err="1"/>
              <a:t>Gromacs</a:t>
            </a:r>
            <a:r>
              <a:rPr lang="en-US" altLang="ja-JP" sz="2200" dirty="0"/>
              <a:t>,</a:t>
            </a:r>
            <a:r>
              <a:rPr lang="ja-JP" altLang="en-US" sz="2200"/>
              <a:t> </a:t>
            </a:r>
            <a:r>
              <a:rPr lang="en-US" altLang="ja-JP" sz="2200" dirty="0"/>
              <a:t> Amber</a:t>
            </a:r>
            <a:endParaRPr lang="en-US" altLang="ja-JP" sz="2200" dirty="0">
              <a:solidFill>
                <a:srgbClr val="C0504D"/>
              </a:solidFill>
            </a:endParaRPr>
          </a:p>
          <a:p>
            <a:pPr lvl="1"/>
            <a:r>
              <a:rPr lang="ja-JP" altLang="en-US" sz="2200"/>
              <a:t>第一原理：</a:t>
            </a:r>
            <a:r>
              <a:rPr lang="en-US" altLang="ja-JP" sz="2200" dirty="0" err="1"/>
              <a:t>QuantumESPRESSO</a:t>
            </a:r>
            <a:r>
              <a:rPr lang="en-US" altLang="ja-JP" sz="2200" dirty="0"/>
              <a:t>,</a:t>
            </a:r>
            <a:r>
              <a:rPr lang="ja-JP" altLang="en-US" sz="2200" dirty="0"/>
              <a:t> </a:t>
            </a:r>
            <a:r>
              <a:rPr lang="en-US" altLang="ja-JP" sz="2200" dirty="0"/>
              <a:t>Gaussian, GAMESS, </a:t>
            </a:r>
            <a:r>
              <a:rPr lang="en-US" altLang="ja-JP" sz="2200" dirty="0" err="1"/>
              <a:t>NWChem</a:t>
            </a:r>
            <a:r>
              <a:rPr lang="en-US" altLang="ja-JP" sz="2200" dirty="0"/>
              <a:t>, MOPAC</a:t>
            </a:r>
          </a:p>
          <a:p>
            <a:pPr lvl="1"/>
            <a:r>
              <a:rPr lang="ja-JP" altLang="en-US" sz="2200" dirty="0">
                <a:solidFill>
                  <a:schemeClr val="accent2"/>
                </a:solidFill>
              </a:rPr>
              <a:t>材料系国プロアプリ（</a:t>
            </a:r>
            <a:r>
              <a:rPr lang="en-US" altLang="ja-JP" sz="2200" dirty="0" err="1">
                <a:solidFill>
                  <a:schemeClr val="accent2"/>
                </a:solidFill>
              </a:rPr>
              <a:t>OpenMX</a:t>
            </a:r>
            <a:r>
              <a:rPr lang="en-US" altLang="ja-JP" sz="2200" dirty="0">
                <a:solidFill>
                  <a:schemeClr val="accent2"/>
                </a:solidFill>
              </a:rPr>
              <a:t>, SMASH</a:t>
            </a:r>
            <a:r>
              <a:rPr lang="ja-JP" altLang="en-US" sz="2200" dirty="0">
                <a:solidFill>
                  <a:schemeClr val="accent2"/>
                </a:solidFill>
              </a:rPr>
              <a:t> </a:t>
            </a:r>
            <a:r>
              <a:rPr lang="en-US" altLang="ja-JP" sz="2200" dirty="0">
                <a:solidFill>
                  <a:schemeClr val="accent2"/>
                </a:solidFill>
              </a:rPr>
              <a:t>,</a:t>
            </a:r>
            <a:r>
              <a:rPr lang="ja-JP" altLang="en-US" sz="2200" dirty="0">
                <a:solidFill>
                  <a:schemeClr val="accent2"/>
                </a:solidFill>
              </a:rPr>
              <a:t> </a:t>
            </a:r>
            <a:r>
              <a:rPr lang="en-US" altLang="ja-JP" sz="2200" dirty="0">
                <a:solidFill>
                  <a:schemeClr val="accent2"/>
                </a:solidFill>
              </a:rPr>
              <a:t>DC-DFTB,</a:t>
            </a:r>
            <a:r>
              <a:rPr lang="ja-JP" altLang="en-US" sz="2200" dirty="0">
                <a:solidFill>
                  <a:schemeClr val="accent2"/>
                </a:solidFill>
              </a:rPr>
              <a:t> </a:t>
            </a:r>
            <a:r>
              <a:rPr lang="en-US" altLang="ja-JP" sz="2200" dirty="0">
                <a:solidFill>
                  <a:schemeClr val="accent2"/>
                </a:solidFill>
              </a:rPr>
              <a:t>MODYLAS,</a:t>
            </a:r>
            <a:r>
              <a:rPr lang="ja-JP" altLang="en-US" sz="2200" dirty="0">
                <a:solidFill>
                  <a:schemeClr val="accent2"/>
                </a:solidFill>
              </a:rPr>
              <a:t> </a:t>
            </a:r>
            <a:r>
              <a:rPr lang="en-US" altLang="ja-JP" sz="2200" dirty="0">
                <a:solidFill>
                  <a:schemeClr val="accent2"/>
                </a:solidFill>
              </a:rPr>
              <a:t>Fragment ER</a:t>
            </a:r>
            <a:r>
              <a:rPr lang="ja-JP" altLang="en-US" sz="2200" dirty="0">
                <a:solidFill>
                  <a:schemeClr val="accent2"/>
                </a:solidFill>
              </a:rPr>
              <a:t>）</a:t>
            </a:r>
            <a:r>
              <a:rPr lang="ja-JP" altLang="en-US" sz="2200" dirty="0"/>
              <a:t>にも対応</a:t>
            </a:r>
            <a:endParaRPr lang="en-US" altLang="ja-JP" sz="2200" dirty="0"/>
          </a:p>
          <a:p>
            <a:pPr marL="457200" lvl="1" indent="0">
              <a:buNone/>
            </a:pPr>
            <a:endParaRPr lang="en-US" altLang="ja-JP" sz="2200" dirty="0"/>
          </a:p>
          <a:p>
            <a:pPr marL="457200" lvl="1" indent="0">
              <a:buNone/>
            </a:pPr>
            <a:endParaRPr lang="en-US" altLang="ja-JP" sz="2400" dirty="0"/>
          </a:p>
        </p:txBody>
      </p:sp>
      <p:pic>
        <p:nvPicPr>
          <p:cNvPr id="9" name="図 8">
            <a:extLst>
              <a:ext uri="{FF2B5EF4-FFF2-40B4-BE49-F238E27FC236}">
                <a16:creationId xmlns:a16="http://schemas.microsoft.com/office/drawing/2014/main" id="{53499923-6BF2-4E5B-ADEA-8F3F411D3727}"/>
              </a:ext>
            </a:extLst>
          </p:cNvPr>
          <p:cNvPicPr>
            <a:picLocks noChangeAspect="1"/>
          </p:cNvPicPr>
          <p:nvPr/>
        </p:nvPicPr>
        <p:blipFill>
          <a:blip r:embed="rId3"/>
          <a:stretch>
            <a:fillRect/>
          </a:stretch>
        </p:blipFill>
        <p:spPr>
          <a:xfrm>
            <a:off x="573205" y="4623213"/>
            <a:ext cx="7779225" cy="1310708"/>
          </a:xfrm>
          <a:prstGeom prst="rect">
            <a:avLst/>
          </a:prstGeom>
        </p:spPr>
      </p:pic>
      <p:pic>
        <p:nvPicPr>
          <p:cNvPr id="10" name="図 9">
            <a:extLst>
              <a:ext uri="{FF2B5EF4-FFF2-40B4-BE49-F238E27FC236}">
                <a16:creationId xmlns:a16="http://schemas.microsoft.com/office/drawing/2014/main" id="{79CC49AD-27DB-49A7-ADF5-FA82BC913559}"/>
              </a:ext>
            </a:extLst>
          </p:cNvPr>
          <p:cNvPicPr>
            <a:picLocks noChangeAspect="1"/>
          </p:cNvPicPr>
          <p:nvPr/>
        </p:nvPicPr>
        <p:blipFill>
          <a:blip r:embed="rId4"/>
          <a:stretch>
            <a:fillRect/>
          </a:stretch>
        </p:blipFill>
        <p:spPr>
          <a:xfrm>
            <a:off x="2006221" y="5733981"/>
            <a:ext cx="6735170" cy="909090"/>
          </a:xfrm>
          <a:prstGeom prst="rect">
            <a:avLst/>
          </a:prstGeom>
        </p:spPr>
      </p:pic>
    </p:spTree>
    <p:extLst>
      <p:ext uri="{BB962C8B-B14F-4D97-AF65-F5344CB8AC3E}">
        <p14:creationId xmlns:p14="http://schemas.microsoft.com/office/powerpoint/2010/main" val="32967733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349"/>
            <a:ext cx="8229600" cy="836710"/>
          </a:xfrm>
        </p:spPr>
        <p:txBody>
          <a:bodyPr>
            <a:normAutofit/>
          </a:bodyPr>
          <a:lstStyle/>
          <a:p>
            <a:r>
              <a:rPr lang="en-US" altLang="en-US" dirty="0" err="1">
                <a:solidFill>
                  <a:srgbClr val="1F497D"/>
                </a:solidFill>
              </a:rPr>
              <a:t>LAMMPS</a:t>
            </a:r>
            <a:r>
              <a:rPr lang="en-US" altLang="en-US" sz="4000" b="1" dirty="0" err="1">
                <a:solidFill>
                  <a:srgbClr val="1F497D"/>
                </a:solidFill>
              </a:rPr>
              <a:t>のGUI</a:t>
            </a:r>
            <a:r>
              <a:rPr lang="ja-JP" altLang="en-US" sz="4000" b="1">
                <a:solidFill>
                  <a:srgbClr val="1F497D"/>
                </a:solidFill>
              </a:rPr>
              <a:t>アプリ（２）</a:t>
            </a:r>
            <a:endParaRPr kumimoji="1" lang="ja-JP" altLang="en-US" sz="4000" b="1" dirty="0">
              <a:solidFill>
                <a:srgbClr val="1F497D"/>
              </a:solidFill>
            </a:endParaRPr>
          </a:p>
        </p:txBody>
      </p:sp>
      <p:sp>
        <p:nvSpPr>
          <p:cNvPr id="3" name="コンテンツ プレースホルダー 2"/>
          <p:cNvSpPr>
            <a:spLocks noGrp="1"/>
          </p:cNvSpPr>
          <p:nvPr>
            <p:ph idx="1"/>
          </p:nvPr>
        </p:nvSpPr>
        <p:spPr>
          <a:xfrm>
            <a:off x="22859" y="781916"/>
            <a:ext cx="9176036" cy="3999633"/>
          </a:xfrm>
        </p:spPr>
        <p:txBody>
          <a:bodyPr>
            <a:normAutofit/>
          </a:bodyPr>
          <a:lstStyle/>
          <a:p>
            <a:r>
              <a:rPr lang="en-US" altLang="ja-JP" sz="2400" dirty="0"/>
              <a:t>J-OCTA</a:t>
            </a:r>
            <a:r>
              <a:rPr lang="ja-JP" altLang="en-US" sz="2400" dirty="0"/>
              <a:t>　</a:t>
            </a:r>
            <a:r>
              <a:rPr lang="en-US" altLang="ja-JP" sz="2400" dirty="0">
                <a:solidFill>
                  <a:srgbClr val="0000FF"/>
                </a:solidFill>
              </a:rPr>
              <a:t>https://</a:t>
            </a:r>
            <a:r>
              <a:rPr lang="en-US" altLang="ja-JP" sz="2400" dirty="0" err="1">
                <a:solidFill>
                  <a:srgbClr val="0000FF"/>
                </a:solidFill>
              </a:rPr>
              <a:t>cae.jsol.co.jp</a:t>
            </a:r>
            <a:r>
              <a:rPr lang="en-US" altLang="ja-JP" sz="2400" dirty="0">
                <a:solidFill>
                  <a:srgbClr val="0000FF"/>
                </a:solidFill>
              </a:rPr>
              <a:t>/product/material/</a:t>
            </a:r>
            <a:r>
              <a:rPr lang="en-US" altLang="ja-JP" sz="2400" dirty="0" err="1">
                <a:solidFill>
                  <a:srgbClr val="0000FF"/>
                </a:solidFill>
              </a:rPr>
              <a:t>jocta</a:t>
            </a:r>
            <a:r>
              <a:rPr lang="en-US" altLang="ja-JP" sz="2400" dirty="0">
                <a:solidFill>
                  <a:srgbClr val="0000FF"/>
                </a:solidFill>
              </a:rPr>
              <a:t>/</a:t>
            </a:r>
          </a:p>
          <a:p>
            <a:pPr lvl="1"/>
            <a:r>
              <a:rPr lang="en-US" altLang="ja-JP" sz="2000" dirty="0">
                <a:latin typeface="+mn-ea"/>
              </a:rPr>
              <a:t>2005</a:t>
            </a:r>
            <a:r>
              <a:rPr lang="ja-JP" altLang="en-US" sz="2000" dirty="0">
                <a:latin typeface="+mn-ea"/>
              </a:rPr>
              <a:t>年 </a:t>
            </a:r>
            <a:r>
              <a:rPr lang="en-US" altLang="ja-JP" sz="2000" dirty="0">
                <a:latin typeface="+mn-ea"/>
              </a:rPr>
              <a:t>JSOL</a:t>
            </a:r>
            <a:r>
              <a:rPr lang="ja-JP" altLang="en-US" sz="2000" dirty="0">
                <a:latin typeface="+mn-ea"/>
              </a:rPr>
              <a:t>（日本総研）が開発、</a:t>
            </a:r>
            <a:r>
              <a:rPr lang="en-US" altLang="ja-JP" sz="2000" dirty="0">
                <a:latin typeface="+mn-ea"/>
              </a:rPr>
              <a:t>OCTA</a:t>
            </a:r>
            <a:r>
              <a:rPr lang="ja-JP" altLang="en-US" sz="2000" dirty="0">
                <a:latin typeface="+mn-ea"/>
              </a:rPr>
              <a:t>の商用版</a:t>
            </a:r>
            <a:br>
              <a:rPr lang="en-US" altLang="ja-JP" sz="2000" dirty="0">
                <a:latin typeface="+mn-ea"/>
              </a:rPr>
            </a:br>
            <a:r>
              <a:rPr lang="en-US" altLang="ja-JP" sz="2000" dirty="0">
                <a:latin typeface="+mn-ea"/>
              </a:rPr>
              <a:t>※ Student Edition</a:t>
            </a:r>
            <a:r>
              <a:rPr lang="ja-JP" altLang="en-US" sz="2000" dirty="0">
                <a:latin typeface="+mn-ea"/>
              </a:rPr>
              <a:t>（機能制限付きの無償版）がある</a:t>
            </a:r>
            <a:endParaRPr lang="en-US" altLang="ja-JP" sz="2000" dirty="0">
              <a:latin typeface="+mn-ea"/>
            </a:endParaRPr>
          </a:p>
          <a:p>
            <a:pPr lvl="1"/>
            <a:r>
              <a:rPr lang="ja-JP" altLang="en-US" sz="2000" dirty="0">
                <a:latin typeface="+mn-ea"/>
              </a:rPr>
              <a:t>第一原理計算から非線形有限要素法まで（</a:t>
            </a:r>
            <a:r>
              <a:rPr lang="en-US" altLang="ja-JP" sz="2000" dirty="0">
                <a:solidFill>
                  <a:srgbClr val="FF0000"/>
                </a:solidFill>
                <a:latin typeface="+mn-ea"/>
              </a:rPr>
              <a:t>SIESTA</a:t>
            </a:r>
            <a:r>
              <a:rPr lang="ja-JP" altLang="en-US" sz="2000" dirty="0" err="1">
                <a:solidFill>
                  <a:srgbClr val="FF0000"/>
                </a:solidFill>
                <a:latin typeface="+mn-ea"/>
              </a:rPr>
              <a:t>、</a:t>
            </a:r>
            <a:r>
              <a:rPr lang="en-US" altLang="ja-JP" sz="2000" dirty="0">
                <a:solidFill>
                  <a:srgbClr val="FF0000"/>
                </a:solidFill>
                <a:latin typeface="+mn-ea"/>
              </a:rPr>
              <a:t>LS-DYNA</a:t>
            </a:r>
            <a:r>
              <a:rPr lang="ja-JP" altLang="en-US" sz="2000" dirty="0">
                <a:latin typeface="+mn-ea"/>
              </a:rPr>
              <a:t>と</a:t>
            </a:r>
            <a:r>
              <a:rPr lang="en-US" altLang="ja-JP" sz="2000" dirty="0">
                <a:latin typeface="+mn-ea"/>
              </a:rPr>
              <a:t>I/F</a:t>
            </a:r>
            <a:r>
              <a:rPr lang="ja-JP" altLang="en-US" sz="2000" dirty="0">
                <a:latin typeface="+mn-ea"/>
              </a:rPr>
              <a:t>）</a:t>
            </a:r>
            <a:endParaRPr lang="en-US" altLang="ja-JP" sz="2000" dirty="0">
              <a:latin typeface="+mn-ea"/>
            </a:endParaRPr>
          </a:p>
          <a:p>
            <a:pPr lvl="1"/>
            <a:r>
              <a:rPr lang="ja-JP" altLang="en-US" sz="2000" dirty="0">
                <a:latin typeface="+mn-ea"/>
              </a:rPr>
              <a:t>分子動力学では、</a:t>
            </a:r>
            <a:r>
              <a:rPr lang="en-US" altLang="ja-JP" sz="2000" dirty="0">
                <a:solidFill>
                  <a:srgbClr val="FF0000"/>
                </a:solidFill>
                <a:latin typeface="+mn-ea"/>
              </a:rPr>
              <a:t>LAMMPS</a:t>
            </a:r>
            <a:r>
              <a:rPr lang="ja-JP" altLang="en-US" sz="2000" dirty="0" err="1">
                <a:solidFill>
                  <a:srgbClr val="FF0000"/>
                </a:solidFill>
                <a:latin typeface="+mn-ea"/>
              </a:rPr>
              <a:t>、</a:t>
            </a:r>
            <a:r>
              <a:rPr lang="en-US" altLang="ja-JP" sz="2000" dirty="0">
                <a:solidFill>
                  <a:srgbClr val="FF0000"/>
                </a:solidFill>
                <a:latin typeface="+mn-ea"/>
              </a:rPr>
              <a:t>GROMACS</a:t>
            </a:r>
            <a:r>
              <a:rPr lang="ja-JP" altLang="en-US" sz="2000" dirty="0" err="1">
                <a:solidFill>
                  <a:srgbClr val="FF0000"/>
                </a:solidFill>
                <a:latin typeface="+mn-ea"/>
              </a:rPr>
              <a:t>、</a:t>
            </a:r>
            <a:r>
              <a:rPr lang="en-US" altLang="ja-JP" sz="2000" dirty="0">
                <a:solidFill>
                  <a:srgbClr val="FF0000"/>
                </a:solidFill>
                <a:latin typeface="+mn-ea"/>
              </a:rPr>
              <a:t>HOOMD</a:t>
            </a:r>
            <a:r>
              <a:rPr lang="ja-JP" altLang="en-US" sz="2000" dirty="0">
                <a:latin typeface="+mn-ea"/>
              </a:rPr>
              <a:t>をマルチスケールシミュレーション統合環境に拡張でき、多機能なプリポストが利用可能</a:t>
            </a:r>
          </a:p>
          <a:p>
            <a:pPr lvl="2">
              <a:buFont typeface="Wingdings" charset="2"/>
              <a:buChar char="ü"/>
            </a:pPr>
            <a:r>
              <a:rPr lang="en-US" altLang="ja-JP" sz="2000" dirty="0">
                <a:latin typeface="+mn-ea"/>
              </a:rPr>
              <a:t>COGNAC</a:t>
            </a:r>
            <a:r>
              <a:rPr lang="ja-JP" altLang="en-US" sz="2000" dirty="0">
                <a:latin typeface="+mn-ea"/>
              </a:rPr>
              <a:t>のデータに基づいて、各ソルバーのデータと相互に変換</a:t>
            </a:r>
            <a:endParaRPr lang="en-US" altLang="ja-JP" sz="2000" dirty="0">
              <a:latin typeface="+mn-ea"/>
            </a:endParaRPr>
          </a:p>
          <a:p>
            <a:pPr lvl="2">
              <a:buFont typeface="Wingdings" charset="2"/>
              <a:buChar char="ü"/>
            </a:pPr>
            <a:r>
              <a:rPr lang="ja-JP" altLang="en-US" sz="2000" dirty="0">
                <a:latin typeface="+mn-ea"/>
              </a:rPr>
              <a:t>各ソルバーの入力ファイルが自動生成され、手動修正も可能</a:t>
            </a:r>
            <a:endParaRPr lang="en-US" altLang="ja-JP" sz="2000" dirty="0">
              <a:latin typeface="+mn-ea"/>
            </a:endParaRPr>
          </a:p>
          <a:p>
            <a:pPr lvl="2">
              <a:buFont typeface="Wingdings" charset="2"/>
              <a:buChar char="ü"/>
            </a:pPr>
            <a:r>
              <a:rPr lang="ja-JP" altLang="en-US" sz="2000" dirty="0">
                <a:latin typeface="+mn-ea"/>
              </a:rPr>
              <a:t>結果ファイルは自動的に</a:t>
            </a:r>
            <a:r>
              <a:rPr lang="en-US" altLang="ja-JP" sz="2000" dirty="0">
                <a:latin typeface="+mn-ea"/>
              </a:rPr>
              <a:t>COGNAC</a:t>
            </a:r>
            <a:r>
              <a:rPr lang="ja-JP" altLang="en-US" sz="2000" dirty="0">
                <a:latin typeface="+mn-ea"/>
              </a:rPr>
              <a:t>データに変換される</a:t>
            </a:r>
            <a:endParaRPr lang="en-US" altLang="ja-JP" sz="2000" dirty="0">
              <a:latin typeface="+mn-ea"/>
            </a:endParaRPr>
          </a:p>
        </p:txBody>
      </p:sp>
      <p:pic>
        <p:nvPicPr>
          <p:cNvPr id="4" name="図 3"/>
          <p:cNvPicPr>
            <a:picLocks noChangeAspect="1"/>
          </p:cNvPicPr>
          <p:nvPr/>
        </p:nvPicPr>
        <p:blipFill>
          <a:blip r:embed="rId3"/>
          <a:stretch>
            <a:fillRect/>
          </a:stretch>
        </p:blipFill>
        <p:spPr>
          <a:xfrm>
            <a:off x="2358303" y="4401898"/>
            <a:ext cx="3369570" cy="2308435"/>
          </a:xfrm>
          <a:prstGeom prst="rect">
            <a:avLst/>
          </a:prstGeom>
        </p:spPr>
      </p:pic>
      <p:sp>
        <p:nvSpPr>
          <p:cNvPr id="8" name="スライド番号プレースホルダー 7"/>
          <p:cNvSpPr>
            <a:spLocks noGrp="1"/>
          </p:cNvSpPr>
          <p:nvPr>
            <p:ph type="sldNum" sz="quarter" idx="12"/>
          </p:nvPr>
        </p:nvSpPr>
        <p:spPr/>
        <p:txBody>
          <a:bodyPr/>
          <a:lstStyle/>
          <a:p>
            <a:fld id="{B72F81EC-3365-A244-BE16-25FE1979F5BC}" type="slidenum">
              <a:rPr kumimoji="1" lang="ja-JP" altLang="en-US" smtClean="0"/>
              <a:t>81</a:t>
            </a:fld>
            <a:endParaRPr kumimoji="1" lang="ja-JP" altLang="en-US"/>
          </a:p>
        </p:txBody>
      </p:sp>
      <p:pic>
        <p:nvPicPr>
          <p:cNvPr id="6" name="Picture 2" descr="C:\Users\t690255\AppData\Local\Microsoft\Windows\Temporary Internet Files\Content.Outlook\7UX3A36Q\d3plot00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69155" y="5009251"/>
            <a:ext cx="2454506" cy="1664505"/>
          </a:xfrm>
          <a:prstGeom prst="rect">
            <a:avLst/>
          </a:prstGeom>
          <a:noFill/>
          <a:extLst/>
        </p:spPr>
      </p:pic>
      <p:pic>
        <p:nvPicPr>
          <p:cNvPr id="1026" name="図 8" descr="画面の領域"/>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115" y="5009251"/>
            <a:ext cx="1523978" cy="156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p:cNvSpPr/>
          <p:nvPr/>
        </p:nvSpPr>
        <p:spPr>
          <a:xfrm>
            <a:off x="1798651" y="5640224"/>
            <a:ext cx="648210" cy="4700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5744033" y="5640223"/>
            <a:ext cx="648210" cy="4700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7687" y="4401898"/>
            <a:ext cx="1025289" cy="552079"/>
          </a:xfrm>
          <a:prstGeom prst="rect">
            <a:avLst/>
          </a:prstGeom>
        </p:spPr>
      </p:pic>
      <p:pic>
        <p:nvPicPr>
          <p:cNvPr id="13" name="図 12"/>
          <p:cNvPicPr>
            <a:picLocks noChangeAspect="1"/>
          </p:cNvPicPr>
          <p:nvPr/>
        </p:nvPicPr>
        <p:blipFill>
          <a:blip r:embed="rId7"/>
          <a:stretch>
            <a:fillRect/>
          </a:stretch>
        </p:blipFill>
        <p:spPr>
          <a:xfrm>
            <a:off x="6665440" y="4593937"/>
            <a:ext cx="1936064" cy="360040"/>
          </a:xfrm>
          <a:prstGeom prst="rect">
            <a:avLst/>
          </a:prstGeom>
        </p:spPr>
      </p:pic>
    </p:spTree>
    <p:extLst>
      <p:ext uri="{BB962C8B-B14F-4D97-AF65-F5344CB8AC3E}">
        <p14:creationId xmlns:p14="http://schemas.microsoft.com/office/powerpoint/2010/main" val="29964960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349"/>
            <a:ext cx="8229600" cy="836710"/>
          </a:xfrm>
        </p:spPr>
        <p:txBody>
          <a:bodyPr>
            <a:normAutofit/>
          </a:bodyPr>
          <a:lstStyle/>
          <a:p>
            <a:r>
              <a:rPr lang="en-US" altLang="en-US" dirty="0" err="1">
                <a:solidFill>
                  <a:srgbClr val="1F497D"/>
                </a:solidFill>
              </a:rPr>
              <a:t>LAMMPS</a:t>
            </a:r>
            <a:r>
              <a:rPr lang="en-US" altLang="en-US" sz="4000" b="1" dirty="0" err="1">
                <a:solidFill>
                  <a:srgbClr val="1F497D"/>
                </a:solidFill>
              </a:rPr>
              <a:t>のGUI</a:t>
            </a:r>
            <a:r>
              <a:rPr lang="ja-JP" altLang="en-US" sz="4000" b="1">
                <a:solidFill>
                  <a:srgbClr val="1F497D"/>
                </a:solidFill>
              </a:rPr>
              <a:t>アプリ（３）</a:t>
            </a:r>
            <a:endParaRPr kumimoji="1" lang="ja-JP" altLang="en-US" sz="4000" b="1" dirty="0">
              <a:solidFill>
                <a:srgbClr val="1F497D"/>
              </a:solidFill>
            </a:endParaRPr>
          </a:p>
        </p:txBody>
      </p:sp>
      <p:sp>
        <p:nvSpPr>
          <p:cNvPr id="3" name="コンテンツ プレースホルダー 2"/>
          <p:cNvSpPr>
            <a:spLocks noGrp="1"/>
          </p:cNvSpPr>
          <p:nvPr>
            <p:ph idx="1"/>
          </p:nvPr>
        </p:nvSpPr>
        <p:spPr>
          <a:xfrm>
            <a:off x="22859" y="781916"/>
            <a:ext cx="9176036" cy="3999633"/>
          </a:xfrm>
        </p:spPr>
        <p:txBody>
          <a:bodyPr>
            <a:normAutofit/>
          </a:bodyPr>
          <a:lstStyle/>
          <a:p>
            <a:r>
              <a:rPr lang="en-US" altLang="ja-JP" sz="2400" dirty="0"/>
              <a:t>J-OCTA</a:t>
            </a:r>
            <a:r>
              <a:rPr lang="ja-JP" altLang="en-US" sz="2400" dirty="0"/>
              <a:t>　</a:t>
            </a:r>
            <a:r>
              <a:rPr lang="en-US" altLang="ja-JP" sz="2400" dirty="0">
                <a:solidFill>
                  <a:srgbClr val="0000FF"/>
                </a:solidFill>
              </a:rPr>
              <a:t>https://cae.jsol.co.jp/product/material/jocta/</a:t>
            </a:r>
          </a:p>
          <a:p>
            <a:pPr lvl="1"/>
            <a:r>
              <a:rPr lang="ja-JP" altLang="en-US" sz="2000" dirty="0">
                <a:solidFill>
                  <a:srgbClr val="FF0000"/>
                </a:solidFill>
                <a:latin typeface="+mn-ea"/>
              </a:rPr>
              <a:t>機械学習（深層学習）を用いた</a:t>
            </a:r>
            <a:r>
              <a:rPr lang="en-US" altLang="ja-JP" sz="2000" dirty="0">
                <a:solidFill>
                  <a:srgbClr val="FF0000"/>
                </a:solidFill>
                <a:latin typeface="+mn-ea"/>
              </a:rPr>
              <a:t>QSPR</a:t>
            </a:r>
            <a:r>
              <a:rPr lang="ja-JP" altLang="en-US" sz="2000" dirty="0">
                <a:latin typeface="+mn-ea"/>
              </a:rPr>
              <a:t>（定量的構造物性相関）機能</a:t>
            </a:r>
            <a:endParaRPr lang="en-US" altLang="ja-JP" sz="2000" dirty="0">
              <a:latin typeface="+mn-ea"/>
            </a:endParaRPr>
          </a:p>
          <a:p>
            <a:pPr lvl="2"/>
            <a:r>
              <a:rPr lang="ja-JP" altLang="en-US" sz="1600" dirty="0">
                <a:latin typeface="+mn-ea"/>
              </a:rPr>
              <a:t>分子構造（</a:t>
            </a:r>
            <a:r>
              <a:rPr lang="en-US" altLang="ja-JP" sz="1600" dirty="0">
                <a:latin typeface="+mn-ea"/>
              </a:rPr>
              <a:t>SMILES</a:t>
            </a:r>
            <a:r>
              <a:rPr lang="ja-JP" altLang="en-US" sz="1600" dirty="0">
                <a:latin typeface="+mn-ea"/>
              </a:rPr>
              <a:t>）と物性データの学習を、</a:t>
            </a:r>
            <a:r>
              <a:rPr lang="en-US" altLang="ja-JP" sz="1600" dirty="0">
                <a:latin typeface="+mn-ea"/>
              </a:rPr>
              <a:t>GUI</a:t>
            </a:r>
            <a:r>
              <a:rPr lang="ja-JP" altLang="en-US" sz="1600" dirty="0">
                <a:latin typeface="+mn-ea"/>
              </a:rPr>
              <a:t>上で簡単に実施。</a:t>
            </a:r>
            <a:endParaRPr lang="en-US" altLang="ja-JP" sz="1600" dirty="0">
              <a:latin typeface="+mn-ea"/>
            </a:endParaRPr>
          </a:p>
          <a:p>
            <a:pPr lvl="2"/>
            <a:r>
              <a:rPr lang="ja-JP" altLang="en-US" sz="1600" dirty="0">
                <a:latin typeface="+mn-ea"/>
              </a:rPr>
              <a:t>いくつかの物性の学習済みモデルは、</a:t>
            </a:r>
            <a:r>
              <a:rPr lang="en-US" altLang="ja-JP" sz="1600" dirty="0">
                <a:latin typeface="+mn-ea"/>
              </a:rPr>
              <a:t>JSOL</a:t>
            </a:r>
            <a:r>
              <a:rPr lang="ja-JP" altLang="en-US" sz="1600" dirty="0">
                <a:latin typeface="+mn-ea"/>
              </a:rPr>
              <a:t>から継続提供される。</a:t>
            </a:r>
            <a:endParaRPr lang="en-US" altLang="ja-JP" sz="1600" dirty="0">
              <a:latin typeface="+mn-ea"/>
            </a:endParaRPr>
          </a:p>
          <a:p>
            <a:pPr lvl="1"/>
            <a:endParaRPr lang="en-US" altLang="ja-JP" sz="2000" dirty="0">
              <a:latin typeface="+mn-ea"/>
            </a:endParaRPr>
          </a:p>
          <a:p>
            <a:pPr lvl="1"/>
            <a:r>
              <a:rPr lang="ja-JP" altLang="en-US" sz="2000" dirty="0">
                <a:latin typeface="+mn-ea"/>
              </a:rPr>
              <a:t>学習用データをシミュレーションで構築するための</a:t>
            </a:r>
            <a:r>
              <a:rPr lang="ja-JP" altLang="en-US" sz="2000" dirty="0">
                <a:solidFill>
                  <a:srgbClr val="FF0000"/>
                </a:solidFill>
                <a:latin typeface="+mn-ea"/>
              </a:rPr>
              <a:t>分子モデリング</a:t>
            </a:r>
            <a:r>
              <a:rPr lang="en-US" altLang="ja-JP" sz="2000" dirty="0">
                <a:solidFill>
                  <a:srgbClr val="FF0000"/>
                </a:solidFill>
                <a:latin typeface="+mn-ea"/>
              </a:rPr>
              <a:t>API</a:t>
            </a:r>
            <a:r>
              <a:rPr lang="ja-JP" altLang="en-US" sz="2000" dirty="0">
                <a:latin typeface="+mn-ea"/>
              </a:rPr>
              <a:t>機能</a:t>
            </a:r>
            <a:endParaRPr lang="en-US" altLang="ja-JP" sz="2000" dirty="0">
              <a:latin typeface="+mn-ea"/>
            </a:endParaRPr>
          </a:p>
          <a:p>
            <a:pPr lvl="2"/>
            <a:r>
              <a:rPr lang="ja-JP" altLang="en-US" sz="1600" dirty="0">
                <a:latin typeface="+mn-ea"/>
              </a:rPr>
              <a:t>力場や電荷の取得が</a:t>
            </a:r>
            <a:r>
              <a:rPr lang="en-US" altLang="ja-JP" sz="1600" dirty="0">
                <a:latin typeface="+mn-ea"/>
              </a:rPr>
              <a:t>Python</a:t>
            </a:r>
            <a:r>
              <a:rPr lang="ja-JP" altLang="en-US" sz="1600" dirty="0">
                <a:latin typeface="+mn-ea"/>
              </a:rPr>
              <a:t>スクリプト内から可能（</a:t>
            </a:r>
            <a:r>
              <a:rPr lang="en-US" altLang="ja-JP" sz="1600" dirty="0">
                <a:latin typeface="+mn-ea"/>
              </a:rPr>
              <a:t>Windows</a:t>
            </a:r>
            <a:r>
              <a:rPr lang="ja-JP" altLang="en-US" sz="1600" dirty="0" err="1">
                <a:latin typeface="+mn-ea"/>
              </a:rPr>
              <a:t>、</a:t>
            </a:r>
            <a:r>
              <a:rPr lang="en-US" altLang="ja-JP" sz="1600" dirty="0">
                <a:latin typeface="+mn-ea"/>
              </a:rPr>
              <a:t>Linux</a:t>
            </a:r>
            <a:r>
              <a:rPr lang="ja-JP" altLang="en-US" sz="1600" dirty="0">
                <a:latin typeface="+mn-ea"/>
              </a:rPr>
              <a:t>）。</a:t>
            </a:r>
            <a:endParaRPr lang="en-US" altLang="ja-JP" sz="1600" dirty="0">
              <a:latin typeface="+mn-ea"/>
            </a:endParaRPr>
          </a:p>
          <a:p>
            <a:pPr lvl="2"/>
            <a:r>
              <a:rPr lang="ja-JP" altLang="en-US" sz="1600" dirty="0">
                <a:latin typeface="+mn-ea"/>
              </a:rPr>
              <a:t>多数の物質に対して、分子構造（</a:t>
            </a:r>
            <a:r>
              <a:rPr lang="en-US" altLang="ja-JP" sz="1600" dirty="0">
                <a:latin typeface="+mn-ea"/>
              </a:rPr>
              <a:t>SMILES</a:t>
            </a:r>
            <a:r>
              <a:rPr lang="ja-JP" altLang="en-US" sz="1600" dirty="0">
                <a:latin typeface="+mn-ea"/>
              </a:rPr>
              <a:t>）をもとに</a:t>
            </a:r>
            <a:r>
              <a:rPr lang="en-US" altLang="ja-JP" sz="1600" dirty="0">
                <a:latin typeface="+mn-ea"/>
              </a:rPr>
              <a:t>MD</a:t>
            </a:r>
            <a:r>
              <a:rPr lang="ja-JP" altLang="en-US" sz="1600" dirty="0">
                <a:latin typeface="+mn-ea"/>
              </a:rPr>
              <a:t>のバルク構造作成、物性計算をバッチ実行。</a:t>
            </a:r>
            <a:br>
              <a:rPr lang="en-US" altLang="ja-JP" sz="1600" dirty="0">
                <a:latin typeface="+mn-ea"/>
              </a:rPr>
            </a:br>
            <a:endParaRPr lang="en-US" altLang="ja-JP" sz="1600" dirty="0">
              <a:latin typeface="+mn-ea"/>
            </a:endParaRPr>
          </a:p>
        </p:txBody>
      </p:sp>
      <p:pic>
        <p:nvPicPr>
          <p:cNvPr id="7" name="図 6"/>
          <p:cNvPicPr>
            <a:picLocks noChangeAspect="1"/>
          </p:cNvPicPr>
          <p:nvPr/>
        </p:nvPicPr>
        <p:blipFill>
          <a:blip r:embed="rId3"/>
          <a:stretch>
            <a:fillRect/>
          </a:stretch>
        </p:blipFill>
        <p:spPr>
          <a:xfrm>
            <a:off x="-28417" y="4592214"/>
            <a:ext cx="3554550" cy="1496205"/>
          </a:xfrm>
          <a:prstGeom prst="rect">
            <a:avLst/>
          </a:prstGeom>
        </p:spPr>
      </p:pic>
      <p:pic>
        <p:nvPicPr>
          <p:cNvPr id="9" name="図 8"/>
          <p:cNvPicPr>
            <a:picLocks noChangeAspect="1"/>
          </p:cNvPicPr>
          <p:nvPr/>
        </p:nvPicPr>
        <p:blipFill>
          <a:blip r:embed="rId4"/>
          <a:stretch>
            <a:fillRect/>
          </a:stretch>
        </p:blipFill>
        <p:spPr>
          <a:xfrm>
            <a:off x="3625097" y="4456402"/>
            <a:ext cx="5526110" cy="1957164"/>
          </a:xfrm>
          <a:prstGeom prst="rect">
            <a:avLst/>
          </a:prstGeom>
        </p:spPr>
      </p:pic>
    </p:spTree>
    <p:extLst>
      <p:ext uri="{BB962C8B-B14F-4D97-AF65-F5344CB8AC3E}">
        <p14:creationId xmlns:p14="http://schemas.microsoft.com/office/powerpoint/2010/main" val="631706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349"/>
            <a:ext cx="8229600" cy="836710"/>
          </a:xfrm>
        </p:spPr>
        <p:txBody>
          <a:bodyPr>
            <a:normAutofit/>
          </a:bodyPr>
          <a:lstStyle/>
          <a:p>
            <a:r>
              <a:rPr kumimoji="1" lang="en-US" altLang="ja-JP" sz="4000" b="1" dirty="0" err="1">
                <a:solidFill>
                  <a:srgbClr val="1F497D"/>
                </a:solidFill>
              </a:rPr>
              <a:t>LAMMPS</a:t>
            </a:r>
            <a:r>
              <a:rPr lang="en-US" altLang="en-US" sz="4000" b="1" dirty="0" err="1">
                <a:solidFill>
                  <a:srgbClr val="1F497D"/>
                </a:solidFill>
              </a:rPr>
              <a:t>のGUI</a:t>
            </a:r>
            <a:r>
              <a:rPr lang="ja-JP" altLang="en-US" sz="4000" b="1" dirty="0">
                <a:solidFill>
                  <a:srgbClr val="1F497D"/>
                </a:solidFill>
              </a:rPr>
              <a:t>アプリ（３）</a:t>
            </a:r>
            <a:endParaRPr kumimoji="1" lang="ja-JP" altLang="en-US" sz="4000" b="1" dirty="0">
              <a:solidFill>
                <a:srgbClr val="1F497D"/>
              </a:solidFill>
            </a:endParaRPr>
          </a:p>
        </p:txBody>
      </p:sp>
      <p:sp>
        <p:nvSpPr>
          <p:cNvPr id="3" name="コンテンツ プレースホルダー 2"/>
          <p:cNvSpPr>
            <a:spLocks noGrp="1"/>
          </p:cNvSpPr>
          <p:nvPr>
            <p:ph idx="1"/>
          </p:nvPr>
        </p:nvSpPr>
        <p:spPr>
          <a:xfrm>
            <a:off x="22859" y="781916"/>
            <a:ext cx="9176036" cy="3152431"/>
          </a:xfrm>
        </p:spPr>
        <p:txBody>
          <a:bodyPr>
            <a:normAutofit/>
          </a:bodyPr>
          <a:lstStyle/>
          <a:p>
            <a:r>
              <a:rPr lang="ja-JP" altLang="en-US" sz="2800" dirty="0"/>
              <a:t>その他のツール</a:t>
            </a:r>
            <a:br>
              <a:rPr lang="ja-JP" altLang="en-US" sz="2800" dirty="0"/>
            </a:br>
            <a:r>
              <a:rPr lang="en-US" altLang="ja-JP" sz="2400" dirty="0"/>
              <a:t>Pre/Post Processing Tools for use with LAMMPS</a:t>
            </a:r>
            <a:r>
              <a:rPr lang="ja-JP" altLang="en-US" sz="2400" dirty="0"/>
              <a:t>（紹介サイト）</a:t>
            </a:r>
            <a:br>
              <a:rPr lang="ja-JP" altLang="en-US" sz="2400" dirty="0"/>
            </a:br>
            <a:r>
              <a:rPr lang="en-US" altLang="ja-JP" sz="2400" dirty="0">
                <a:solidFill>
                  <a:srgbClr val="0000FF"/>
                </a:solidFill>
              </a:rPr>
              <a:t>http://lammps.sandia.gov/</a:t>
            </a:r>
            <a:r>
              <a:rPr lang="en-US" altLang="ja-JP" sz="2400" dirty="0" err="1">
                <a:solidFill>
                  <a:srgbClr val="0000FF"/>
                </a:solidFill>
              </a:rPr>
              <a:t>prepost.html</a:t>
            </a:r>
            <a:br>
              <a:rPr lang="en-US" altLang="ja-JP" sz="2400" dirty="0">
                <a:solidFill>
                  <a:srgbClr val="0000FF"/>
                </a:solidFill>
              </a:rPr>
            </a:br>
            <a:br>
              <a:rPr lang="en-US" altLang="ja-JP" sz="2400" dirty="0">
                <a:solidFill>
                  <a:srgbClr val="0000FF"/>
                </a:solidFill>
              </a:rPr>
            </a:br>
            <a:r>
              <a:rPr lang="ja-JP" altLang="en-US" sz="2400" dirty="0"/>
              <a:t>可視化ツール</a:t>
            </a:r>
            <a:endParaRPr lang="en-US" altLang="ja-JP" sz="2400" dirty="0"/>
          </a:p>
          <a:p>
            <a:pPr lvl="1"/>
            <a:r>
              <a:rPr lang="en-US" altLang="ja-JP" sz="2400" dirty="0"/>
              <a:t>VMD</a:t>
            </a:r>
            <a:r>
              <a:rPr lang="ja-JP" altLang="ja-JP" sz="2400" dirty="0"/>
              <a:t>　</a:t>
            </a:r>
            <a:r>
              <a:rPr lang="ja-JP" altLang="en-US" sz="2400" dirty="0"/>
              <a:t>　</a:t>
            </a:r>
            <a:r>
              <a:rPr lang="en-US" altLang="ja-JP" sz="2400" dirty="0">
                <a:solidFill>
                  <a:srgbClr val="0000FF"/>
                </a:solidFill>
              </a:rPr>
              <a:t>http://www.ks.uiuc.edu/Research/vmd</a:t>
            </a:r>
          </a:p>
          <a:p>
            <a:pPr lvl="1"/>
            <a:r>
              <a:rPr lang="en-US" altLang="ja-JP" sz="2400" dirty="0"/>
              <a:t>OVITO</a:t>
            </a:r>
            <a:r>
              <a:rPr lang="ja-JP" altLang="en-US" sz="2400" dirty="0"/>
              <a:t>　　</a:t>
            </a:r>
            <a:r>
              <a:rPr lang="en-US" altLang="ja-JP" sz="2400" dirty="0">
                <a:solidFill>
                  <a:srgbClr val="0000FF"/>
                </a:solidFill>
              </a:rPr>
              <a:t>http://</a:t>
            </a:r>
            <a:r>
              <a:rPr lang="en-US" altLang="ja-JP" sz="2400" dirty="0" err="1">
                <a:solidFill>
                  <a:srgbClr val="0000FF"/>
                </a:solidFill>
              </a:rPr>
              <a:t>www.ovito.org</a:t>
            </a:r>
            <a:endParaRPr lang="en-US" altLang="ja-JP" sz="2400" dirty="0">
              <a:solidFill>
                <a:srgbClr val="0000FF"/>
              </a:solidFill>
            </a:endParaRPr>
          </a:p>
        </p:txBody>
      </p:sp>
      <p:pic>
        <p:nvPicPr>
          <p:cNvPr id="4" name="図 3" descr="スクリーンショット 2016-09-25 8.37.38.png"/>
          <p:cNvPicPr>
            <a:picLocks noChangeAspect="1"/>
          </p:cNvPicPr>
          <p:nvPr/>
        </p:nvPicPr>
        <p:blipFill rotWithShape="1">
          <a:blip r:embed="rId3">
            <a:extLst>
              <a:ext uri="{28A0092B-C50C-407E-A947-70E740481C1C}">
                <a14:useLocalDpi xmlns:a14="http://schemas.microsoft.com/office/drawing/2010/main" val="0"/>
              </a:ext>
            </a:extLst>
          </a:blip>
          <a:srcRect b="38889"/>
          <a:stretch/>
        </p:blipFill>
        <p:spPr>
          <a:xfrm>
            <a:off x="596593" y="3913090"/>
            <a:ext cx="6663690" cy="2912274"/>
          </a:xfrm>
          <a:prstGeom prst="rect">
            <a:avLst/>
          </a:prstGeom>
        </p:spPr>
      </p:pic>
      <p:sp>
        <p:nvSpPr>
          <p:cNvPr id="6" name="テキスト ボックス 5"/>
          <p:cNvSpPr txBox="1"/>
          <p:nvPr/>
        </p:nvSpPr>
        <p:spPr>
          <a:xfrm>
            <a:off x="6135802" y="4479115"/>
            <a:ext cx="834796" cy="369332"/>
          </a:xfrm>
          <a:prstGeom prst="rect">
            <a:avLst/>
          </a:prstGeom>
          <a:noFill/>
          <a:ln w="19050">
            <a:solidFill>
              <a:schemeClr val="bg1"/>
            </a:solidFill>
          </a:ln>
        </p:spPr>
        <p:txBody>
          <a:bodyPr wrap="square" rtlCol="0">
            <a:spAutoFit/>
          </a:bodyPr>
          <a:lstStyle/>
          <a:p>
            <a:r>
              <a:rPr lang="en-US" altLang="ja-JP" b="1" dirty="0">
                <a:solidFill>
                  <a:schemeClr val="bg1"/>
                </a:solidFill>
              </a:rPr>
              <a:t>OVITO</a:t>
            </a:r>
            <a:endParaRPr kumimoji="1" lang="ja-JP" altLang="en-US" b="1" dirty="0">
              <a:solidFill>
                <a:schemeClr val="bg1"/>
              </a:solidFill>
            </a:endParaRPr>
          </a:p>
        </p:txBody>
      </p:sp>
      <p:sp>
        <p:nvSpPr>
          <p:cNvPr id="7" name="スライド番号プレースホルダー 6"/>
          <p:cNvSpPr>
            <a:spLocks noGrp="1"/>
          </p:cNvSpPr>
          <p:nvPr>
            <p:ph type="sldNum" sz="quarter" idx="12"/>
          </p:nvPr>
        </p:nvSpPr>
        <p:spPr/>
        <p:txBody>
          <a:bodyPr/>
          <a:lstStyle/>
          <a:p>
            <a:fld id="{AFDF1CC8-78FC-444A-A46F-F0C924EEE8AE}" type="slidenum">
              <a:rPr kumimoji="1" lang="ja-JP" altLang="en-US" smtClean="0"/>
              <a:pPr/>
              <a:t>83</a:t>
            </a:fld>
            <a:endParaRPr kumimoji="1" lang="ja-JP" altLang="en-US"/>
          </a:p>
        </p:txBody>
      </p:sp>
    </p:spTree>
    <p:extLst>
      <p:ext uri="{BB962C8B-B14F-4D97-AF65-F5344CB8AC3E}">
        <p14:creationId xmlns:p14="http://schemas.microsoft.com/office/powerpoint/2010/main" val="7922226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7875"/>
            <a:ext cx="8229600" cy="805405"/>
          </a:xfrm>
        </p:spPr>
        <p:txBody>
          <a:bodyPr>
            <a:normAutofit/>
          </a:bodyPr>
          <a:lstStyle/>
          <a:p>
            <a:r>
              <a:rPr lang="en-US" altLang="ja-JP" sz="3600" b="1" dirty="0">
                <a:solidFill>
                  <a:schemeClr val="tx2"/>
                </a:solidFill>
                <a:latin typeface="+mn-ea"/>
              </a:rPr>
              <a:t>LAMMPS</a:t>
            </a:r>
            <a:r>
              <a:rPr lang="ja-JP" altLang="en-US" sz="3600" b="1" dirty="0">
                <a:solidFill>
                  <a:schemeClr val="tx2"/>
                </a:solidFill>
                <a:latin typeface="+mn-ea"/>
              </a:rPr>
              <a:t>のベンチマークについて（１）</a:t>
            </a:r>
            <a:endParaRPr kumimoji="1" lang="ja-JP" altLang="en-US" sz="3600" b="1" dirty="0">
              <a:solidFill>
                <a:schemeClr val="tx2"/>
              </a:solidFill>
              <a:latin typeface="+mn-ea"/>
            </a:endParaRPr>
          </a:p>
        </p:txBody>
      </p:sp>
      <p:sp>
        <p:nvSpPr>
          <p:cNvPr id="3" name="コンテンツ プレースホルダー 2"/>
          <p:cNvSpPr>
            <a:spLocks noGrp="1"/>
          </p:cNvSpPr>
          <p:nvPr>
            <p:ph idx="1"/>
          </p:nvPr>
        </p:nvSpPr>
        <p:spPr>
          <a:xfrm>
            <a:off x="100360" y="1005388"/>
            <a:ext cx="8841605" cy="2107328"/>
          </a:xfrm>
        </p:spPr>
        <p:txBody>
          <a:bodyPr>
            <a:normAutofit/>
          </a:bodyPr>
          <a:lstStyle/>
          <a:p>
            <a:r>
              <a:rPr lang="ja-JP" altLang="ja-JP" sz="2400" dirty="0">
                <a:sym typeface="Wingdings"/>
              </a:rPr>
              <a:t>L</a:t>
            </a:r>
            <a:r>
              <a:rPr lang="en-US" altLang="ja-JP" sz="2400" dirty="0">
                <a:sym typeface="Wingdings"/>
              </a:rPr>
              <a:t>AMMPS</a:t>
            </a:r>
            <a:r>
              <a:rPr lang="ja-JP" altLang="en-US" sz="2400" dirty="0">
                <a:sym typeface="Wingdings"/>
              </a:rPr>
              <a:t>のベンチマーク</a:t>
            </a:r>
            <a:br>
              <a:rPr lang="en-US" altLang="ja-JP" sz="2400" dirty="0">
                <a:sym typeface="Wingdings"/>
              </a:rPr>
            </a:br>
            <a:r>
              <a:rPr lang="en-US" altLang="ja-JP" sz="2400" dirty="0">
                <a:solidFill>
                  <a:srgbClr val="0000FF"/>
                </a:solidFill>
                <a:sym typeface="Wingdings"/>
              </a:rPr>
              <a:t>http://</a:t>
            </a:r>
            <a:r>
              <a:rPr lang="en-US" altLang="ja-JP" sz="2400" dirty="0" err="1">
                <a:solidFill>
                  <a:srgbClr val="0000FF"/>
                </a:solidFill>
                <a:sym typeface="Wingdings"/>
              </a:rPr>
              <a:t>lammps.sandia.gov</a:t>
            </a:r>
            <a:r>
              <a:rPr lang="en-US" altLang="ja-JP" sz="2400" dirty="0">
                <a:solidFill>
                  <a:srgbClr val="0000FF"/>
                </a:solidFill>
                <a:sym typeface="Wingdings"/>
              </a:rPr>
              <a:t>/</a:t>
            </a:r>
            <a:r>
              <a:rPr lang="en-US" altLang="ja-JP" sz="2400" dirty="0" err="1">
                <a:solidFill>
                  <a:srgbClr val="0000FF"/>
                </a:solidFill>
                <a:sym typeface="Wingdings"/>
              </a:rPr>
              <a:t>bench.html</a:t>
            </a:r>
            <a:br>
              <a:rPr lang="en-US" altLang="ja-JP" sz="2400" dirty="0">
                <a:solidFill>
                  <a:srgbClr val="0000FF"/>
                </a:solidFill>
                <a:sym typeface="Wingdings"/>
              </a:rPr>
            </a:br>
            <a:r>
              <a:rPr lang="ja-JP" altLang="en-US" sz="2400" dirty="0">
                <a:sym typeface="Wingdings"/>
              </a:rPr>
              <a:t>ホームページで、ベンチマークの結果と、ベンチマーク用の</a:t>
            </a:r>
            <a:br>
              <a:rPr lang="en-US" altLang="ja-JP" sz="2400" dirty="0">
                <a:sym typeface="Wingdings"/>
              </a:rPr>
            </a:br>
            <a:r>
              <a:rPr lang="ja-JP" altLang="en-US" sz="2400" dirty="0"/>
              <a:t>入力ファイルの公開</a:t>
            </a:r>
            <a:br>
              <a:rPr lang="en-US" altLang="ja-JP" sz="2400" dirty="0"/>
            </a:br>
            <a:r>
              <a:rPr lang="ja-JP" altLang="en-US" sz="2400" dirty="0"/>
              <a:t>　（</a:t>
            </a:r>
            <a:r>
              <a:rPr lang="en-US" altLang="ja-JP" sz="2400" dirty="0"/>
              <a:t>cf. </a:t>
            </a:r>
            <a:r>
              <a:rPr lang="en-US" altLang="ja-JP" sz="2400" dirty="0" err="1"/>
              <a:t>Gromacs</a:t>
            </a:r>
            <a:r>
              <a:rPr lang="en-US" altLang="ja-JP" sz="2400" dirty="0"/>
              <a:t>: </a:t>
            </a:r>
            <a:r>
              <a:rPr lang="en-US" altLang="ja-JP" sz="1800" dirty="0">
                <a:solidFill>
                  <a:srgbClr val="0000FF"/>
                </a:solidFill>
              </a:rPr>
              <a:t>http://</a:t>
            </a:r>
            <a:r>
              <a:rPr lang="en-US" altLang="ja-JP" sz="1800" dirty="0" err="1">
                <a:solidFill>
                  <a:srgbClr val="0000FF"/>
                </a:solidFill>
              </a:rPr>
              <a:t>www.gromacs.org</a:t>
            </a:r>
            <a:r>
              <a:rPr lang="en-US" altLang="ja-JP" sz="1800" dirty="0">
                <a:solidFill>
                  <a:srgbClr val="0000FF"/>
                </a:solidFill>
              </a:rPr>
              <a:t>/</a:t>
            </a:r>
            <a:r>
              <a:rPr lang="en-US" altLang="ja-JP" sz="1800" dirty="0" err="1">
                <a:solidFill>
                  <a:srgbClr val="0000FF"/>
                </a:solidFill>
              </a:rPr>
              <a:t>About_Gromacs</a:t>
            </a:r>
            <a:r>
              <a:rPr lang="en-US" altLang="ja-JP" sz="1800" dirty="0">
                <a:solidFill>
                  <a:srgbClr val="0000FF"/>
                </a:solidFill>
              </a:rPr>
              <a:t>/Benchmarks </a:t>
            </a:r>
            <a:r>
              <a:rPr lang="ja-JP" altLang="en-US" sz="2400" dirty="0"/>
              <a:t>）</a:t>
            </a:r>
            <a:endParaRPr lang="en-US" altLang="ja-JP" sz="2400" u="sng" dirty="0"/>
          </a:p>
        </p:txBody>
      </p:sp>
      <p:sp>
        <p:nvSpPr>
          <p:cNvPr id="8" name="テキスト ボックス 7"/>
          <p:cNvSpPr txBox="1"/>
          <p:nvPr/>
        </p:nvSpPr>
        <p:spPr>
          <a:xfrm>
            <a:off x="457200" y="5903665"/>
            <a:ext cx="5676348" cy="707886"/>
          </a:xfrm>
          <a:prstGeom prst="rect">
            <a:avLst/>
          </a:prstGeom>
          <a:noFill/>
        </p:spPr>
        <p:txBody>
          <a:bodyPr wrap="square" rtlCol="0">
            <a:spAutoFit/>
          </a:bodyPr>
          <a:lstStyle/>
          <a:p>
            <a:r>
              <a:rPr lang="en-US" altLang="ja-JP" sz="2000" dirty="0">
                <a:sym typeface="Wingdings"/>
              </a:rPr>
              <a:t></a:t>
            </a:r>
            <a:r>
              <a:rPr lang="ja-JP" altLang="en-US" sz="2000" u="sng" dirty="0">
                <a:sym typeface="Wingdings"/>
              </a:rPr>
              <a:t>自身の環境でのベンチマークと比較する</a:t>
            </a:r>
            <a:endParaRPr lang="en-US" altLang="ja-JP" sz="2000" u="sng" dirty="0"/>
          </a:p>
          <a:p>
            <a:endParaRPr kumimoji="1" lang="ja-JP" altLang="en-US" sz="2000" dirty="0"/>
          </a:p>
        </p:txBody>
      </p:sp>
      <p:pic>
        <p:nvPicPr>
          <p:cNvPr id="9" name="図 8" descr="スクリーンショット 2017-10-06 14.31.38.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23467" y="3236315"/>
            <a:ext cx="6102096" cy="2682240"/>
          </a:xfrm>
          <a:prstGeom prst="rect">
            <a:avLst/>
          </a:prstGeom>
        </p:spPr>
      </p:pic>
      <p:sp>
        <p:nvSpPr>
          <p:cNvPr id="4" name="スライド番号プレースホルダー 3"/>
          <p:cNvSpPr>
            <a:spLocks noGrp="1"/>
          </p:cNvSpPr>
          <p:nvPr>
            <p:ph type="sldNum" sz="quarter" idx="12"/>
          </p:nvPr>
        </p:nvSpPr>
        <p:spPr/>
        <p:txBody>
          <a:bodyPr/>
          <a:lstStyle/>
          <a:p>
            <a:fld id="{AFDF1CC8-78FC-444A-A46F-F0C924EEE8AE}" type="slidenum">
              <a:rPr kumimoji="1" lang="ja-JP" altLang="en-US" smtClean="0"/>
              <a:pPr/>
              <a:t>84</a:t>
            </a:fld>
            <a:endParaRPr kumimoji="1" lang="ja-JP" altLang="en-US"/>
          </a:p>
        </p:txBody>
      </p:sp>
    </p:spTree>
    <p:extLst>
      <p:ext uri="{BB962C8B-B14F-4D97-AF65-F5344CB8AC3E}">
        <p14:creationId xmlns:p14="http://schemas.microsoft.com/office/powerpoint/2010/main" val="35188180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7875"/>
            <a:ext cx="8229600" cy="805405"/>
          </a:xfrm>
        </p:spPr>
        <p:txBody>
          <a:bodyPr>
            <a:normAutofit/>
          </a:bodyPr>
          <a:lstStyle/>
          <a:p>
            <a:r>
              <a:rPr lang="en-US" altLang="ja-JP" sz="3600" b="1" dirty="0">
                <a:solidFill>
                  <a:schemeClr val="tx2"/>
                </a:solidFill>
                <a:latin typeface="+mn-ea"/>
              </a:rPr>
              <a:t>LAMMPS</a:t>
            </a:r>
            <a:r>
              <a:rPr lang="ja-JP" altLang="en-US" sz="3600" b="1" dirty="0">
                <a:solidFill>
                  <a:schemeClr val="tx2"/>
                </a:solidFill>
                <a:latin typeface="+mn-ea"/>
              </a:rPr>
              <a:t>のベンチマークについて（２）</a:t>
            </a:r>
            <a:endParaRPr kumimoji="1" lang="ja-JP" altLang="en-US" sz="3600" b="1" dirty="0">
              <a:solidFill>
                <a:schemeClr val="tx2"/>
              </a:solidFill>
              <a:latin typeface="+mn-ea"/>
            </a:endParaRPr>
          </a:p>
        </p:txBody>
      </p:sp>
      <p:sp>
        <p:nvSpPr>
          <p:cNvPr id="3" name="コンテンツ プレースホルダー 2"/>
          <p:cNvSpPr>
            <a:spLocks noGrp="1"/>
          </p:cNvSpPr>
          <p:nvPr>
            <p:ph idx="1"/>
          </p:nvPr>
        </p:nvSpPr>
        <p:spPr>
          <a:xfrm>
            <a:off x="100360" y="1005387"/>
            <a:ext cx="8841605" cy="982439"/>
          </a:xfrm>
        </p:spPr>
        <p:txBody>
          <a:bodyPr>
            <a:normAutofit/>
          </a:bodyPr>
          <a:lstStyle/>
          <a:p>
            <a:r>
              <a:rPr lang="ja-JP" altLang="en-US" sz="2400" dirty="0">
                <a:sym typeface="Wingdings"/>
              </a:rPr>
              <a:t>力場による性能の違い</a:t>
            </a:r>
            <a:br>
              <a:rPr lang="en-US" altLang="ja-JP" sz="2400" dirty="0">
                <a:sym typeface="Wingdings"/>
              </a:rPr>
            </a:br>
            <a:r>
              <a:rPr lang="en-US" altLang="ja-JP" sz="2400" dirty="0">
                <a:solidFill>
                  <a:srgbClr val="0000FF"/>
                </a:solidFill>
                <a:sym typeface="Wingdings"/>
              </a:rPr>
              <a:t>http://</a:t>
            </a:r>
            <a:r>
              <a:rPr lang="en-US" altLang="ja-JP" sz="2400" dirty="0" err="1">
                <a:solidFill>
                  <a:srgbClr val="0000FF"/>
                </a:solidFill>
                <a:sym typeface="Wingdings"/>
              </a:rPr>
              <a:t>lammps.sandia.gov</a:t>
            </a:r>
            <a:r>
              <a:rPr lang="en-US" altLang="ja-JP" sz="2400" dirty="0">
                <a:solidFill>
                  <a:srgbClr val="0000FF"/>
                </a:solidFill>
                <a:sym typeface="Wingdings"/>
              </a:rPr>
              <a:t>/</a:t>
            </a:r>
            <a:r>
              <a:rPr lang="en-US" altLang="ja-JP" sz="2400" dirty="0" err="1">
                <a:solidFill>
                  <a:srgbClr val="0000FF"/>
                </a:solidFill>
                <a:sym typeface="Wingdings"/>
              </a:rPr>
              <a:t>bench.html#potentials</a:t>
            </a:r>
            <a:endParaRPr lang="en-US" altLang="ja-JP" sz="2400" u="sng" dirty="0"/>
          </a:p>
        </p:txBody>
      </p:sp>
      <p:sp>
        <p:nvSpPr>
          <p:cNvPr id="4" name="テキスト ボックス 3"/>
          <p:cNvSpPr txBox="1"/>
          <p:nvPr/>
        </p:nvSpPr>
        <p:spPr>
          <a:xfrm>
            <a:off x="457200" y="6387623"/>
            <a:ext cx="5676348" cy="400110"/>
          </a:xfrm>
          <a:prstGeom prst="rect">
            <a:avLst/>
          </a:prstGeom>
          <a:noFill/>
        </p:spPr>
        <p:txBody>
          <a:bodyPr wrap="square" rtlCol="0">
            <a:spAutoFit/>
          </a:bodyPr>
          <a:lstStyle/>
          <a:p>
            <a:r>
              <a:rPr lang="en-US" altLang="ja-JP" sz="2000" dirty="0">
                <a:sym typeface="Wingdings"/>
              </a:rPr>
              <a:t> </a:t>
            </a:r>
            <a:r>
              <a:rPr lang="ja-JP" altLang="en-US" sz="2000" u="sng" dirty="0">
                <a:sym typeface="Wingdings"/>
              </a:rPr>
              <a:t>ホームページで公開されている情報を活用する</a:t>
            </a:r>
            <a:endParaRPr kumimoji="1" lang="ja-JP" altLang="en-US" sz="2000" dirty="0"/>
          </a:p>
        </p:txBody>
      </p:sp>
      <p:pic>
        <p:nvPicPr>
          <p:cNvPr id="5" name="図 4" descr="スクリーンショット 2017-10-06 14.34.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4355"/>
            <a:ext cx="9144000" cy="3987126"/>
          </a:xfrm>
          <a:prstGeom prst="rect">
            <a:avLst/>
          </a:prstGeom>
        </p:spPr>
      </p:pic>
      <p:sp>
        <p:nvSpPr>
          <p:cNvPr id="7" name="テキスト ボックス 6"/>
          <p:cNvSpPr txBox="1"/>
          <p:nvPr/>
        </p:nvSpPr>
        <p:spPr>
          <a:xfrm>
            <a:off x="246970" y="5667416"/>
            <a:ext cx="1146660" cy="646331"/>
          </a:xfrm>
          <a:prstGeom prst="rect">
            <a:avLst/>
          </a:prstGeom>
          <a:noFill/>
        </p:spPr>
        <p:txBody>
          <a:bodyPr wrap="square" rtlCol="0">
            <a:spAutoFit/>
          </a:bodyPr>
          <a:lstStyle/>
          <a:p>
            <a:r>
              <a:rPr lang="en-US" altLang="ja-JP" sz="3600" dirty="0"/>
              <a:t>≈</a:t>
            </a:r>
            <a:endParaRPr kumimoji="1" lang="ja-JP" altLang="en-US" sz="3600" dirty="0"/>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85</a:t>
            </a:fld>
            <a:endParaRPr kumimoji="1" lang="ja-JP" altLang="en-US"/>
          </a:p>
        </p:txBody>
      </p:sp>
    </p:spTree>
    <p:extLst>
      <p:ext uri="{BB962C8B-B14F-4D97-AF65-F5344CB8AC3E}">
        <p14:creationId xmlns:p14="http://schemas.microsoft.com/office/powerpoint/2010/main" val="15659311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 y="756726"/>
            <a:ext cx="9354256" cy="6101274"/>
          </a:xfrm>
        </p:spPr>
        <p:txBody>
          <a:bodyPr>
            <a:normAutofit/>
          </a:bodyPr>
          <a:lstStyle/>
          <a:p>
            <a:pPr marL="0" indent="0">
              <a:buNone/>
            </a:pPr>
            <a:r>
              <a:rPr lang="ja-JP" altLang="en-US" sz="2400" dirty="0">
                <a:sym typeface="Wingdings"/>
              </a:rPr>
              <a:t>（注）</a:t>
            </a:r>
            <a:r>
              <a:rPr lang="en-US" altLang="ja-JP" sz="2400" dirty="0">
                <a:sym typeface="Wingdings"/>
              </a:rPr>
              <a:t>LAMMPS</a:t>
            </a:r>
            <a:r>
              <a:rPr lang="ja-JP" altLang="en-US" sz="2400" dirty="0">
                <a:sym typeface="Wingdings"/>
              </a:rPr>
              <a:t>の開発グループが公開している情報</a:t>
            </a:r>
            <a:br>
              <a:rPr lang="en-US" altLang="ja-JP" sz="2400" dirty="0">
                <a:sym typeface="Wingdings"/>
              </a:rPr>
            </a:br>
            <a:r>
              <a:rPr lang="ja-JP" altLang="en-US" sz="2400" dirty="0">
                <a:sym typeface="Wingdings"/>
              </a:rPr>
              <a:t>　　　</a:t>
            </a:r>
            <a:r>
              <a:rPr lang="en-US" altLang="ja-JP" sz="2400" dirty="0">
                <a:solidFill>
                  <a:srgbClr val="0000FF"/>
                </a:solidFill>
                <a:sym typeface="Wingdings"/>
              </a:rPr>
              <a:t>http://</a:t>
            </a:r>
            <a:r>
              <a:rPr lang="en-US" altLang="ja-JP" sz="2400" dirty="0" err="1">
                <a:solidFill>
                  <a:srgbClr val="0000FF"/>
                </a:solidFill>
                <a:sym typeface="Wingdings"/>
              </a:rPr>
              <a:t>lammps.sandia.gov</a:t>
            </a:r>
            <a:r>
              <a:rPr lang="en-US" altLang="ja-JP" sz="2400" dirty="0">
                <a:solidFill>
                  <a:srgbClr val="0000FF"/>
                </a:solidFill>
                <a:sym typeface="Wingdings"/>
              </a:rPr>
              <a:t>/</a:t>
            </a:r>
            <a:r>
              <a:rPr lang="en-US" altLang="ja-JP" sz="2400" dirty="0" err="1">
                <a:solidFill>
                  <a:srgbClr val="0000FF"/>
                </a:solidFill>
                <a:sym typeface="Wingdings"/>
              </a:rPr>
              <a:t>bench.html</a:t>
            </a:r>
            <a:br>
              <a:rPr lang="en-US" altLang="ja-JP" sz="2400" dirty="0">
                <a:solidFill>
                  <a:srgbClr val="0000FF"/>
                </a:solidFill>
                <a:sym typeface="Wingdings"/>
              </a:rPr>
            </a:br>
            <a:r>
              <a:rPr lang="ja-JP" altLang="en-US" sz="2400" dirty="0">
                <a:solidFill>
                  <a:srgbClr val="0000FF"/>
                </a:solidFill>
                <a:sym typeface="Wingdings"/>
              </a:rPr>
              <a:t>　　　</a:t>
            </a:r>
            <a:r>
              <a:rPr lang="ja-JP" altLang="en-US" sz="2400" dirty="0">
                <a:sym typeface="Wingdings"/>
              </a:rPr>
              <a:t>ホームページで、公開されている入力ファイルについて</a:t>
            </a:r>
            <a:br>
              <a:rPr lang="en-US" altLang="ja-JP" sz="2400" dirty="0">
                <a:sym typeface="Wingdings"/>
              </a:rPr>
            </a:br>
            <a:r>
              <a:rPr lang="ja-JP" altLang="en-US" sz="2400" dirty="0">
                <a:sym typeface="Wingdings"/>
              </a:rPr>
              <a:t>　　　（</a:t>
            </a:r>
            <a:r>
              <a:rPr lang="en-US" altLang="ja-JP" sz="2400" dirty="0">
                <a:sym typeface="Wingdings"/>
              </a:rPr>
              <a:t>LAMMPS</a:t>
            </a:r>
            <a:r>
              <a:rPr lang="ja-JP" altLang="en-US" sz="2400" dirty="0">
                <a:sym typeface="Wingdings"/>
              </a:rPr>
              <a:t>のパッケージ</a:t>
            </a:r>
            <a:r>
              <a:rPr lang="en-US" altLang="ja-JP" sz="2400" dirty="0">
                <a:sym typeface="Wingdings"/>
              </a:rPr>
              <a:t> lammps-11Aug17/bench/POTENTIALS</a:t>
            </a:r>
            <a:br>
              <a:rPr lang="en-US" altLang="ja-JP" sz="2400" dirty="0">
                <a:sym typeface="Wingdings"/>
              </a:rPr>
            </a:br>
            <a:r>
              <a:rPr lang="ja-JP" altLang="en-US" sz="2400" dirty="0">
                <a:sym typeface="Wingdings"/>
              </a:rPr>
              <a:t>　　　　にも同じファイルが置いてある。）</a:t>
            </a:r>
            <a:endParaRPr lang="en-US" altLang="ja-JP" sz="2400" dirty="0">
              <a:sym typeface="Wingdings"/>
            </a:endParaRPr>
          </a:p>
          <a:p>
            <a:pPr marL="0" indent="0">
              <a:buNone/>
            </a:pPr>
            <a:endParaRPr lang="en-US" altLang="ja-JP" sz="2000" dirty="0">
              <a:sym typeface="Wingdings"/>
            </a:endParaRPr>
          </a:p>
          <a:p>
            <a:pPr lvl="1"/>
            <a:r>
              <a:rPr lang="ja-JP" altLang="en-US" sz="2400" dirty="0">
                <a:sym typeface="Wingdings"/>
              </a:rPr>
              <a:t>書式が古い　</a:t>
            </a:r>
            <a:r>
              <a:rPr lang="en-US" altLang="ja-JP" sz="2400" dirty="0">
                <a:sym typeface="Wingdings"/>
              </a:rPr>
              <a:t> </a:t>
            </a:r>
            <a:r>
              <a:rPr lang="ja-JP" altLang="en-US" sz="2400" dirty="0">
                <a:sym typeface="Wingdings"/>
              </a:rPr>
              <a:t>最新版の</a:t>
            </a:r>
            <a:r>
              <a:rPr lang="en-US" altLang="ja-JP" sz="2400" dirty="0">
                <a:sym typeface="Wingdings"/>
              </a:rPr>
              <a:t>LAMMPS</a:t>
            </a:r>
            <a:r>
              <a:rPr lang="ja-JP" altLang="en-US" sz="2400" dirty="0">
                <a:sym typeface="Wingdings"/>
              </a:rPr>
              <a:t>で動かすには、変更が必要</a:t>
            </a:r>
            <a:br>
              <a:rPr lang="en-US" altLang="ja-JP" sz="2400" dirty="0">
                <a:sym typeface="Wingdings"/>
              </a:rPr>
            </a:br>
            <a:br>
              <a:rPr lang="en-US" altLang="ja-JP" sz="2400" dirty="0">
                <a:sym typeface="Wingdings"/>
              </a:rPr>
            </a:br>
            <a:r>
              <a:rPr lang="ja-JP" altLang="en-US" sz="2400" dirty="0">
                <a:sym typeface="Wingdings"/>
              </a:rPr>
              <a:t>（例）</a:t>
            </a:r>
            <a:br>
              <a:rPr lang="en-US" altLang="ja-JP" sz="2400" dirty="0">
                <a:sym typeface="Wingdings"/>
              </a:rPr>
            </a:br>
            <a:r>
              <a:rPr lang="en-US" altLang="ja-JP" sz="2400" dirty="0">
                <a:sym typeface="Wingdings"/>
              </a:rPr>
              <a:t>“Interatomic potential comparisons“</a:t>
            </a:r>
            <a:br>
              <a:rPr lang="en-US" altLang="ja-JP" sz="2400" dirty="0">
                <a:sym typeface="Wingdings"/>
              </a:rPr>
            </a:br>
            <a:r>
              <a:rPr lang="en-US" altLang="ja-JP" sz="2400" dirty="0">
                <a:solidFill>
                  <a:srgbClr val="0000FF"/>
                </a:solidFill>
                <a:sym typeface="Wingdings"/>
              </a:rPr>
              <a:t>http://lammps.sandia.gov/bench.html#potentials</a:t>
            </a:r>
            <a:br>
              <a:rPr lang="en-US" altLang="ja-JP" sz="2400" dirty="0">
                <a:sym typeface="Wingdings"/>
              </a:rPr>
            </a:br>
            <a:r>
              <a:rPr lang="ja-JP" altLang="en-US" sz="2400" dirty="0">
                <a:sym typeface="Wingdings"/>
              </a:rPr>
              <a:t>にある</a:t>
            </a:r>
            <a:br>
              <a:rPr lang="en-US" altLang="ja-JP" sz="2400" dirty="0">
                <a:solidFill>
                  <a:srgbClr val="0000FF"/>
                </a:solidFill>
                <a:sym typeface="Wingdings"/>
              </a:rPr>
            </a:br>
            <a:r>
              <a:rPr lang="en-US" altLang="ja-JP" sz="2400" dirty="0" err="1">
                <a:solidFill>
                  <a:srgbClr val="0000FF"/>
                </a:solidFill>
                <a:sym typeface="Wingdings"/>
              </a:rPr>
              <a:t>in.granular</a:t>
            </a:r>
            <a:r>
              <a:rPr lang="ja-JP" altLang="en-US" sz="2400" dirty="0">
                <a:solidFill>
                  <a:srgbClr val="0000FF"/>
                </a:solidFill>
                <a:sym typeface="Wingdings"/>
              </a:rPr>
              <a:t>　</a:t>
            </a:r>
            <a:r>
              <a:rPr lang="is-IS" altLang="ja-JP" sz="2400" dirty="0">
                <a:solidFill>
                  <a:srgbClr val="000000"/>
                </a:solidFill>
                <a:sym typeface="Wingdings"/>
              </a:rPr>
              <a:t>LAMMPS (30 Jun 2012)</a:t>
            </a:r>
            <a:r>
              <a:rPr lang="en-US" altLang="en-US" sz="2400" dirty="0">
                <a:solidFill>
                  <a:srgbClr val="000000"/>
                </a:solidFill>
                <a:sym typeface="Wingdings"/>
              </a:rPr>
              <a:t>版、</a:t>
            </a:r>
            <a:r>
              <a:rPr lang="ja-JP" altLang="en-US" sz="2400" dirty="0">
                <a:sym typeface="Wingdings"/>
              </a:rPr>
              <a:t>ならそのまま動くが、</a:t>
            </a:r>
            <a:br>
              <a:rPr lang="en-US" altLang="ja-JP" sz="2400" dirty="0">
                <a:sym typeface="Wingdings"/>
              </a:rPr>
            </a:br>
            <a:r>
              <a:rPr lang="ja-JP" altLang="en-US" sz="2400" dirty="0">
                <a:solidFill>
                  <a:srgbClr val="000000"/>
                </a:solidFill>
                <a:sym typeface="Wingdings"/>
              </a:rPr>
              <a:t>最新版では、</a:t>
            </a:r>
            <a:br>
              <a:rPr lang="en-US" altLang="ja-JP" sz="2400" dirty="0">
                <a:sym typeface="Wingdings"/>
              </a:rPr>
            </a:br>
            <a:r>
              <a:rPr lang="en-US" altLang="ja-JP" sz="2400" dirty="0">
                <a:solidFill>
                  <a:schemeClr val="accent2"/>
                </a:solidFill>
                <a:sym typeface="Wingdings"/>
              </a:rPr>
              <a:t>communicate ―&gt; </a:t>
            </a:r>
            <a:r>
              <a:rPr lang="en-US" altLang="ja-JP" sz="2400" dirty="0" err="1">
                <a:solidFill>
                  <a:schemeClr val="accent2"/>
                </a:solidFill>
                <a:sym typeface="Wingdings"/>
              </a:rPr>
              <a:t>comm_modify</a:t>
            </a:r>
            <a:r>
              <a:rPr lang="en-US" altLang="ja-JP" sz="2400" dirty="0">
                <a:solidFill>
                  <a:schemeClr val="accent2"/>
                </a:solidFill>
                <a:sym typeface="Wingdings"/>
              </a:rPr>
              <a:t> mode</a:t>
            </a:r>
            <a:br>
              <a:rPr lang="en-US" altLang="ja-JP" sz="2400" dirty="0">
                <a:sym typeface="Wingdings"/>
              </a:rPr>
            </a:br>
            <a:r>
              <a:rPr lang="ja-JP" altLang="en-US" sz="2400" dirty="0">
                <a:sym typeface="Wingdings"/>
              </a:rPr>
              <a:t>などの変更の必要</a:t>
            </a:r>
            <a:endParaRPr lang="en-US" altLang="ja-JP" sz="2400" dirty="0">
              <a:solidFill>
                <a:srgbClr val="0000FF"/>
              </a:solidFill>
              <a:sym typeface="Wingdings"/>
            </a:endParaRPr>
          </a:p>
        </p:txBody>
      </p:sp>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pPr/>
              <a:t>86</a:t>
            </a:fld>
            <a:endParaRPr kumimoji="1" lang="ja-JP" altLang="en-US"/>
          </a:p>
        </p:txBody>
      </p:sp>
    </p:spTree>
    <p:extLst>
      <p:ext uri="{BB962C8B-B14F-4D97-AF65-F5344CB8AC3E}">
        <p14:creationId xmlns:p14="http://schemas.microsoft.com/office/powerpoint/2010/main" val="26508457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7899400" cy="705574"/>
          </a:xfrm>
        </p:spPr>
        <p:txBody>
          <a:bodyPr>
            <a:normAutofit/>
          </a:bodyPr>
          <a:lstStyle/>
          <a:p>
            <a:r>
              <a:rPr lang="ja-JP" altLang="en-US" sz="3600" dirty="0"/>
              <a:t>仮想マシンから</a:t>
            </a:r>
            <a:r>
              <a:rPr lang="en-US" altLang="ja-JP" sz="3600" dirty="0"/>
              <a:t>USB</a:t>
            </a:r>
            <a:r>
              <a:rPr lang="ja-JP" altLang="en-US" sz="3600" dirty="0"/>
              <a:t>へのアクセス設定（１）</a:t>
            </a:r>
            <a:endParaRPr kumimoji="1" lang="ja-JP" altLang="en-US" sz="3600"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87</a:t>
            </a:fld>
            <a:endParaRPr kumimoji="1" lang="ja-JP" altLang="en-US"/>
          </a:p>
        </p:txBody>
      </p:sp>
      <p:sp>
        <p:nvSpPr>
          <p:cNvPr id="5" name="テキスト ボックス 4"/>
          <p:cNvSpPr txBox="1"/>
          <p:nvPr/>
        </p:nvSpPr>
        <p:spPr>
          <a:xfrm>
            <a:off x="457200" y="819150"/>
            <a:ext cx="2781300" cy="369332"/>
          </a:xfrm>
          <a:prstGeom prst="rect">
            <a:avLst/>
          </a:prstGeom>
          <a:noFill/>
        </p:spPr>
        <p:txBody>
          <a:bodyPr wrap="square" rtlCol="0">
            <a:spAutoFit/>
          </a:bodyPr>
          <a:lstStyle/>
          <a:p>
            <a:r>
              <a:rPr lang="ja-JP" altLang="en-US" dirty="0"/>
              <a:t>（１）</a:t>
            </a:r>
            <a:r>
              <a:rPr lang="en-US" altLang="ja-JP" dirty="0" err="1"/>
              <a:t>VirtualBox</a:t>
            </a:r>
            <a:r>
              <a:rPr lang="en-US" altLang="ja-JP" dirty="0"/>
              <a:t> </a:t>
            </a:r>
            <a:r>
              <a:rPr lang="ja-JP" altLang="en-US" dirty="0"/>
              <a:t>を起動する</a:t>
            </a:r>
            <a:endParaRPr kumimoji="1" lang="ja-JP" altLang="en-US" dirty="0"/>
          </a:p>
        </p:txBody>
      </p:sp>
      <p:pic>
        <p:nvPicPr>
          <p:cNvPr id="6" name="図 5" descr="スクリーンショット 2018-03-06 18.04.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8070" y="1298067"/>
            <a:ext cx="4151630" cy="3075940"/>
          </a:xfrm>
          <a:prstGeom prst="rect">
            <a:avLst/>
          </a:prstGeom>
        </p:spPr>
      </p:pic>
      <p:pic>
        <p:nvPicPr>
          <p:cNvPr id="7" name="図 6" descr="スクリーンショット 2018-03-06 18.04.23.png"/>
          <p:cNvPicPr>
            <a:picLocks noChangeAspect="1"/>
          </p:cNvPicPr>
          <p:nvPr/>
        </p:nvPicPr>
        <p:blipFill rotWithShape="1">
          <a:blip r:embed="rId3">
            <a:extLst>
              <a:ext uri="{28A0092B-C50C-407E-A947-70E740481C1C}">
                <a14:useLocalDpi xmlns:a14="http://schemas.microsoft.com/office/drawing/2010/main" val="0"/>
              </a:ext>
            </a:extLst>
          </a:blip>
          <a:srcRect r="42940"/>
          <a:stretch/>
        </p:blipFill>
        <p:spPr>
          <a:xfrm>
            <a:off x="584198" y="1272664"/>
            <a:ext cx="4241302" cy="5567299"/>
          </a:xfrm>
          <a:prstGeom prst="rect">
            <a:avLst/>
          </a:prstGeom>
        </p:spPr>
      </p:pic>
      <p:sp>
        <p:nvSpPr>
          <p:cNvPr id="8" name="正方形/長方形 7"/>
          <p:cNvSpPr/>
          <p:nvPr/>
        </p:nvSpPr>
        <p:spPr>
          <a:xfrm>
            <a:off x="584198" y="1866900"/>
            <a:ext cx="2413002" cy="3429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84198" y="2290236"/>
            <a:ext cx="2298700" cy="646331"/>
          </a:xfrm>
          <a:prstGeom prst="rect">
            <a:avLst/>
          </a:prstGeom>
          <a:noFill/>
        </p:spPr>
        <p:txBody>
          <a:bodyPr wrap="square" rtlCol="0">
            <a:spAutoFit/>
          </a:bodyPr>
          <a:lstStyle/>
          <a:p>
            <a:pPr marL="0" lvl="1"/>
            <a:r>
              <a:rPr lang="en-US" altLang="ja-JP" dirty="0">
                <a:solidFill>
                  <a:srgbClr val="FF0000"/>
                </a:solidFill>
              </a:rPr>
              <a:t>MateriAppsLive-1.13-i386 </a:t>
            </a:r>
            <a:r>
              <a:rPr lang="ja-JP" altLang="en-US" dirty="0">
                <a:solidFill>
                  <a:srgbClr val="FF0000"/>
                </a:solidFill>
              </a:rPr>
              <a:t>を選択し、</a:t>
            </a:r>
          </a:p>
        </p:txBody>
      </p:sp>
      <p:sp>
        <p:nvSpPr>
          <p:cNvPr id="11" name="正方形/長方形 10"/>
          <p:cNvSpPr/>
          <p:nvPr/>
        </p:nvSpPr>
        <p:spPr>
          <a:xfrm>
            <a:off x="6273798" y="1511300"/>
            <a:ext cx="2755902" cy="1524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069666" y="1086464"/>
            <a:ext cx="1524002" cy="369332"/>
          </a:xfrm>
          <a:prstGeom prst="rect">
            <a:avLst/>
          </a:prstGeom>
          <a:solidFill>
            <a:schemeClr val="bg1"/>
          </a:solidFill>
        </p:spPr>
        <p:txBody>
          <a:bodyPr wrap="square" rtlCol="0">
            <a:spAutoFit/>
          </a:bodyPr>
          <a:lstStyle/>
          <a:p>
            <a:pPr marL="0" lvl="1"/>
            <a:r>
              <a:rPr lang="ja-JP" altLang="en-US" dirty="0">
                <a:solidFill>
                  <a:srgbClr val="FF0000"/>
                </a:solidFill>
              </a:rPr>
              <a:t>「設定」を選択</a:t>
            </a:r>
          </a:p>
        </p:txBody>
      </p:sp>
      <p:sp>
        <p:nvSpPr>
          <p:cNvPr id="13" name="テキスト ボックス 12"/>
          <p:cNvSpPr txBox="1"/>
          <p:nvPr/>
        </p:nvSpPr>
        <p:spPr>
          <a:xfrm>
            <a:off x="2472267" y="1447330"/>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①</a:t>
            </a:r>
            <a:endParaRPr kumimoji="1" lang="ja-JP" altLang="en-US" sz="2000" b="1" dirty="0">
              <a:solidFill>
                <a:srgbClr val="FF0000"/>
              </a:solidFill>
            </a:endParaRPr>
          </a:p>
        </p:txBody>
      </p:sp>
      <p:sp>
        <p:nvSpPr>
          <p:cNvPr id="14" name="テキスト ボックス 13"/>
          <p:cNvSpPr txBox="1"/>
          <p:nvPr/>
        </p:nvSpPr>
        <p:spPr>
          <a:xfrm>
            <a:off x="7831667" y="1695390"/>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②</a:t>
            </a:r>
            <a:endParaRPr kumimoji="1" lang="ja-JP" altLang="en-US" sz="2000" b="1" dirty="0">
              <a:solidFill>
                <a:srgbClr val="FF0000"/>
              </a:solidFill>
            </a:endParaRPr>
          </a:p>
        </p:txBody>
      </p:sp>
      <p:sp>
        <p:nvSpPr>
          <p:cNvPr id="15" name="テキスト ボックス 14">
            <a:extLst>
              <a:ext uri="{FF2B5EF4-FFF2-40B4-BE49-F238E27FC236}">
                <a16:creationId xmlns:a16="http://schemas.microsoft.com/office/drawing/2014/main" id="{AF882E09-1FFB-9B48-9804-127123AF229C}"/>
              </a:ext>
            </a:extLst>
          </p:cNvPr>
          <p:cNvSpPr txBox="1"/>
          <p:nvPr/>
        </p:nvSpPr>
        <p:spPr>
          <a:xfrm>
            <a:off x="630590" y="3055297"/>
            <a:ext cx="2252308" cy="923330"/>
          </a:xfrm>
          <a:prstGeom prst="rect">
            <a:avLst/>
          </a:prstGeom>
          <a:noFill/>
          <a:ln w="12700">
            <a:solidFill>
              <a:schemeClr val="tx1"/>
            </a:solidFill>
          </a:ln>
        </p:spPr>
        <p:txBody>
          <a:bodyPr wrap="square" rtlCol="0">
            <a:spAutoFit/>
          </a:bodyPr>
          <a:lstStyle/>
          <a:p>
            <a:r>
              <a:rPr lang="ja-JP" altLang="en-US" dirty="0">
                <a:solidFill>
                  <a:srgbClr val="000000"/>
                </a:solidFill>
              </a:rPr>
              <a:t>（注）これは、</a:t>
            </a:r>
            <a:r>
              <a:rPr lang="en-US" altLang="ja-JP" dirty="0">
                <a:solidFill>
                  <a:srgbClr val="000000"/>
                </a:solidFill>
              </a:rPr>
              <a:t>MateriAppsLive-1.13-i386 </a:t>
            </a:r>
            <a:r>
              <a:rPr lang="ja-JP" altLang="en-US" dirty="0">
                <a:solidFill>
                  <a:srgbClr val="000000"/>
                </a:solidFill>
              </a:rPr>
              <a:t>版を用いる場合</a:t>
            </a:r>
            <a:endParaRPr kumimoji="1" lang="ja-JP" altLang="en-US" dirty="0">
              <a:solidFill>
                <a:srgbClr val="000000"/>
              </a:solidFill>
            </a:endParaRPr>
          </a:p>
        </p:txBody>
      </p:sp>
    </p:spTree>
    <p:extLst>
      <p:ext uri="{BB962C8B-B14F-4D97-AF65-F5344CB8AC3E}">
        <p14:creationId xmlns:p14="http://schemas.microsoft.com/office/powerpoint/2010/main" val="2703289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8-03-06 18.07.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785" y="1511289"/>
            <a:ext cx="7741920" cy="3789680"/>
          </a:xfrm>
          <a:prstGeom prst="rect">
            <a:avLst/>
          </a:prstGeom>
        </p:spPr>
      </p:pic>
      <p:sp>
        <p:nvSpPr>
          <p:cNvPr id="2" name="タイトル 1"/>
          <p:cNvSpPr>
            <a:spLocks noGrp="1"/>
          </p:cNvSpPr>
          <p:nvPr>
            <p:ph type="title"/>
          </p:nvPr>
        </p:nvSpPr>
        <p:spPr>
          <a:xfrm>
            <a:off x="457200" y="43726"/>
            <a:ext cx="7899400" cy="705574"/>
          </a:xfrm>
        </p:spPr>
        <p:txBody>
          <a:bodyPr>
            <a:normAutofit/>
          </a:bodyPr>
          <a:lstStyle/>
          <a:p>
            <a:r>
              <a:rPr lang="ja-JP" altLang="en-US" sz="3600" dirty="0"/>
              <a:t>仮想マシンから</a:t>
            </a:r>
            <a:r>
              <a:rPr lang="en-US" altLang="ja-JP" sz="3600" dirty="0"/>
              <a:t>USB</a:t>
            </a:r>
            <a:r>
              <a:rPr lang="ja-JP" altLang="en-US" sz="3600" dirty="0"/>
              <a:t>へのアクセス設定（２）</a:t>
            </a:r>
            <a:endParaRPr kumimoji="1" lang="ja-JP" altLang="en-US" sz="3600"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88</a:t>
            </a:fld>
            <a:endParaRPr kumimoji="1" lang="ja-JP" altLang="en-US"/>
          </a:p>
        </p:txBody>
      </p:sp>
      <p:sp>
        <p:nvSpPr>
          <p:cNvPr id="5" name="テキスト ボックス 4"/>
          <p:cNvSpPr txBox="1"/>
          <p:nvPr/>
        </p:nvSpPr>
        <p:spPr>
          <a:xfrm>
            <a:off x="457200" y="819150"/>
            <a:ext cx="8229600" cy="646331"/>
          </a:xfrm>
          <a:prstGeom prst="rect">
            <a:avLst/>
          </a:prstGeom>
          <a:noFill/>
        </p:spPr>
        <p:txBody>
          <a:bodyPr wrap="square" rtlCol="0">
            <a:spAutoFit/>
          </a:bodyPr>
          <a:lstStyle/>
          <a:p>
            <a:pPr marL="0" lvl="1"/>
            <a:r>
              <a:rPr lang="ja-JP" altLang="en-US" dirty="0"/>
              <a:t>（２）「共有フォルダー」タブを開き、右側の「</a:t>
            </a:r>
            <a:r>
              <a:rPr lang="en-US" altLang="ja-JP" dirty="0"/>
              <a:t>+</a:t>
            </a:r>
            <a:r>
              <a:rPr lang="ja-JP" altLang="en-US" dirty="0"/>
              <a:t>」（新規共有フォルダーを追加します）</a:t>
            </a:r>
            <a:br>
              <a:rPr lang="en-US" altLang="ja-JP" dirty="0"/>
            </a:br>
            <a:r>
              <a:rPr lang="ja-JP" altLang="en-US" dirty="0"/>
              <a:t>　　をクリック</a:t>
            </a:r>
          </a:p>
        </p:txBody>
      </p:sp>
      <p:sp>
        <p:nvSpPr>
          <p:cNvPr id="8" name="正方形/長方形 7"/>
          <p:cNvSpPr/>
          <p:nvPr/>
        </p:nvSpPr>
        <p:spPr>
          <a:xfrm>
            <a:off x="5401733" y="1752600"/>
            <a:ext cx="897467" cy="5842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8119504" y="2743195"/>
            <a:ext cx="379097" cy="2413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189131" y="1352490"/>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①</a:t>
            </a:r>
            <a:endParaRPr kumimoji="1" lang="ja-JP" altLang="en-US" sz="2000" b="1" dirty="0">
              <a:solidFill>
                <a:srgbClr val="FF0000"/>
              </a:solidFill>
            </a:endParaRPr>
          </a:p>
        </p:txBody>
      </p:sp>
      <p:sp>
        <p:nvSpPr>
          <p:cNvPr id="14" name="テキスト ボックス 13"/>
          <p:cNvSpPr txBox="1"/>
          <p:nvPr/>
        </p:nvSpPr>
        <p:spPr>
          <a:xfrm>
            <a:off x="8447802" y="2323976"/>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②</a:t>
            </a:r>
            <a:endParaRPr kumimoji="1" lang="ja-JP" altLang="en-US" sz="2000" b="1" dirty="0">
              <a:solidFill>
                <a:srgbClr val="FF0000"/>
              </a:solidFill>
            </a:endParaRPr>
          </a:p>
        </p:txBody>
      </p:sp>
    </p:spTree>
    <p:extLst>
      <p:ext uri="{BB962C8B-B14F-4D97-AF65-F5344CB8AC3E}">
        <p14:creationId xmlns:p14="http://schemas.microsoft.com/office/powerpoint/2010/main" val="501653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 2018-03-06 18.07.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895" y="1293971"/>
            <a:ext cx="7721600" cy="3769360"/>
          </a:xfrm>
          <a:prstGeom prst="rect">
            <a:avLst/>
          </a:prstGeom>
        </p:spPr>
      </p:pic>
      <p:sp>
        <p:nvSpPr>
          <p:cNvPr id="2" name="タイトル 1"/>
          <p:cNvSpPr>
            <a:spLocks noGrp="1"/>
          </p:cNvSpPr>
          <p:nvPr>
            <p:ph type="title"/>
          </p:nvPr>
        </p:nvSpPr>
        <p:spPr>
          <a:xfrm>
            <a:off x="457200" y="43726"/>
            <a:ext cx="7899400" cy="705574"/>
          </a:xfrm>
        </p:spPr>
        <p:txBody>
          <a:bodyPr>
            <a:normAutofit/>
          </a:bodyPr>
          <a:lstStyle/>
          <a:p>
            <a:r>
              <a:rPr lang="ja-JP" altLang="en-US" sz="3600" dirty="0"/>
              <a:t>仮想マシンから</a:t>
            </a:r>
            <a:r>
              <a:rPr lang="en-US" altLang="ja-JP" sz="3600" dirty="0"/>
              <a:t>USB</a:t>
            </a:r>
            <a:r>
              <a:rPr lang="ja-JP" altLang="en-US" sz="3600" dirty="0"/>
              <a:t>へのアクセス設定（３）</a:t>
            </a:r>
            <a:endParaRPr kumimoji="1" lang="ja-JP" altLang="en-US" sz="3600"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89</a:t>
            </a:fld>
            <a:endParaRPr kumimoji="1" lang="ja-JP" altLang="en-US"/>
          </a:p>
        </p:txBody>
      </p:sp>
      <p:sp>
        <p:nvSpPr>
          <p:cNvPr id="5" name="テキスト ボックス 4"/>
          <p:cNvSpPr txBox="1"/>
          <p:nvPr/>
        </p:nvSpPr>
        <p:spPr>
          <a:xfrm>
            <a:off x="457200" y="819150"/>
            <a:ext cx="8229600" cy="369332"/>
          </a:xfrm>
          <a:prstGeom prst="rect">
            <a:avLst/>
          </a:prstGeom>
          <a:noFill/>
        </p:spPr>
        <p:txBody>
          <a:bodyPr wrap="square" rtlCol="0">
            <a:spAutoFit/>
          </a:bodyPr>
          <a:lstStyle/>
          <a:p>
            <a:pPr marL="0" lvl="1"/>
            <a:r>
              <a:rPr lang="ja-JP" altLang="en-US" dirty="0"/>
              <a:t>（３）「フォルダーのパス」の右側の「ｖ」マークをクリックし、「その他」を選択</a:t>
            </a:r>
          </a:p>
        </p:txBody>
      </p:sp>
      <p:sp>
        <p:nvSpPr>
          <p:cNvPr id="8" name="正方形/長方形 7"/>
          <p:cNvSpPr/>
          <p:nvPr/>
        </p:nvSpPr>
        <p:spPr>
          <a:xfrm>
            <a:off x="4423831" y="2679700"/>
            <a:ext cx="1993902" cy="2159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167965" y="2311400"/>
            <a:ext cx="266702" cy="2159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087534" y="1837265"/>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①</a:t>
            </a:r>
            <a:endParaRPr kumimoji="1" lang="ja-JP" altLang="en-US" sz="2000" b="1" dirty="0">
              <a:solidFill>
                <a:srgbClr val="FF0000"/>
              </a:solidFill>
            </a:endParaRPr>
          </a:p>
        </p:txBody>
      </p:sp>
      <p:sp>
        <p:nvSpPr>
          <p:cNvPr id="16" name="テキスト ボックス 15"/>
          <p:cNvSpPr txBox="1"/>
          <p:nvPr/>
        </p:nvSpPr>
        <p:spPr>
          <a:xfrm>
            <a:off x="5892800" y="2946399"/>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②</a:t>
            </a:r>
            <a:endParaRPr kumimoji="1" lang="ja-JP" altLang="en-US" sz="2000" b="1" dirty="0">
              <a:solidFill>
                <a:srgbClr val="FF0000"/>
              </a:solidFill>
            </a:endParaRPr>
          </a:p>
        </p:txBody>
      </p:sp>
    </p:spTree>
    <p:extLst>
      <p:ext uri="{BB962C8B-B14F-4D97-AF65-F5344CB8AC3E}">
        <p14:creationId xmlns:p14="http://schemas.microsoft.com/office/powerpoint/2010/main" val="255089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クリーンショット 2018-11-21 4.51.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396778"/>
            <a:ext cx="4932172" cy="3894582"/>
          </a:xfrm>
          <a:prstGeom prst="rect">
            <a:avLst/>
          </a:prstGeom>
        </p:spPr>
      </p:pic>
      <p:sp>
        <p:nvSpPr>
          <p:cNvPr id="152" name="Shape 152"/>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defTabSz="321440" hangingPunct="0">
              <a:defRPr sz="1200">
                <a:latin typeface="Helvetica"/>
                <a:ea typeface="Helvetica"/>
                <a:cs typeface="Helvetica"/>
                <a:sym typeface="Helvetica"/>
              </a:defRPr>
            </a:pPr>
            <a:endParaRPr kumimoji="0" sz="800" kern="0">
              <a:solidFill>
                <a:srgbClr val="000000"/>
              </a:solidFill>
              <a:latin typeface="Helvetica"/>
              <a:ea typeface="Helvetica"/>
              <a:cs typeface="Helvetica"/>
              <a:sym typeface="Helvetica"/>
            </a:endParaRPr>
          </a:p>
        </p:txBody>
      </p:sp>
      <p:sp>
        <p:nvSpPr>
          <p:cNvPr id="153" name="Shape 153"/>
          <p:cNvSpPr>
            <a:spLocks noGrp="1"/>
          </p:cNvSpPr>
          <p:nvPr>
            <p:ph type="title"/>
          </p:nvPr>
        </p:nvSpPr>
        <p:spPr>
          <a:prstGeom prst="rect">
            <a:avLst/>
          </a:prstGeom>
        </p:spPr>
        <p:txBody>
          <a:bodyPr/>
          <a:lstStyle/>
          <a:p>
            <a:r>
              <a:rPr lang="en-US" dirty="0"/>
              <a:t>スタートメニュー</a:t>
            </a:r>
            <a:endParaRPr dirty="0"/>
          </a:p>
        </p:txBody>
      </p:sp>
      <p:sp>
        <p:nvSpPr>
          <p:cNvPr id="154" name="Shape 154"/>
          <p:cNvSpPr>
            <a:spLocks noGrp="1"/>
          </p:cNvSpPr>
          <p:nvPr>
            <p:ph type="body" idx="1"/>
          </p:nvPr>
        </p:nvSpPr>
        <p:spPr>
          <a:prstGeom prst="rect">
            <a:avLst/>
          </a:prstGeom>
        </p:spPr>
        <p:txBody>
          <a:bodyPr/>
          <a:lstStyle/>
          <a:p>
            <a:pPr>
              <a:spcBef>
                <a:spcPts val="703"/>
              </a:spcBef>
              <a:defRPr>
                <a:solidFill>
                  <a:srgbClr val="FF2600"/>
                </a:solidFill>
              </a:defRPr>
            </a:pPr>
            <a:r>
              <a:rPr dirty="0">
                <a:solidFill>
                  <a:srgbClr val="FF0000"/>
                </a:solidFill>
              </a:rPr>
              <a:t>スタートメニュー</a:t>
            </a:r>
          </a:p>
        </p:txBody>
      </p:sp>
      <p:sp>
        <p:nvSpPr>
          <p:cNvPr id="155" name="Shape 155"/>
          <p:cNvSpPr/>
          <p:nvPr/>
        </p:nvSpPr>
        <p:spPr>
          <a:xfrm>
            <a:off x="-2769" y="6437394"/>
            <a:ext cx="3992299" cy="287571"/>
          </a:xfrm>
          <a:prstGeom prst="rect">
            <a:avLst/>
          </a:prstGeom>
          <a:ln w="12700">
            <a:miter lim="400000"/>
          </a:ln>
          <a:extLst>
            <a:ext uri="{C572A759-6A51-4108-AA02-DFA0A04FC94B}">
              <ma14:wrappingTextBoxFlag xmlns="" xmlns:ma14="http://schemas.microsoft.com/office/mac/drawingml/2011/main"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algn="ctr" defTabSz="410730" hangingPunct="0"/>
            <a:r>
              <a:rPr kumimoji="0" kern="0">
                <a:solidFill>
                  <a:srgbClr val="000000"/>
                </a:solidFill>
              </a:rPr>
              <a:t>MateriApps, 2013-2017. All rights reserved.</a:t>
            </a:r>
          </a:p>
        </p:txBody>
      </p:sp>
      <p:pic>
        <p:nvPicPr>
          <p:cNvPr id="156" name="cmsi-logo-green.pdf"/>
          <p:cNvPicPr>
            <a:picLocks noChangeAspect="1"/>
          </p:cNvPicPr>
          <p:nvPr/>
        </p:nvPicPr>
        <p:blipFill>
          <a:blip r:embed="rId3">
            <a:extLst/>
          </a:blip>
          <a:stretch>
            <a:fillRect/>
          </a:stretch>
        </p:blipFill>
        <p:spPr>
          <a:xfrm>
            <a:off x="7722206" y="292889"/>
            <a:ext cx="1036826" cy="342910"/>
          </a:xfrm>
          <a:prstGeom prst="rect">
            <a:avLst/>
          </a:prstGeom>
          <a:ln w="12700">
            <a:miter lim="400000"/>
          </a:ln>
        </p:spPr>
      </p:pic>
      <p:sp>
        <p:nvSpPr>
          <p:cNvPr id="2" name="スライド番号プレースホルダー 1"/>
          <p:cNvSpPr>
            <a:spLocks noGrp="1"/>
          </p:cNvSpPr>
          <p:nvPr>
            <p:ph type="sldNum" sz="quarter" idx="2"/>
          </p:nvPr>
        </p:nvSpPr>
        <p:spPr/>
        <p:txBody>
          <a:bodyPr/>
          <a:lstStyle/>
          <a:p>
            <a:fld id="{86CB4B4D-7CA3-9044-876B-883B54F8677D}" type="slidenum">
              <a:rPr lang="uk-UA" smtClean="0"/>
              <a:pPr/>
              <a:t>9</a:t>
            </a:fld>
            <a:endParaRPr lang="uk-UA"/>
          </a:p>
        </p:txBody>
      </p:sp>
      <p:sp>
        <p:nvSpPr>
          <p:cNvPr id="6" name="円/楕円 5"/>
          <p:cNvSpPr>
            <a:spLocks noChangeAspect="1"/>
          </p:cNvSpPr>
          <p:nvPr/>
        </p:nvSpPr>
        <p:spPr>
          <a:xfrm>
            <a:off x="3010874" y="5039360"/>
            <a:ext cx="216000" cy="216000"/>
          </a:xfrm>
          <a:prstGeom prst="ellipse">
            <a:avLst/>
          </a:prstGeom>
          <a:noFill/>
          <a:ln w="3175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3400" b="0" i="0" u="none" strike="noStrike" cap="none" spc="0" normalizeH="0" baseline="0">
              <a:ln>
                <a:noFill/>
              </a:ln>
              <a:solidFill>
                <a:srgbClr val="000000"/>
              </a:solidFill>
              <a:effectLst/>
              <a:uFillTx/>
              <a:latin typeface="+mn-lt"/>
              <a:ea typeface="+mn-ea"/>
              <a:cs typeface="+mn-cs"/>
              <a:sym typeface="Helvetica Neue Light"/>
            </a:endParaRPr>
          </a:p>
        </p:txBody>
      </p:sp>
      <p:cxnSp>
        <p:nvCxnSpPr>
          <p:cNvPr id="8" name="直線コネクタ 7"/>
          <p:cNvCxnSpPr/>
          <p:nvPr/>
        </p:nvCxnSpPr>
        <p:spPr>
          <a:xfrm>
            <a:off x="1513840" y="1696720"/>
            <a:ext cx="1497034" cy="3352800"/>
          </a:xfrm>
          <a:prstGeom prst="line">
            <a:avLst/>
          </a:prstGeom>
          <a:noFill/>
          <a:ln w="28575"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14" name="正方形/長方形 13"/>
          <p:cNvSpPr/>
          <p:nvPr/>
        </p:nvSpPr>
        <p:spPr>
          <a:xfrm>
            <a:off x="3048001" y="3855220"/>
            <a:ext cx="782320" cy="1194300"/>
          </a:xfrm>
          <a:prstGeom prst="rect">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3400" b="0" i="0" u="none" strike="noStrike" cap="none" spc="0" normalizeH="0" baseline="0">
              <a:ln>
                <a:noFill/>
              </a:ln>
              <a:solidFill>
                <a:srgbClr val="000000"/>
              </a:solidFill>
              <a:effectLst/>
              <a:uFillTx/>
              <a:latin typeface="+mn-lt"/>
              <a:ea typeface="+mn-ea"/>
              <a:cs typeface="+mn-cs"/>
              <a:sym typeface="Helvetica Neue Light"/>
            </a:endParaRPr>
          </a:p>
        </p:txBody>
      </p:sp>
    </p:spTree>
    <p:extLst>
      <p:ext uri="{BB962C8B-B14F-4D97-AF65-F5344CB8AC3E}">
        <p14:creationId xmlns:p14="http://schemas.microsoft.com/office/powerpoint/2010/main" val="3867427136"/>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8-03-06 18.07.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404" y="1257571"/>
            <a:ext cx="7731760" cy="3779520"/>
          </a:xfrm>
          <a:prstGeom prst="rect">
            <a:avLst/>
          </a:prstGeom>
        </p:spPr>
      </p:pic>
      <p:sp>
        <p:nvSpPr>
          <p:cNvPr id="2" name="タイトル 1"/>
          <p:cNvSpPr>
            <a:spLocks noGrp="1"/>
          </p:cNvSpPr>
          <p:nvPr>
            <p:ph type="title"/>
          </p:nvPr>
        </p:nvSpPr>
        <p:spPr>
          <a:xfrm>
            <a:off x="457200" y="43726"/>
            <a:ext cx="7899400" cy="705574"/>
          </a:xfrm>
        </p:spPr>
        <p:txBody>
          <a:bodyPr>
            <a:normAutofit/>
          </a:bodyPr>
          <a:lstStyle/>
          <a:p>
            <a:r>
              <a:rPr lang="ja-JP" altLang="en-US" sz="3600" dirty="0"/>
              <a:t>仮想マシンから</a:t>
            </a:r>
            <a:r>
              <a:rPr lang="en-US" altLang="ja-JP" sz="3600" dirty="0"/>
              <a:t>USB</a:t>
            </a:r>
            <a:r>
              <a:rPr lang="ja-JP" altLang="en-US" sz="3600" dirty="0"/>
              <a:t>へのアクセス設定（４）</a:t>
            </a:r>
            <a:endParaRPr kumimoji="1" lang="ja-JP" altLang="en-US" sz="3600"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90</a:t>
            </a:fld>
            <a:endParaRPr kumimoji="1" lang="ja-JP" altLang="en-US"/>
          </a:p>
        </p:txBody>
      </p:sp>
      <p:sp>
        <p:nvSpPr>
          <p:cNvPr id="5" name="テキスト ボックス 4"/>
          <p:cNvSpPr txBox="1"/>
          <p:nvPr/>
        </p:nvSpPr>
        <p:spPr>
          <a:xfrm>
            <a:off x="457200" y="819150"/>
            <a:ext cx="8229600" cy="369332"/>
          </a:xfrm>
          <a:prstGeom prst="rect">
            <a:avLst/>
          </a:prstGeom>
          <a:noFill/>
        </p:spPr>
        <p:txBody>
          <a:bodyPr wrap="square" rtlCol="0">
            <a:spAutoFit/>
          </a:bodyPr>
          <a:lstStyle/>
          <a:p>
            <a:pPr marL="0" lvl="1"/>
            <a:r>
              <a:rPr lang="ja-JP" altLang="en-US" dirty="0"/>
              <a:t>（４）</a:t>
            </a:r>
            <a:r>
              <a:rPr lang="en-US" altLang="ja-JP" dirty="0"/>
              <a:t>PC</a:t>
            </a:r>
            <a:r>
              <a:rPr lang="ja-JP" altLang="en-US" dirty="0"/>
              <a:t>内の</a:t>
            </a:r>
            <a:r>
              <a:rPr lang="en-US" altLang="ja-JP" dirty="0"/>
              <a:t>USB</a:t>
            </a:r>
            <a:r>
              <a:rPr lang="ja-JP" altLang="en-US" dirty="0"/>
              <a:t>メモリ（</a:t>
            </a:r>
            <a:r>
              <a:rPr lang="en-US" altLang="ja-JP" dirty="0" err="1"/>
              <a:t>MateriApps</a:t>
            </a:r>
            <a:r>
              <a:rPr lang="ja-JP" altLang="en-US" dirty="0"/>
              <a:t>）を選択し、「自動マウント」をチェックする。</a:t>
            </a:r>
          </a:p>
        </p:txBody>
      </p:sp>
      <p:sp>
        <p:nvSpPr>
          <p:cNvPr id="8" name="正方形/長方形 7"/>
          <p:cNvSpPr/>
          <p:nvPr/>
        </p:nvSpPr>
        <p:spPr>
          <a:xfrm>
            <a:off x="4305297" y="2319875"/>
            <a:ext cx="2044703" cy="2159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88365" y="3183475"/>
            <a:ext cx="1164170" cy="2159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093629" y="1888064"/>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①</a:t>
            </a:r>
            <a:endParaRPr kumimoji="1" lang="ja-JP" altLang="en-US" sz="2000" b="1" dirty="0">
              <a:solidFill>
                <a:srgbClr val="FF0000"/>
              </a:solidFill>
            </a:endParaRPr>
          </a:p>
        </p:txBody>
      </p:sp>
      <p:sp>
        <p:nvSpPr>
          <p:cNvPr id="13" name="テキスト ボックス 12"/>
          <p:cNvSpPr txBox="1"/>
          <p:nvPr/>
        </p:nvSpPr>
        <p:spPr>
          <a:xfrm>
            <a:off x="3712633" y="3016198"/>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②</a:t>
            </a:r>
            <a:endParaRPr kumimoji="1" lang="ja-JP" altLang="en-US" sz="2000" b="1" dirty="0">
              <a:solidFill>
                <a:srgbClr val="FF0000"/>
              </a:solidFill>
            </a:endParaRPr>
          </a:p>
        </p:txBody>
      </p:sp>
      <p:sp>
        <p:nvSpPr>
          <p:cNvPr id="14" name="テキスト ボックス 13"/>
          <p:cNvSpPr txBox="1"/>
          <p:nvPr/>
        </p:nvSpPr>
        <p:spPr>
          <a:xfrm>
            <a:off x="5029198" y="1596528"/>
            <a:ext cx="2298700" cy="646331"/>
          </a:xfrm>
          <a:prstGeom prst="rect">
            <a:avLst/>
          </a:prstGeom>
          <a:solidFill>
            <a:schemeClr val="bg1"/>
          </a:solidFill>
        </p:spPr>
        <p:txBody>
          <a:bodyPr wrap="square" rtlCol="0">
            <a:spAutoFit/>
          </a:bodyPr>
          <a:lstStyle/>
          <a:p>
            <a:pPr marL="0" lvl="1"/>
            <a:r>
              <a:rPr lang="en-US" altLang="ja-JP" dirty="0">
                <a:solidFill>
                  <a:srgbClr val="FF0000"/>
                </a:solidFill>
              </a:rPr>
              <a:t>PC</a:t>
            </a:r>
            <a:r>
              <a:rPr lang="ja-JP" altLang="en-US" dirty="0">
                <a:solidFill>
                  <a:srgbClr val="FF0000"/>
                </a:solidFill>
              </a:rPr>
              <a:t>内の</a:t>
            </a:r>
            <a:r>
              <a:rPr lang="en-US" altLang="ja-JP" dirty="0">
                <a:solidFill>
                  <a:srgbClr val="FF0000"/>
                </a:solidFill>
              </a:rPr>
              <a:t>USB</a:t>
            </a:r>
            <a:r>
              <a:rPr lang="ja-JP" altLang="en-US" dirty="0">
                <a:solidFill>
                  <a:srgbClr val="FF0000"/>
                </a:solidFill>
              </a:rPr>
              <a:t>メモリ（</a:t>
            </a:r>
            <a:r>
              <a:rPr lang="en-US" altLang="ja-JP" dirty="0" err="1">
                <a:solidFill>
                  <a:srgbClr val="FF0000"/>
                </a:solidFill>
              </a:rPr>
              <a:t>MateriApps</a:t>
            </a:r>
            <a:r>
              <a:rPr lang="ja-JP" altLang="en-US" dirty="0">
                <a:solidFill>
                  <a:srgbClr val="FF0000"/>
                </a:solidFill>
              </a:rPr>
              <a:t>）を選択</a:t>
            </a:r>
          </a:p>
        </p:txBody>
      </p:sp>
      <p:sp>
        <p:nvSpPr>
          <p:cNvPr id="15" name="正方形/長方形 14"/>
          <p:cNvSpPr/>
          <p:nvPr/>
        </p:nvSpPr>
        <p:spPr>
          <a:xfrm>
            <a:off x="5621870" y="3551775"/>
            <a:ext cx="745063" cy="2159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028267" y="3083933"/>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③</a:t>
            </a:r>
            <a:endParaRPr kumimoji="1" lang="ja-JP" altLang="en-US" sz="2000" b="1" dirty="0">
              <a:solidFill>
                <a:srgbClr val="FF0000"/>
              </a:solidFill>
            </a:endParaRPr>
          </a:p>
        </p:txBody>
      </p:sp>
      <p:sp>
        <p:nvSpPr>
          <p:cNvPr id="17" name="テキスト ボックス 16"/>
          <p:cNvSpPr txBox="1"/>
          <p:nvPr/>
        </p:nvSpPr>
        <p:spPr>
          <a:xfrm>
            <a:off x="6553200" y="2535775"/>
            <a:ext cx="2150534" cy="923330"/>
          </a:xfrm>
          <a:prstGeom prst="rect">
            <a:avLst/>
          </a:prstGeom>
          <a:solidFill>
            <a:schemeClr val="bg1"/>
          </a:solidFill>
        </p:spPr>
        <p:txBody>
          <a:bodyPr wrap="square" rtlCol="0">
            <a:spAutoFit/>
          </a:bodyPr>
          <a:lstStyle/>
          <a:p>
            <a:r>
              <a:rPr lang="ja-JP" altLang="en-US" b="1" dirty="0">
                <a:solidFill>
                  <a:srgbClr val="0000FF"/>
                </a:solidFill>
              </a:rPr>
              <a:t>フォルダ名</a:t>
            </a:r>
            <a:endParaRPr lang="en-US" altLang="ja-JP" b="1" dirty="0">
              <a:solidFill>
                <a:srgbClr val="0000FF"/>
              </a:solidFill>
            </a:endParaRPr>
          </a:p>
          <a:p>
            <a:r>
              <a:rPr lang="en-US" altLang="ja-JP" b="1" dirty="0">
                <a:solidFill>
                  <a:srgbClr val="0000FF"/>
                </a:solidFill>
              </a:rPr>
              <a:t>Windows</a:t>
            </a:r>
            <a:r>
              <a:rPr lang="ja-JP" altLang="en-US" b="1" dirty="0">
                <a:solidFill>
                  <a:srgbClr val="0000FF"/>
                </a:solidFill>
              </a:rPr>
              <a:t>：</a:t>
            </a:r>
            <a:r>
              <a:rPr lang="en-US" altLang="ja-JP" b="1" dirty="0">
                <a:solidFill>
                  <a:srgbClr val="0000FF"/>
                </a:solidFill>
              </a:rPr>
              <a:t> </a:t>
            </a:r>
            <a:r>
              <a:rPr kumimoji="1" lang="en-US" altLang="ja-JP" b="1" dirty="0">
                <a:solidFill>
                  <a:srgbClr val="0000FF"/>
                </a:solidFill>
              </a:rPr>
              <a:t>D_DRIVE</a:t>
            </a:r>
            <a:br>
              <a:rPr kumimoji="1" lang="en-US" altLang="ja-JP" b="1" dirty="0">
                <a:solidFill>
                  <a:srgbClr val="0000FF"/>
                </a:solidFill>
              </a:rPr>
            </a:br>
            <a:r>
              <a:rPr kumimoji="1" lang="en-US" altLang="ja-JP" b="1" dirty="0">
                <a:solidFill>
                  <a:srgbClr val="0000FF"/>
                </a:solidFill>
              </a:rPr>
              <a:t>-&gt; </a:t>
            </a:r>
            <a:r>
              <a:rPr kumimoji="1" lang="en-US" altLang="ja-JP" b="1" dirty="0" err="1">
                <a:solidFill>
                  <a:srgbClr val="0000FF"/>
                </a:solidFill>
              </a:rPr>
              <a:t>MateriApps</a:t>
            </a:r>
            <a:endParaRPr kumimoji="1" lang="ja-JP" altLang="en-US" b="1" dirty="0">
              <a:solidFill>
                <a:srgbClr val="0000FF"/>
              </a:solidFill>
            </a:endParaRPr>
          </a:p>
        </p:txBody>
      </p:sp>
      <p:sp>
        <p:nvSpPr>
          <p:cNvPr id="18" name="正方形/長方形 17"/>
          <p:cNvSpPr/>
          <p:nvPr/>
        </p:nvSpPr>
        <p:spPr>
          <a:xfrm>
            <a:off x="4271431" y="2671242"/>
            <a:ext cx="876303" cy="215900"/>
          </a:xfrm>
          <a:prstGeom prst="rect">
            <a:avLst/>
          </a:prstGeom>
          <a:noFill/>
          <a:ln w="15875">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F882E09-1FFB-9B48-9804-127123AF229C}"/>
              </a:ext>
            </a:extLst>
          </p:cNvPr>
          <p:cNvSpPr txBox="1"/>
          <p:nvPr/>
        </p:nvSpPr>
        <p:spPr>
          <a:xfrm>
            <a:off x="876403" y="5336812"/>
            <a:ext cx="2352315" cy="923330"/>
          </a:xfrm>
          <a:prstGeom prst="rect">
            <a:avLst/>
          </a:prstGeom>
          <a:noFill/>
          <a:ln w="12700">
            <a:solidFill>
              <a:schemeClr val="tx1"/>
            </a:solidFill>
          </a:ln>
        </p:spPr>
        <p:txBody>
          <a:bodyPr wrap="square" rtlCol="0">
            <a:spAutoFit/>
          </a:bodyPr>
          <a:lstStyle/>
          <a:p>
            <a:r>
              <a:rPr lang="ja-JP" altLang="en-US" dirty="0">
                <a:solidFill>
                  <a:srgbClr val="000000"/>
                </a:solidFill>
              </a:rPr>
              <a:t>（注）これは、</a:t>
            </a:r>
            <a:r>
              <a:rPr lang="en-US" altLang="ja-JP" dirty="0">
                <a:solidFill>
                  <a:srgbClr val="000000"/>
                </a:solidFill>
              </a:rPr>
              <a:t>USB</a:t>
            </a:r>
            <a:r>
              <a:rPr lang="ja-JP" altLang="en-US" dirty="0">
                <a:solidFill>
                  <a:srgbClr val="000000"/>
                </a:solidFill>
              </a:rPr>
              <a:t>メモリのボリュームラベルが</a:t>
            </a:r>
            <a:r>
              <a:rPr lang="en-US" altLang="ja-JP" dirty="0" err="1">
                <a:solidFill>
                  <a:srgbClr val="000000"/>
                </a:solidFill>
              </a:rPr>
              <a:t>MateriApps</a:t>
            </a:r>
            <a:r>
              <a:rPr lang="ja-JP" altLang="en-US" dirty="0">
                <a:solidFill>
                  <a:srgbClr val="000000"/>
                </a:solidFill>
              </a:rPr>
              <a:t>の場合</a:t>
            </a:r>
            <a:endParaRPr kumimoji="1" lang="ja-JP" altLang="en-US" dirty="0">
              <a:solidFill>
                <a:srgbClr val="000000"/>
              </a:solidFill>
            </a:endParaRPr>
          </a:p>
        </p:txBody>
      </p:sp>
    </p:spTree>
    <p:extLst>
      <p:ext uri="{BB962C8B-B14F-4D97-AF65-F5344CB8AC3E}">
        <p14:creationId xmlns:p14="http://schemas.microsoft.com/office/powerpoint/2010/main" val="5452058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 2018-03-06 18.08.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174" y="1242916"/>
            <a:ext cx="7731760" cy="3779520"/>
          </a:xfrm>
          <a:prstGeom prst="rect">
            <a:avLst/>
          </a:prstGeom>
        </p:spPr>
      </p:pic>
      <p:sp>
        <p:nvSpPr>
          <p:cNvPr id="2" name="タイトル 1"/>
          <p:cNvSpPr>
            <a:spLocks noGrp="1"/>
          </p:cNvSpPr>
          <p:nvPr>
            <p:ph type="title"/>
          </p:nvPr>
        </p:nvSpPr>
        <p:spPr>
          <a:xfrm>
            <a:off x="457200" y="43726"/>
            <a:ext cx="7899400" cy="705574"/>
          </a:xfrm>
        </p:spPr>
        <p:txBody>
          <a:bodyPr>
            <a:normAutofit/>
          </a:bodyPr>
          <a:lstStyle/>
          <a:p>
            <a:r>
              <a:rPr lang="ja-JP" altLang="en-US" sz="3600" dirty="0"/>
              <a:t>仮想マシンから</a:t>
            </a:r>
            <a:r>
              <a:rPr lang="en-US" altLang="ja-JP" sz="3600" dirty="0"/>
              <a:t>USB</a:t>
            </a:r>
            <a:r>
              <a:rPr lang="ja-JP" altLang="en-US" sz="3600" dirty="0"/>
              <a:t>へのアクセス設定（５）</a:t>
            </a:r>
            <a:endParaRPr kumimoji="1" lang="ja-JP" altLang="en-US" sz="3600"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91</a:t>
            </a:fld>
            <a:endParaRPr kumimoji="1" lang="ja-JP" altLang="en-US"/>
          </a:p>
        </p:txBody>
      </p:sp>
      <p:sp>
        <p:nvSpPr>
          <p:cNvPr id="5" name="テキスト ボックス 4"/>
          <p:cNvSpPr txBox="1"/>
          <p:nvPr/>
        </p:nvSpPr>
        <p:spPr>
          <a:xfrm>
            <a:off x="457200" y="819150"/>
            <a:ext cx="8229600" cy="369332"/>
          </a:xfrm>
          <a:prstGeom prst="rect">
            <a:avLst/>
          </a:prstGeom>
          <a:noFill/>
        </p:spPr>
        <p:txBody>
          <a:bodyPr wrap="square" rtlCol="0">
            <a:spAutoFit/>
          </a:bodyPr>
          <a:lstStyle/>
          <a:p>
            <a:pPr marL="0" lvl="1"/>
            <a:r>
              <a:rPr lang="ja-JP" altLang="en-US" dirty="0"/>
              <a:t>（５）設定を確認し、「</a:t>
            </a:r>
            <a:r>
              <a:rPr lang="en-US" altLang="ja-JP" dirty="0"/>
              <a:t>OK</a:t>
            </a:r>
            <a:r>
              <a:rPr lang="ja-JP" altLang="en-US" dirty="0"/>
              <a:t>」ボタンを押す。</a:t>
            </a:r>
          </a:p>
        </p:txBody>
      </p:sp>
      <p:sp>
        <p:nvSpPr>
          <p:cNvPr id="8" name="正方形/長方形 7"/>
          <p:cNvSpPr/>
          <p:nvPr/>
        </p:nvSpPr>
        <p:spPr>
          <a:xfrm>
            <a:off x="938107" y="2800297"/>
            <a:ext cx="7257626" cy="283635"/>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082042" y="3131588"/>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①</a:t>
            </a:r>
            <a:endParaRPr kumimoji="1" lang="ja-JP" altLang="en-US" sz="2000" b="1" dirty="0">
              <a:solidFill>
                <a:srgbClr val="FF0000"/>
              </a:solidFill>
            </a:endParaRPr>
          </a:p>
        </p:txBody>
      </p:sp>
      <p:sp>
        <p:nvSpPr>
          <p:cNvPr id="13" name="テキスト ボックス 12"/>
          <p:cNvSpPr txBox="1"/>
          <p:nvPr/>
        </p:nvSpPr>
        <p:spPr>
          <a:xfrm>
            <a:off x="7933266" y="4237462"/>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②</a:t>
            </a:r>
            <a:endParaRPr kumimoji="1" lang="ja-JP" altLang="en-US" sz="2000" b="1" dirty="0">
              <a:solidFill>
                <a:srgbClr val="FF0000"/>
              </a:solidFill>
            </a:endParaRPr>
          </a:p>
        </p:txBody>
      </p:sp>
      <p:sp>
        <p:nvSpPr>
          <p:cNvPr id="14" name="テキスト ボックス 13"/>
          <p:cNvSpPr txBox="1"/>
          <p:nvPr/>
        </p:nvSpPr>
        <p:spPr>
          <a:xfrm>
            <a:off x="1557875" y="3166074"/>
            <a:ext cx="762001" cy="369332"/>
          </a:xfrm>
          <a:prstGeom prst="rect">
            <a:avLst/>
          </a:prstGeom>
          <a:solidFill>
            <a:schemeClr val="bg1"/>
          </a:solidFill>
        </p:spPr>
        <p:txBody>
          <a:bodyPr wrap="square" rtlCol="0">
            <a:spAutoFit/>
          </a:bodyPr>
          <a:lstStyle/>
          <a:p>
            <a:pPr marL="0" lvl="1"/>
            <a:r>
              <a:rPr lang="ja-JP" altLang="en-US" dirty="0">
                <a:solidFill>
                  <a:srgbClr val="FF0000"/>
                </a:solidFill>
              </a:rPr>
              <a:t>確認</a:t>
            </a:r>
          </a:p>
        </p:txBody>
      </p:sp>
      <p:sp>
        <p:nvSpPr>
          <p:cNvPr id="15" name="正方形/長方形 14"/>
          <p:cNvSpPr/>
          <p:nvPr/>
        </p:nvSpPr>
        <p:spPr>
          <a:xfrm>
            <a:off x="7823201" y="4703240"/>
            <a:ext cx="745063" cy="2159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57200" y="5425017"/>
            <a:ext cx="8229600" cy="646331"/>
          </a:xfrm>
          <a:prstGeom prst="rect">
            <a:avLst/>
          </a:prstGeom>
          <a:noFill/>
        </p:spPr>
        <p:txBody>
          <a:bodyPr wrap="square" rtlCol="0">
            <a:spAutoFit/>
          </a:bodyPr>
          <a:lstStyle/>
          <a:p>
            <a:pPr marL="0" lvl="1"/>
            <a:r>
              <a:rPr lang="ja-JP" altLang="en-US" dirty="0"/>
              <a:t>（６）仮想マシンを起動すると、（４）で選択したフォルダが、</a:t>
            </a:r>
            <a:r>
              <a:rPr lang="en-US" altLang="ja-JP" dirty="0">
                <a:solidFill>
                  <a:srgbClr val="0000FF"/>
                </a:solidFill>
              </a:rPr>
              <a:t>/media/</a:t>
            </a:r>
            <a:r>
              <a:rPr lang="en-US" altLang="ja-JP" dirty="0" err="1">
                <a:solidFill>
                  <a:srgbClr val="0000FF"/>
                </a:solidFill>
              </a:rPr>
              <a:t>sf_MateriApps</a:t>
            </a:r>
            <a:r>
              <a:rPr lang="en-US" altLang="ja-JP" dirty="0">
                <a:solidFill>
                  <a:srgbClr val="0000FF"/>
                </a:solidFill>
              </a:rPr>
              <a:t>/</a:t>
            </a:r>
          </a:p>
          <a:p>
            <a:pPr marL="0" lvl="1"/>
            <a:r>
              <a:rPr lang="ja-JP" altLang="en-US" dirty="0"/>
              <a:t>の下に見える</a:t>
            </a:r>
          </a:p>
        </p:txBody>
      </p:sp>
    </p:spTree>
    <p:extLst>
      <p:ext uri="{BB962C8B-B14F-4D97-AF65-F5344CB8AC3E}">
        <p14:creationId xmlns:p14="http://schemas.microsoft.com/office/powerpoint/2010/main" val="3188549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スクリーンショット 2017-11-10 11.52.40.png"/>
          <p:cNvPicPr>
            <a:picLocks noChangeAspect="1"/>
          </p:cNvPicPr>
          <p:nvPr/>
        </p:nvPicPr>
        <p:blipFill rotWithShape="1">
          <a:blip r:embed="rId2">
            <a:extLst>
              <a:ext uri="{28A0092B-C50C-407E-A947-70E740481C1C}">
                <a14:useLocalDpi xmlns:a14="http://schemas.microsoft.com/office/drawing/2010/main" val="0"/>
              </a:ext>
            </a:extLst>
          </a:blip>
          <a:srcRect b="73952"/>
          <a:stretch/>
        </p:blipFill>
        <p:spPr>
          <a:xfrm>
            <a:off x="856671" y="2839374"/>
            <a:ext cx="4287520" cy="1376166"/>
          </a:xfrm>
          <a:prstGeom prst="rect">
            <a:avLst/>
          </a:prstGeom>
        </p:spPr>
      </p:pic>
      <p:sp>
        <p:nvSpPr>
          <p:cNvPr id="2" name="タイトル 1"/>
          <p:cNvSpPr>
            <a:spLocks noGrp="1"/>
          </p:cNvSpPr>
          <p:nvPr>
            <p:ph type="title"/>
          </p:nvPr>
        </p:nvSpPr>
        <p:spPr>
          <a:xfrm>
            <a:off x="457200" y="7780"/>
            <a:ext cx="8229600" cy="711118"/>
          </a:xfrm>
        </p:spPr>
        <p:txBody>
          <a:bodyPr/>
          <a:lstStyle/>
          <a:p>
            <a:r>
              <a:rPr lang="en-US" altLang="ja-JP" dirty="0"/>
              <a:t>VMD</a:t>
            </a:r>
            <a:endParaRPr kumimoji="1" lang="ja-JP" altLang="en-US" dirty="0"/>
          </a:p>
        </p:txBody>
      </p:sp>
      <p:sp>
        <p:nvSpPr>
          <p:cNvPr id="3" name="コンテンツ プレースホルダー 2"/>
          <p:cNvSpPr>
            <a:spLocks noGrp="1"/>
          </p:cNvSpPr>
          <p:nvPr>
            <p:ph idx="1"/>
          </p:nvPr>
        </p:nvSpPr>
        <p:spPr>
          <a:xfrm>
            <a:off x="457200" y="702052"/>
            <a:ext cx="8068198" cy="6155947"/>
          </a:xfrm>
        </p:spPr>
        <p:txBody>
          <a:bodyPr>
            <a:normAutofit/>
          </a:bodyPr>
          <a:lstStyle/>
          <a:p>
            <a:r>
              <a:rPr lang="ja-JP" altLang="en-US" sz="2400" dirty="0"/>
              <a:t>「</a:t>
            </a:r>
            <a:r>
              <a:rPr lang="en-US" altLang="ja-JP" sz="2400" dirty="0"/>
              <a:t>VMD Setup</a:t>
            </a:r>
            <a:r>
              <a:rPr lang="ja-JP" altLang="en-US" sz="2400" dirty="0"/>
              <a:t>」 において、</a:t>
            </a:r>
            <a:r>
              <a:rPr lang="en-US" altLang="ja-JP" sz="2400" dirty="0"/>
              <a:t>username </a:t>
            </a:r>
            <a:r>
              <a:rPr lang="ja-JP" altLang="en-US" sz="2400" dirty="0"/>
              <a:t>と</a:t>
            </a:r>
            <a:r>
              <a:rPr lang="en-US" altLang="ja-JP" sz="2400" dirty="0"/>
              <a:t> password </a:t>
            </a:r>
            <a:r>
              <a:rPr lang="ja-JP" altLang="en-US" sz="2400" dirty="0"/>
              <a:t>を入力</a:t>
            </a:r>
            <a:br>
              <a:rPr lang="en-US" altLang="ja-JP" sz="2400" dirty="0"/>
            </a:br>
            <a:r>
              <a:rPr lang="en-US" altLang="ja-JP" sz="3600" dirty="0"/>
              <a:t>username</a:t>
            </a:r>
            <a:r>
              <a:rPr lang="en-US" altLang="en-US" sz="3600" dirty="0"/>
              <a:t> : </a:t>
            </a:r>
            <a:r>
              <a:rPr lang="en-US" altLang="en-US" sz="3600" dirty="0" err="1">
                <a:solidFill>
                  <a:srgbClr val="0000FF"/>
                </a:solidFill>
              </a:rPr>
              <a:t>rist</a:t>
            </a:r>
            <a:r>
              <a:rPr lang="en-US" altLang="ja-JP" sz="3600" dirty="0">
                <a:solidFill>
                  <a:srgbClr val="0000FF"/>
                </a:solidFill>
              </a:rPr>
              <a:t> </a:t>
            </a:r>
            <a:br>
              <a:rPr lang="en-US" altLang="ja-JP" sz="3600" dirty="0"/>
            </a:br>
            <a:r>
              <a:rPr lang="en-US" altLang="ja-JP" sz="3600" dirty="0"/>
              <a:t>password : </a:t>
            </a:r>
            <a:r>
              <a:rPr lang="en-US" altLang="ja-JP" sz="3600" dirty="0">
                <a:solidFill>
                  <a:srgbClr val="0000FF"/>
                </a:solidFill>
              </a:rPr>
              <a:t>rist1121</a:t>
            </a:r>
            <a:r>
              <a:rPr lang="en-US" altLang="ja-JP" sz="3600" dirty="0"/>
              <a:t> </a:t>
            </a:r>
          </a:p>
        </p:txBody>
      </p:sp>
      <p:sp>
        <p:nvSpPr>
          <p:cNvPr id="9" name="テキスト ボックス 8"/>
          <p:cNvSpPr txBox="1"/>
          <p:nvPr/>
        </p:nvSpPr>
        <p:spPr>
          <a:xfrm>
            <a:off x="5004641" y="3452700"/>
            <a:ext cx="1831562" cy="646331"/>
          </a:xfrm>
          <a:prstGeom prst="rect">
            <a:avLst/>
          </a:prstGeom>
          <a:solidFill>
            <a:schemeClr val="bg1"/>
          </a:solidFill>
        </p:spPr>
        <p:txBody>
          <a:bodyPr wrap="square" rtlCol="0">
            <a:spAutoFit/>
          </a:bodyPr>
          <a:lstStyle/>
          <a:p>
            <a:r>
              <a:rPr lang="en-US" altLang="ja-JP" b="1" dirty="0">
                <a:solidFill>
                  <a:srgbClr val="FF0000"/>
                </a:solidFill>
              </a:rPr>
              <a:t>username </a:t>
            </a:r>
            <a:r>
              <a:rPr lang="ja-JP" altLang="en-US" b="1" dirty="0">
                <a:solidFill>
                  <a:srgbClr val="FF0000"/>
                </a:solidFill>
              </a:rPr>
              <a:t>と </a:t>
            </a:r>
            <a:r>
              <a:rPr lang="en-US" altLang="ja-JP" b="1" dirty="0">
                <a:solidFill>
                  <a:srgbClr val="FF0000"/>
                </a:solidFill>
              </a:rPr>
              <a:t>password </a:t>
            </a:r>
            <a:r>
              <a:rPr lang="ja-JP" altLang="en-US" b="1" dirty="0">
                <a:solidFill>
                  <a:srgbClr val="FF0000"/>
                </a:solidFill>
              </a:rPr>
              <a:t>を入力</a:t>
            </a:r>
            <a:endParaRPr kumimoji="1" lang="ja-JP" altLang="en-US" b="1" dirty="0">
              <a:solidFill>
                <a:srgbClr val="FF0000"/>
              </a:solidFill>
            </a:endParaRPr>
          </a:p>
        </p:txBody>
      </p:sp>
      <p:sp>
        <p:nvSpPr>
          <p:cNvPr id="13" name="正方形/長方形 12"/>
          <p:cNvSpPr/>
          <p:nvPr/>
        </p:nvSpPr>
        <p:spPr>
          <a:xfrm>
            <a:off x="1139473" y="3438742"/>
            <a:ext cx="3800590" cy="646331"/>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212011" y="1120475"/>
            <a:ext cx="3516654" cy="1323439"/>
          </a:xfrm>
          <a:prstGeom prst="rect">
            <a:avLst/>
          </a:prstGeom>
          <a:noFill/>
        </p:spPr>
        <p:txBody>
          <a:bodyPr wrap="square" rtlCol="0">
            <a:spAutoFit/>
          </a:bodyPr>
          <a:lstStyle/>
          <a:p>
            <a:r>
              <a:rPr lang="ja-JP" altLang="en-US" sz="2000" dirty="0">
                <a:solidFill>
                  <a:srgbClr val="0000FF"/>
                </a:solidFill>
                <a:sym typeface="Wingdings"/>
              </a:rPr>
              <a:t> これは、この講習会用のアカウントなので、講習会以外で</a:t>
            </a:r>
            <a:r>
              <a:rPr lang="en-US" altLang="ja-JP" sz="2000" dirty="0">
                <a:solidFill>
                  <a:srgbClr val="0000FF"/>
                </a:solidFill>
                <a:sym typeface="Wingdings"/>
              </a:rPr>
              <a:t> Setup </a:t>
            </a:r>
            <a:r>
              <a:rPr lang="ja-JP" altLang="en-US" sz="2000" dirty="0">
                <a:solidFill>
                  <a:srgbClr val="0000FF"/>
                </a:solidFill>
                <a:sym typeface="Wingdings"/>
              </a:rPr>
              <a:t>するときは各自アカウントを作成する。</a:t>
            </a:r>
            <a:endParaRPr kumimoji="1" lang="ja-JP" altLang="en-US" sz="2000" dirty="0">
              <a:solidFill>
                <a:srgbClr val="0000FF"/>
              </a:solidFill>
            </a:endParaRPr>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92</a:t>
            </a:fld>
            <a:endParaRPr kumimoji="1" lang="ja-JP" altLang="en-US"/>
          </a:p>
        </p:txBody>
      </p:sp>
    </p:spTree>
    <p:extLst>
      <p:ext uri="{BB962C8B-B14F-4D97-AF65-F5344CB8AC3E}">
        <p14:creationId xmlns:p14="http://schemas.microsoft.com/office/powerpoint/2010/main" val="3228012872"/>
      </p:ext>
    </p:extLst>
  </p:cSld>
  <p:clrMapOvr>
    <a:masterClrMapping/>
  </p:clrMapOvr>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38100" tIns="38100" rIns="38100" bIns="381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4341</TotalTime>
  <Words>8679</Words>
  <Application>Microsoft Macintosh PowerPoint</Application>
  <PresentationFormat>画面に合わせる (4:3)</PresentationFormat>
  <Paragraphs>1225</Paragraphs>
  <Slides>92</Slides>
  <Notes>29</Notes>
  <HiddenSlides>0</HiddenSlides>
  <MMClips>0</MMClips>
  <ScaleCrop>false</ScaleCrop>
  <HeadingPairs>
    <vt:vector size="6" baseType="variant">
      <vt:variant>
        <vt:lpstr>使用されているフォント</vt:lpstr>
      </vt:variant>
      <vt:variant>
        <vt:i4>16</vt:i4>
      </vt:variant>
      <vt:variant>
        <vt:lpstr>テーマ</vt:lpstr>
      </vt:variant>
      <vt:variant>
        <vt:i4>2</vt:i4>
      </vt:variant>
      <vt:variant>
        <vt:lpstr>スライド タイトル</vt:lpstr>
      </vt:variant>
      <vt:variant>
        <vt:i4>92</vt:i4>
      </vt:variant>
    </vt:vector>
  </HeadingPairs>
  <TitlesOfParts>
    <vt:vector size="110" baseType="lpstr">
      <vt:lpstr>Arial Unicode MS</vt:lpstr>
      <vt:lpstr>HGPｺﾞｼｯｸE</vt:lpstr>
      <vt:lpstr>Meiryo UI</vt:lpstr>
      <vt:lpstr>ＭＳ Ｐゴシック</vt:lpstr>
      <vt:lpstr>ＭＳ Ｐゴシック</vt:lpstr>
      <vt:lpstr>MS PMincho</vt:lpstr>
      <vt:lpstr>MS Gothic</vt:lpstr>
      <vt:lpstr>ヒラギノ角ゴ ProN W3</vt:lpstr>
      <vt:lpstr>Arial</vt:lpstr>
      <vt:lpstr>Calibri</vt:lpstr>
      <vt:lpstr>Courier</vt:lpstr>
      <vt:lpstr>Helvetica</vt:lpstr>
      <vt:lpstr>Helvetica Neue</vt:lpstr>
      <vt:lpstr>Helvetica Neue Light</vt:lpstr>
      <vt:lpstr>Times New Roman</vt:lpstr>
      <vt:lpstr>Wingdings</vt:lpstr>
      <vt:lpstr>ホワイト</vt:lpstr>
      <vt:lpstr>White</vt:lpstr>
      <vt:lpstr>￼第３回LAMMPS入門講習会</vt:lpstr>
      <vt:lpstr>Outline</vt:lpstr>
      <vt:lpstr>MateriApps LIVE! とは？</vt:lpstr>
      <vt:lpstr>必要なファイルのダウンロード</vt:lpstr>
      <vt:lpstr>VirtualBox からの起動方法</vt:lpstr>
      <vt:lpstr>VirtualBox の設定</vt:lpstr>
      <vt:lpstr>VirtualBox からの起動</vt:lpstr>
      <vt:lpstr>MateriApps LIVE! へのログイン</vt:lpstr>
      <vt:lpstr>スタートメニュー</vt:lpstr>
      <vt:lpstr>ターミナル の起動</vt:lpstr>
      <vt:lpstr>MateriApps LIVE! の終了</vt:lpstr>
      <vt:lpstr>日本語キーボード、コピー&amp;ペースト</vt:lpstr>
      <vt:lpstr>LAMMPSについて</vt:lpstr>
      <vt:lpstr>力場（ポテンシャル）について（１）</vt:lpstr>
      <vt:lpstr>力場（ポテンシャル）について（２）</vt:lpstr>
      <vt:lpstr>実行時エラー（１）</vt:lpstr>
      <vt:lpstr>実行時エラー（２）</vt:lpstr>
      <vt:lpstr>LAMMPSのexamplesについて</vt:lpstr>
      <vt:lpstr>高分子物理向けのexamples</vt:lpstr>
      <vt:lpstr>examples/melt（１）</vt:lpstr>
      <vt:lpstr>examples/melt（２）</vt:lpstr>
      <vt:lpstr>実行準備</vt:lpstr>
      <vt:lpstr>meltの実行（１）</vt:lpstr>
      <vt:lpstr>meltの実行（２）</vt:lpstr>
      <vt:lpstr>meltの実行（３）</vt:lpstr>
      <vt:lpstr>micelle と colloid の実行</vt:lpstr>
      <vt:lpstr>VMDで可視化する（１）</vt:lpstr>
      <vt:lpstr>VMDで可視化する（２）</vt:lpstr>
      <vt:lpstr>VMDで可視化する（３）</vt:lpstr>
      <vt:lpstr>VMDで可視化する（４）</vt:lpstr>
      <vt:lpstr>VMDで可視化する（５）</vt:lpstr>
      <vt:lpstr>VMDで可視化する（６）</vt:lpstr>
      <vt:lpstr>VMDで可視化する（７）</vt:lpstr>
      <vt:lpstr>VMDで可視化する（８）</vt:lpstr>
      <vt:lpstr>VMDで可視化する（９）</vt:lpstr>
      <vt:lpstr>VMDで可視化する（１０）</vt:lpstr>
      <vt:lpstr>VMDで可視化する（１１）</vt:lpstr>
      <vt:lpstr>VMDで可視化する（１２）</vt:lpstr>
      <vt:lpstr>VMDで可視化する（１３）</vt:lpstr>
      <vt:lpstr>VMDで可視化する（１４）</vt:lpstr>
      <vt:lpstr>VMDで可視化する（１５）</vt:lpstr>
      <vt:lpstr>VMDで可視化する（１６）</vt:lpstr>
      <vt:lpstr>VMDで可視化する（１７）</vt:lpstr>
      <vt:lpstr>VMDで可視化する（１８）</vt:lpstr>
      <vt:lpstr>micelle と colloid の可視化の課題</vt:lpstr>
      <vt:lpstr>micelle の可視化（１）</vt:lpstr>
      <vt:lpstr>micelle の可視化（２）</vt:lpstr>
      <vt:lpstr>micelle の可視化（３）</vt:lpstr>
      <vt:lpstr>micelle と colloid の3次元化の課題</vt:lpstr>
      <vt:lpstr>micelleの3D化について（１）</vt:lpstr>
      <vt:lpstr>micelleの3D化について（２）</vt:lpstr>
      <vt:lpstr>micelleの3D化について（３）</vt:lpstr>
      <vt:lpstr>micelleの3D化について（５）</vt:lpstr>
      <vt:lpstr>データファイルのフォーマット</vt:lpstr>
      <vt:lpstr>micelleの3D化について（４）</vt:lpstr>
      <vt:lpstr>colloidの3D化について（１）</vt:lpstr>
      <vt:lpstr>colloidの3D化について（２）</vt:lpstr>
      <vt:lpstr>colloidの3D化について（３）</vt:lpstr>
      <vt:lpstr>サイズを大きくした計算（１）</vt:lpstr>
      <vt:lpstr>サイズを大きくした計算（２）</vt:lpstr>
      <vt:lpstr>サイズを大きくした計算（３）</vt:lpstr>
      <vt:lpstr>サイズを大きくした計算（４）</vt:lpstr>
      <vt:lpstr>サイズを大きくした計算（５）</vt:lpstr>
      <vt:lpstr>restartを行う（１）</vt:lpstr>
      <vt:lpstr>restartを行う（２）</vt:lpstr>
      <vt:lpstr>restartを行う（３）</vt:lpstr>
      <vt:lpstr>restartを行う（４）</vt:lpstr>
      <vt:lpstr>restartを行う（５）</vt:lpstr>
      <vt:lpstr>restartを行う（６）</vt:lpstr>
      <vt:lpstr>HPCIにプリインストールされた アプリ情報</vt:lpstr>
      <vt:lpstr>HPCI計算資源（令和元年 9月5日版）</vt:lpstr>
      <vt:lpstr>PowerPoint プレゼンテーション</vt:lpstr>
      <vt:lpstr>HPCIポータルサイト：ソフトウェア検索システム</vt:lpstr>
      <vt:lpstr>HPCIにプリインストールされている国プロアプリ</vt:lpstr>
      <vt:lpstr>付録</vt:lpstr>
      <vt:lpstr>材料系シミュレーションの情報収集</vt:lpstr>
      <vt:lpstr>PowerPoint プレゼンテーション</vt:lpstr>
      <vt:lpstr>PowerPoint プレゼンテーション</vt:lpstr>
      <vt:lpstr>PowerPoint プレゼンテーション</vt:lpstr>
      <vt:lpstr>LAMMPSのGUIアプリ（１）</vt:lpstr>
      <vt:lpstr>LAMMPSのGUIアプリ（２）</vt:lpstr>
      <vt:lpstr>LAMMPSのGUIアプリ（３）</vt:lpstr>
      <vt:lpstr>LAMMPSのGUIアプリ（３）</vt:lpstr>
      <vt:lpstr>LAMMPSのベンチマークについて（１）</vt:lpstr>
      <vt:lpstr>LAMMPSのベンチマークについて（２）</vt:lpstr>
      <vt:lpstr>PowerPoint プレゼンテーション</vt:lpstr>
      <vt:lpstr>仮想マシンからUSBへのアクセス設定（１）</vt:lpstr>
      <vt:lpstr>仮想マシンからUSBへのアクセス設定（２）</vt:lpstr>
      <vt:lpstr>仮想マシンからUSBへのアクセス設定（３）</vt:lpstr>
      <vt:lpstr>仮想マシンからUSBへのアクセス設定（４）</vt:lpstr>
      <vt:lpstr>仮想マシンからUSBへのアクセス設定（５）</vt:lpstr>
      <vt:lpstr>VMD</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￼xTAPPチュートリアル 第３回CMSI神戸ハンズオン</dc:title>
  <dc:creator>Yoshizawa Kanako</dc:creator>
  <cp:lastModifiedBy>Microsoft Office User</cp:lastModifiedBy>
  <cp:revision>1343</cp:revision>
  <cp:lastPrinted>2018-11-20T23:56:46Z</cp:lastPrinted>
  <dcterms:created xsi:type="dcterms:W3CDTF">2013-04-14T09:50:19Z</dcterms:created>
  <dcterms:modified xsi:type="dcterms:W3CDTF">2020-11-03T00:28:54Z</dcterms:modified>
</cp:coreProperties>
</file>